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1"/>
  </p:handoutMasterIdLst>
  <p:sldIdLst>
    <p:sldId id="326" r:id="rId2"/>
    <p:sldId id="335" r:id="rId3"/>
    <p:sldId id="336" r:id="rId4"/>
    <p:sldId id="337" r:id="rId5"/>
    <p:sldId id="338" r:id="rId6"/>
    <p:sldId id="339" r:id="rId7"/>
    <p:sldId id="340" r:id="rId8"/>
    <p:sldId id="341" r:id="rId9"/>
    <p:sldId id="304" r:id="rId10"/>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 id="335"/>
            <p14:sldId id="336"/>
            <p14:sldId id="337"/>
            <p14:sldId id="338"/>
            <p14:sldId id="339"/>
            <p14:sldId id="340"/>
            <p14:sldId id="341"/>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106" d="100"/>
          <a:sy n="106" d="100"/>
        </p:scale>
        <p:origin x="144" y="118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10.01.2021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03</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a:xfrm>
            <a:off x="949136" y="352966"/>
            <a:ext cx="10293728" cy="286232"/>
          </a:xfrm>
        </p:spPr>
        <p:txBody>
          <a:bodyPr anchor="ctr"/>
          <a:lstStyle/>
          <a:p>
            <a:r>
              <a:rPr lang="de-AT" dirty="0"/>
              <a:t>Aufgaben</a:t>
            </a:r>
          </a:p>
        </p:txBody>
      </p:sp>
      <p:sp>
        <p:nvSpPr>
          <p:cNvPr id="3" name="Textplatzhalter 2">
            <a:extLst>
              <a:ext uri="{FF2B5EF4-FFF2-40B4-BE49-F238E27FC236}">
                <a16:creationId xmlns:a16="http://schemas.microsoft.com/office/drawing/2014/main" id="{05296A57-F401-4C1A-A422-49F6FD810C9F}"/>
              </a:ext>
            </a:extLst>
          </p:cNvPr>
          <p:cNvSpPr>
            <a:spLocks noGrp="1"/>
          </p:cNvSpPr>
          <p:nvPr>
            <p:ph type="body" sz="quarter" idx="13"/>
          </p:nvPr>
        </p:nvSpPr>
        <p:spPr>
          <a:xfrm>
            <a:off x="949136" y="1046357"/>
            <a:ext cx="10293728" cy="1383969"/>
          </a:xfrm>
        </p:spPr>
        <p:txBody>
          <a:bodyPr/>
          <a:lstStyle/>
          <a:p>
            <a:pPr marL="0" indent="0">
              <a:buNone/>
            </a:pPr>
            <a:r>
              <a:rPr lang="de-AT" sz="1400" b="0" cap="none" dirty="0">
                <a:latin typeface="+mn-lt"/>
                <a:ea typeface="+mn-ea"/>
                <a:cs typeface="+mn-cs"/>
              </a:rPr>
              <a:t>Übungsaufgabe: Dynamische Seiten mit dem </a:t>
            </a:r>
            <a:r>
              <a:rPr lang="de-AT" sz="1400" b="0" cap="none" dirty="0" err="1">
                <a:latin typeface="+mn-lt"/>
                <a:ea typeface="+mn-ea"/>
                <a:cs typeface="+mn-cs"/>
              </a:rPr>
              <a:t>document</a:t>
            </a:r>
            <a:r>
              <a:rPr lang="de-AT" sz="1400" b="0" cap="none" dirty="0">
                <a:latin typeface="+mn-lt"/>
                <a:ea typeface="+mn-ea"/>
                <a:cs typeface="+mn-cs"/>
              </a:rPr>
              <a:t>-Objekt erzeugen</a:t>
            </a:r>
          </a:p>
          <a:p>
            <a:pPr marL="0" indent="0">
              <a:buNone/>
            </a:pPr>
            <a:r>
              <a:rPr lang="de-AT" dirty="0"/>
              <a:t>Gestalte eine Seite, die die Tags für eine Überschrift und für einen Absatz enthält – zunächst jedoch ohne Inhalt. Fordere den Leser per Prompt-Befehl dazu auf, den Text für die Überschrift einzugeben. Mit einem weiteren prompt-Befehl soll er anschließend den Inhalt für den Absatz einfügen. Gib diesen Inhalt dann auf der Seite aus</a:t>
            </a:r>
            <a:br>
              <a:rPr lang="de-AT" dirty="0"/>
            </a:br>
            <a:r>
              <a:rPr lang="de-AT" dirty="0"/>
              <a:t>Gestalte für dieses Programm zwei verschiedene Alternativen.</a:t>
            </a:r>
            <a:br>
              <a:rPr lang="de-AT" dirty="0"/>
            </a:br>
            <a:r>
              <a:rPr lang="de-AT" dirty="0"/>
              <a:t>Die erste soll die Elemente über den DOM-Baum ansprechen die zweite über ihre ID.</a:t>
            </a:r>
          </a:p>
        </p:txBody>
      </p:sp>
      <p:sp>
        <p:nvSpPr>
          <p:cNvPr id="5" name="Textfeld 4">
            <a:extLst>
              <a:ext uri="{FF2B5EF4-FFF2-40B4-BE49-F238E27FC236}">
                <a16:creationId xmlns:a16="http://schemas.microsoft.com/office/drawing/2014/main" id="{BB85183B-AD79-424D-8BAA-96EBD22CA67F}"/>
              </a:ext>
            </a:extLst>
          </p:cNvPr>
          <p:cNvSpPr txBox="1"/>
          <p:nvPr/>
        </p:nvSpPr>
        <p:spPr>
          <a:xfrm>
            <a:off x="87086" y="2606428"/>
            <a:ext cx="6008914" cy="2970044"/>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rgbClr val="E8BF6A"/>
                </a:solidFill>
                <a:effectLst/>
                <a:latin typeface="Consolas" panose="020B0609020204030204" pitchFamily="49" charset="0"/>
              </a:rPr>
              <a:t>&lt;!DOCTYPE </a:t>
            </a:r>
            <a:r>
              <a:rPr kumimoji="0" lang="de-DE" altLang="de-DE" sz="1100" b="0" i="0" u="none" strike="noStrike" cap="none" normalizeH="0" baseline="0" dirty="0" err="1">
                <a:ln>
                  <a:noFill/>
                </a:ln>
                <a:solidFill>
                  <a:srgbClr val="BABAB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head</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&lt;</a:t>
            </a:r>
            <a:r>
              <a:rPr kumimoji="0" lang="de-DE" altLang="de-DE" sz="1100" b="0" i="0" u="none" strike="noStrike" cap="none" normalizeH="0" baseline="0" dirty="0" err="1">
                <a:ln>
                  <a:noFill/>
                </a:ln>
                <a:solidFill>
                  <a:srgbClr val="E8BF6A"/>
                </a:solidFill>
                <a:effectLst/>
                <a:latin typeface="Consolas" panose="020B0609020204030204" pitchFamily="49" charset="0"/>
              </a:rPr>
              <a:t>meta</a:t>
            </a: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charset</a:t>
            </a:r>
            <a:r>
              <a:rPr kumimoji="0" lang="de-DE" altLang="de-DE" sz="1100" b="0" i="0" u="none" strike="noStrike" cap="none" normalizeH="0" baseline="0" dirty="0">
                <a:ln>
                  <a:noFill/>
                </a:ln>
                <a:solidFill>
                  <a:srgbClr val="A5C261"/>
                </a:solidFill>
                <a:effectLst/>
                <a:latin typeface="Consolas" panose="020B0609020204030204" pitchFamily="49" charset="0"/>
              </a:rPr>
              <a:t>="UTF-8"</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&lt;title&gt;</a:t>
            </a:r>
            <a:r>
              <a:rPr kumimoji="0" lang="de-DE" altLang="de-DE" sz="1100" b="0" i="0" u="none" strike="noStrike" cap="none" normalizeH="0" baseline="0" dirty="0">
                <a:ln>
                  <a:noFill/>
                </a:ln>
                <a:solidFill>
                  <a:srgbClr val="A9B7C6"/>
                </a:solidFill>
                <a:effectLst/>
                <a:latin typeface="Consolas" panose="020B0609020204030204" pitchFamily="49" charset="0"/>
              </a:rPr>
              <a:t>Übungen</a:t>
            </a:r>
            <a:r>
              <a:rPr kumimoji="0" lang="de-DE" altLang="de-DE" sz="1100" b="0" i="0" u="none" strike="noStrike" cap="none" normalizeH="0" baseline="0" dirty="0">
                <a:ln>
                  <a:noFill/>
                </a:ln>
                <a:solidFill>
                  <a:srgbClr val="E8BF6A"/>
                </a:solidFill>
                <a:effectLst/>
                <a:latin typeface="Consolas" panose="020B0609020204030204" pitchFamily="49" charset="0"/>
              </a:rPr>
              <a:t>&lt;/title&gt;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head</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body</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&lt;h1 </a:t>
            </a:r>
            <a:r>
              <a:rPr kumimoji="0" lang="de-DE" altLang="de-DE" sz="1100" b="0" i="0" u="none" strike="noStrike" cap="none" normalizeH="0" baseline="0" dirty="0" err="1">
                <a:ln>
                  <a:noFill/>
                </a:ln>
                <a:solidFill>
                  <a:srgbClr val="BABABA"/>
                </a:solidFill>
                <a:effectLst/>
                <a:latin typeface="Consolas" panose="020B0609020204030204" pitchFamily="49" charset="0"/>
              </a:rPr>
              <a:t>id</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err="1">
                <a:ln>
                  <a:noFill/>
                </a:ln>
                <a:solidFill>
                  <a:srgbClr val="A5C261"/>
                </a:solidFill>
                <a:effectLst/>
                <a:latin typeface="Consolas" panose="020B0609020204030204" pitchFamily="49" charset="0"/>
              </a:rPr>
              <a:t>ueberschrift</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a:ln>
                  <a:noFill/>
                </a:ln>
                <a:solidFill>
                  <a:srgbClr val="E8BF6A"/>
                </a:solidFill>
                <a:effectLst/>
                <a:latin typeface="Consolas" panose="020B0609020204030204" pitchFamily="49" charset="0"/>
              </a:rPr>
              <a:t>&gt;&lt;/h1&gt;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&lt;p </a:t>
            </a:r>
            <a:r>
              <a:rPr kumimoji="0" lang="de-DE" altLang="de-DE" sz="1100" b="0" i="0" u="none" strike="noStrike" cap="none" normalizeH="0" baseline="0" dirty="0" err="1">
                <a:ln>
                  <a:noFill/>
                </a:ln>
                <a:solidFill>
                  <a:srgbClr val="BABABA"/>
                </a:solidFill>
                <a:effectLst/>
                <a:latin typeface="Consolas" panose="020B0609020204030204" pitchFamily="49" charset="0"/>
              </a:rPr>
              <a:t>id</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err="1">
                <a:ln>
                  <a:noFill/>
                </a:ln>
                <a:solidFill>
                  <a:srgbClr val="A5C261"/>
                </a:solidFill>
                <a:effectLst/>
                <a:latin typeface="Consolas" panose="020B0609020204030204" pitchFamily="49" charset="0"/>
              </a:rPr>
              <a:t>absatz</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a:ln>
                  <a:noFill/>
                </a:ln>
                <a:solidFill>
                  <a:srgbClr val="E8BF6A"/>
                </a:solidFill>
                <a:effectLst/>
                <a:latin typeface="Consolas" panose="020B0609020204030204" pitchFamily="49" charset="0"/>
              </a:rPr>
              <a:t>&gt;&lt;/p&gt;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let</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a:ln>
                  <a:noFill/>
                </a:ln>
                <a:solidFill>
                  <a:srgbClr val="9876AA"/>
                </a:solidFill>
                <a:effectLst/>
                <a:latin typeface="Consolas" panose="020B0609020204030204" pitchFamily="49" charset="0"/>
              </a:rPr>
              <a:t>title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FFC66D"/>
                </a:solidFill>
                <a:effectLst/>
                <a:latin typeface="Consolas" panose="020B0609020204030204" pitchFamily="49" charset="0"/>
              </a:rPr>
              <a:t>prompt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"Gib einen Text für die Überschrift ein"</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let</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text</a:t>
            </a:r>
            <a:r>
              <a:rPr kumimoji="0" lang="de-DE" altLang="de-DE" sz="1100" b="1" i="1"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FFC66D"/>
                </a:solidFill>
                <a:effectLst/>
                <a:latin typeface="Consolas" panose="020B0609020204030204" pitchFamily="49" charset="0"/>
              </a:rPr>
              <a:t>prompt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"Gib einen Text für den Absatz ein"</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document</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body</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innerHTML</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1" i="1" u="none" strike="noStrike" cap="none" normalizeH="0" baseline="0" dirty="0">
                <a:ln>
                  <a:noFill/>
                </a:ln>
                <a:solidFill>
                  <a:srgbClr val="9876AA"/>
                </a:solidFill>
                <a:effectLst/>
                <a:latin typeface="Consolas" panose="020B0609020204030204" pitchFamily="49" charset="0"/>
              </a:rPr>
              <a:t>title</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document</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body</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firstElementChild</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nextElementSibling</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innerHTML</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text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body</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endParaRPr kumimoji="0" lang="de-DE" altLang="de-DE" sz="2400" b="0" i="0" u="none" strike="noStrike" cap="none" normalizeH="0" baseline="0" dirty="0">
              <a:ln>
                <a:noFill/>
              </a:ln>
              <a:solidFill>
                <a:schemeClr val="tx1"/>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AAEB0D60-F545-4B0B-A0AC-36223115D702}"/>
              </a:ext>
            </a:extLst>
          </p:cNvPr>
          <p:cNvSpPr txBox="1"/>
          <p:nvPr/>
        </p:nvSpPr>
        <p:spPr>
          <a:xfrm>
            <a:off x="6384472" y="2573184"/>
            <a:ext cx="5627914" cy="2970044"/>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rgbClr val="E8BF6A"/>
                </a:solidFill>
                <a:effectLst/>
                <a:latin typeface="Consolas" panose="020B0609020204030204" pitchFamily="49" charset="0"/>
              </a:rPr>
              <a:t>&lt;!DOCTYPE </a:t>
            </a:r>
            <a:r>
              <a:rPr kumimoji="0" lang="de-DE" altLang="de-DE" sz="1100" b="0" i="0" u="none" strike="noStrike" cap="none" normalizeH="0" baseline="0" dirty="0" err="1">
                <a:ln>
                  <a:noFill/>
                </a:ln>
                <a:solidFill>
                  <a:srgbClr val="BABAB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head</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&lt;</a:t>
            </a:r>
            <a:r>
              <a:rPr kumimoji="0" lang="de-DE" altLang="de-DE" sz="1100" b="0" i="0" u="none" strike="noStrike" cap="none" normalizeH="0" baseline="0" dirty="0" err="1">
                <a:ln>
                  <a:noFill/>
                </a:ln>
                <a:solidFill>
                  <a:srgbClr val="E8BF6A"/>
                </a:solidFill>
                <a:effectLst/>
                <a:latin typeface="Consolas" panose="020B0609020204030204" pitchFamily="49" charset="0"/>
              </a:rPr>
              <a:t>meta</a:t>
            </a: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BABABA"/>
                </a:solidFill>
                <a:effectLst/>
                <a:latin typeface="Consolas" panose="020B0609020204030204" pitchFamily="49" charset="0"/>
              </a:rPr>
              <a:t>charset</a:t>
            </a:r>
            <a:r>
              <a:rPr kumimoji="0" lang="de-DE" altLang="de-DE" sz="1100" b="0" i="0" u="none" strike="noStrike" cap="none" normalizeH="0" baseline="0" dirty="0">
                <a:ln>
                  <a:noFill/>
                </a:ln>
                <a:solidFill>
                  <a:srgbClr val="A5C261"/>
                </a:solidFill>
                <a:effectLst/>
                <a:latin typeface="Consolas" panose="020B0609020204030204" pitchFamily="49" charset="0"/>
              </a:rPr>
              <a:t>="UTF-8"</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&lt;title&gt;</a:t>
            </a:r>
            <a:r>
              <a:rPr kumimoji="0" lang="de-DE" altLang="de-DE" sz="1100" b="0" i="0" u="none" strike="noStrike" cap="none" normalizeH="0" baseline="0" dirty="0">
                <a:ln>
                  <a:noFill/>
                </a:ln>
                <a:solidFill>
                  <a:srgbClr val="A9B7C6"/>
                </a:solidFill>
                <a:effectLst/>
                <a:latin typeface="Consolas" panose="020B0609020204030204" pitchFamily="49" charset="0"/>
              </a:rPr>
              <a:t>Übungen</a:t>
            </a:r>
            <a:r>
              <a:rPr kumimoji="0" lang="de-DE" altLang="de-DE" sz="1100" b="0" i="0" u="none" strike="noStrike" cap="none" normalizeH="0" baseline="0" dirty="0">
                <a:ln>
                  <a:noFill/>
                </a:ln>
                <a:solidFill>
                  <a:srgbClr val="E8BF6A"/>
                </a:solidFill>
                <a:effectLst/>
                <a:latin typeface="Consolas" panose="020B0609020204030204" pitchFamily="49" charset="0"/>
              </a:rPr>
              <a:t>&lt;/title&gt;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head</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body</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&lt;h1 </a:t>
            </a:r>
            <a:r>
              <a:rPr kumimoji="0" lang="de-DE" altLang="de-DE" sz="1100" b="0" i="0" u="none" strike="noStrike" cap="none" normalizeH="0" baseline="0" dirty="0" err="1">
                <a:ln>
                  <a:noFill/>
                </a:ln>
                <a:solidFill>
                  <a:srgbClr val="BABABA"/>
                </a:solidFill>
                <a:effectLst/>
                <a:latin typeface="Consolas" panose="020B0609020204030204" pitchFamily="49" charset="0"/>
              </a:rPr>
              <a:t>id</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err="1">
                <a:ln>
                  <a:noFill/>
                </a:ln>
                <a:solidFill>
                  <a:srgbClr val="A5C261"/>
                </a:solidFill>
                <a:effectLst/>
                <a:latin typeface="Consolas" panose="020B0609020204030204" pitchFamily="49" charset="0"/>
              </a:rPr>
              <a:t>ueberschrift</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a:ln>
                  <a:noFill/>
                </a:ln>
                <a:solidFill>
                  <a:srgbClr val="E8BF6A"/>
                </a:solidFill>
                <a:effectLst/>
                <a:latin typeface="Consolas" panose="020B0609020204030204" pitchFamily="49" charset="0"/>
              </a:rPr>
              <a:t>&gt;&lt;/h1&gt;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&lt;p </a:t>
            </a:r>
            <a:r>
              <a:rPr kumimoji="0" lang="de-DE" altLang="de-DE" sz="1100" b="0" i="0" u="none" strike="noStrike" cap="none" normalizeH="0" baseline="0" dirty="0" err="1">
                <a:ln>
                  <a:noFill/>
                </a:ln>
                <a:solidFill>
                  <a:srgbClr val="BABABA"/>
                </a:solidFill>
                <a:effectLst/>
                <a:latin typeface="Consolas" panose="020B0609020204030204" pitchFamily="49" charset="0"/>
              </a:rPr>
              <a:t>id</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err="1">
                <a:ln>
                  <a:noFill/>
                </a:ln>
                <a:solidFill>
                  <a:srgbClr val="A5C261"/>
                </a:solidFill>
                <a:effectLst/>
                <a:latin typeface="Consolas" panose="020B0609020204030204" pitchFamily="49" charset="0"/>
              </a:rPr>
              <a:t>absatz</a:t>
            </a:r>
            <a:r>
              <a:rPr kumimoji="0" lang="de-DE" altLang="de-DE" sz="1100" b="0" i="0" u="none" strike="noStrike" cap="none" normalizeH="0" baseline="0" dirty="0">
                <a:ln>
                  <a:noFill/>
                </a:ln>
                <a:solidFill>
                  <a:srgbClr val="A5C261"/>
                </a:solidFill>
                <a:effectLst/>
                <a:latin typeface="Consolas" panose="020B0609020204030204" pitchFamily="49" charset="0"/>
              </a:rPr>
              <a:t>"</a:t>
            </a:r>
            <a:r>
              <a:rPr kumimoji="0" lang="de-DE" altLang="de-DE" sz="1100" b="0" i="0" u="none" strike="noStrike" cap="none" normalizeH="0" baseline="0" dirty="0">
                <a:ln>
                  <a:noFill/>
                </a:ln>
                <a:solidFill>
                  <a:srgbClr val="E8BF6A"/>
                </a:solidFill>
                <a:effectLst/>
                <a:latin typeface="Consolas" panose="020B0609020204030204" pitchFamily="49" charset="0"/>
              </a:rPr>
              <a:t>&gt;&lt;/p&gt;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let</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a:ln>
                  <a:noFill/>
                </a:ln>
                <a:solidFill>
                  <a:srgbClr val="9876AA"/>
                </a:solidFill>
                <a:effectLst/>
                <a:latin typeface="Consolas" panose="020B0609020204030204" pitchFamily="49" charset="0"/>
              </a:rPr>
              <a:t>title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FFC66D"/>
                </a:solidFill>
                <a:effectLst/>
                <a:latin typeface="Consolas" panose="020B0609020204030204" pitchFamily="49" charset="0"/>
              </a:rPr>
              <a:t>prompt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"Gib einen Text für die Überschrift ein"</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0" i="0" u="none" strike="noStrike" cap="none" normalizeH="0" baseline="0" dirty="0" err="1">
                <a:ln>
                  <a:noFill/>
                </a:ln>
                <a:solidFill>
                  <a:srgbClr val="CC7832"/>
                </a:solidFill>
                <a:effectLst/>
                <a:latin typeface="Consolas" panose="020B0609020204030204" pitchFamily="49" charset="0"/>
              </a:rPr>
              <a:t>let</a:t>
            </a: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text</a:t>
            </a:r>
            <a:r>
              <a:rPr kumimoji="0" lang="de-DE" altLang="de-DE" sz="1100" b="1" i="1"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0" i="0" u="none" strike="noStrike" cap="none" normalizeH="0" baseline="0" dirty="0">
                <a:ln>
                  <a:noFill/>
                </a:ln>
                <a:solidFill>
                  <a:srgbClr val="FFC66D"/>
                </a:solidFill>
                <a:effectLst/>
                <a:latin typeface="Consolas" panose="020B0609020204030204" pitchFamily="49" charset="0"/>
              </a:rPr>
              <a:t>prompt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"Gib einen Text für den Absatz ein"</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document</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a:t>
            </a:r>
            <a:r>
              <a:rPr kumimoji="0" lang="de-DE" altLang="de-DE" sz="1100" b="0" i="0" u="none" strike="noStrike" cap="none" normalizeH="0" baseline="0" dirty="0" err="1">
                <a:ln>
                  <a:noFill/>
                </a:ln>
                <a:solidFill>
                  <a:srgbClr val="6A8759"/>
                </a:solidFill>
                <a:effectLst/>
                <a:latin typeface="Consolas" panose="020B0609020204030204" pitchFamily="49" charset="0"/>
              </a:rPr>
              <a:t>ueberschrift</a:t>
            </a:r>
            <a:r>
              <a:rPr kumimoji="0" lang="de-DE" altLang="de-DE" sz="1100" b="0" i="0" u="none" strike="noStrike" cap="none" normalizeH="0" baseline="0" dirty="0">
                <a:ln>
                  <a:noFill/>
                </a:ln>
                <a:solidFill>
                  <a:srgbClr val="6A8759"/>
                </a:solidFill>
                <a:effectLst/>
                <a:latin typeface="Consolas" panose="020B0609020204030204" pitchFamily="49" charset="0"/>
              </a:rPr>
              <a: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innerHTML</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1" i="1" u="none" strike="noStrike" cap="none" normalizeH="0" baseline="0" dirty="0">
                <a:ln>
                  <a:noFill/>
                </a:ln>
                <a:solidFill>
                  <a:srgbClr val="9876AA"/>
                </a:solidFill>
                <a:effectLst/>
                <a:latin typeface="Consolas" panose="020B0609020204030204" pitchFamily="49" charset="0"/>
              </a:rPr>
              <a:t>title</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CC7832"/>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document</a:t>
            </a:r>
            <a:r>
              <a:rPr kumimoji="0" lang="de-DE" altLang="de-DE" sz="1100" b="0" i="0" u="none" strike="noStrike" cap="none" normalizeH="0" baseline="0" dirty="0" err="1">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a:ln>
                  <a:noFill/>
                </a:ln>
                <a:solidFill>
                  <a:srgbClr val="6A8759"/>
                </a:solidFill>
                <a:effectLst/>
                <a:latin typeface="Consolas" panose="020B0609020204030204" pitchFamily="49" charset="0"/>
              </a:rPr>
              <a:t>"</a:t>
            </a:r>
            <a:r>
              <a:rPr kumimoji="0" lang="de-DE" altLang="de-DE" sz="1100" b="0" i="0" u="none" strike="noStrike" cap="none" normalizeH="0" baseline="0" dirty="0" err="1">
                <a:ln>
                  <a:noFill/>
                </a:ln>
                <a:solidFill>
                  <a:srgbClr val="6A8759"/>
                </a:solidFill>
                <a:effectLst/>
                <a:latin typeface="Consolas" panose="020B0609020204030204" pitchFamily="49" charset="0"/>
              </a:rPr>
              <a:t>absatz</a:t>
            </a:r>
            <a:r>
              <a:rPr kumimoji="0" lang="de-DE" altLang="de-DE" sz="1100" b="0" i="0" u="none" strike="noStrike" cap="none" normalizeH="0" baseline="0" dirty="0">
                <a:ln>
                  <a:noFill/>
                </a:ln>
                <a:solidFill>
                  <a:srgbClr val="6A8759"/>
                </a:solidFill>
                <a:effectLst/>
                <a:latin typeface="Consolas" panose="020B0609020204030204" pitchFamily="49" charset="0"/>
              </a:rPr>
              <a:t>"</a:t>
            </a:r>
            <a:r>
              <a:rPr kumimoji="0" lang="de-DE" altLang="de-DE" sz="1100" b="0" i="0" u="none" strike="noStrike" cap="none" normalizeH="0" baseline="0" dirty="0">
                <a:ln>
                  <a:noFill/>
                </a:ln>
                <a:solidFill>
                  <a:srgbClr val="A9B7C6"/>
                </a:solidFill>
                <a:effectLst/>
                <a:latin typeface="Consolas" panose="020B0609020204030204" pitchFamily="49" charset="0"/>
              </a:rPr>
              <a:t>).</a:t>
            </a:r>
            <a:r>
              <a:rPr kumimoji="0" lang="de-DE" altLang="de-DE" sz="1100" b="0" i="0" u="none" strike="noStrike" cap="none" normalizeH="0" baseline="0" dirty="0" err="1">
                <a:ln>
                  <a:noFill/>
                </a:ln>
                <a:solidFill>
                  <a:srgbClr val="9876AA"/>
                </a:solidFill>
                <a:effectLst/>
                <a:latin typeface="Consolas" panose="020B0609020204030204" pitchFamily="49" charset="0"/>
              </a:rPr>
              <a:t>innerHTML</a:t>
            </a:r>
            <a:r>
              <a:rPr kumimoji="0" lang="de-DE" altLang="de-DE" sz="1100" b="0" i="0" u="none" strike="noStrike" cap="none" normalizeH="0" baseline="0" dirty="0">
                <a:ln>
                  <a:noFill/>
                </a:ln>
                <a:solidFill>
                  <a:srgbClr val="9876AA"/>
                </a:solidFill>
                <a:effectLst/>
                <a:latin typeface="Consolas" panose="020B0609020204030204" pitchFamily="49" charset="0"/>
              </a:rPr>
              <a:t> </a:t>
            </a:r>
            <a:r>
              <a:rPr kumimoji="0" lang="de-DE" altLang="de-DE" sz="1100" b="0" i="0" u="none" strike="noStrike" cap="none" normalizeH="0" baseline="0" dirty="0">
                <a:ln>
                  <a:noFill/>
                </a:ln>
                <a:solidFill>
                  <a:srgbClr val="A9B7C6"/>
                </a:solidFill>
                <a:effectLst/>
                <a:latin typeface="Consolas" panose="020B0609020204030204" pitchFamily="49" charset="0"/>
              </a:rPr>
              <a:t>= </a:t>
            </a:r>
            <a:r>
              <a:rPr kumimoji="0" lang="de-DE" altLang="de-DE" sz="1100" b="1" i="1" u="none" strike="noStrike" cap="none" normalizeH="0" baseline="0" dirty="0" err="1">
                <a:ln>
                  <a:noFill/>
                </a:ln>
                <a:solidFill>
                  <a:srgbClr val="9876AA"/>
                </a:solidFill>
                <a:effectLst/>
                <a:latin typeface="Consolas" panose="020B0609020204030204" pitchFamily="49" charset="0"/>
              </a:rPr>
              <a:t>text</a:t>
            </a:r>
            <a:r>
              <a:rPr kumimoji="0" lang="de-DE" altLang="de-DE" sz="1100" b="0" i="0" u="none" strike="noStrike" cap="none" normalizeH="0" baseline="0" dirty="0">
                <a:ln>
                  <a:noFill/>
                </a:ln>
                <a:solidFill>
                  <a:srgbClr val="CC7832"/>
                </a:solidFill>
                <a:effectLst/>
                <a:latin typeface="Consolas" panose="020B0609020204030204" pitchFamily="49" charset="0"/>
              </a:rPr>
              <a:t>;</a:t>
            </a:r>
            <a:br>
              <a:rPr kumimoji="0" lang="de-DE" altLang="de-DE" sz="1100" b="0" i="0" u="none" strike="noStrike" cap="none" normalizeH="0" baseline="0" dirty="0">
                <a:ln>
                  <a:noFill/>
                </a:ln>
                <a:solidFill>
                  <a:srgbClr val="CC7832"/>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script</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body</a:t>
            </a:r>
            <a:r>
              <a:rPr kumimoji="0" lang="de-DE" altLang="de-DE" sz="1100" b="0" i="0" u="none" strike="noStrike" cap="none" normalizeH="0" baseline="0" dirty="0">
                <a:ln>
                  <a:noFill/>
                </a:ln>
                <a:solidFill>
                  <a:srgbClr val="E8BF6A"/>
                </a:solidFill>
                <a:effectLst/>
                <a:latin typeface="Consolas" panose="020B0609020204030204" pitchFamily="49" charset="0"/>
              </a:rPr>
              <a:t>&gt;</a:t>
            </a:r>
            <a:br>
              <a:rPr kumimoji="0" lang="de-DE" altLang="de-DE" sz="1100" b="0" i="0" u="none" strike="noStrike" cap="none" normalizeH="0" baseline="0" dirty="0">
                <a:ln>
                  <a:noFill/>
                </a:ln>
                <a:solidFill>
                  <a:srgbClr val="E8BF6A"/>
                </a:solidFill>
                <a:effectLst/>
                <a:latin typeface="Consolas" panose="020B0609020204030204" pitchFamily="49" charset="0"/>
              </a:rPr>
            </a:br>
            <a:r>
              <a:rPr kumimoji="0" lang="de-DE" altLang="de-DE" sz="1100" b="0" i="0" u="none" strike="noStrike" cap="none" normalizeH="0" baseline="0" dirty="0">
                <a:ln>
                  <a:noFill/>
                </a:ln>
                <a:solidFill>
                  <a:srgbClr val="E8BF6A"/>
                </a:solidFill>
                <a:effectLst/>
                <a:latin typeface="Consolas" panose="020B0609020204030204" pitchFamily="49" charset="0"/>
              </a:rPr>
              <a:t>&lt;/</a:t>
            </a:r>
            <a:r>
              <a:rPr kumimoji="0" lang="de-DE" altLang="de-DE" sz="1100" b="0" i="0" u="none" strike="noStrike" cap="none" normalizeH="0" baseline="0" dirty="0" err="1">
                <a:ln>
                  <a:noFill/>
                </a:ln>
                <a:solidFill>
                  <a:srgbClr val="E8BF6A"/>
                </a:solidFill>
                <a:effectLst/>
                <a:latin typeface="Consolas" panose="020B0609020204030204" pitchFamily="49" charset="0"/>
              </a:rPr>
              <a:t>html</a:t>
            </a:r>
            <a:r>
              <a:rPr kumimoji="0" lang="de-DE" altLang="de-DE" sz="1100" b="0" i="0" u="none" strike="noStrike" cap="none" normalizeH="0" baseline="0" dirty="0">
                <a:ln>
                  <a:noFill/>
                </a:ln>
                <a:solidFill>
                  <a:srgbClr val="E8BF6A"/>
                </a:solidFill>
                <a:effectLst/>
                <a:latin typeface="Consolas" panose="020B0609020204030204" pitchFamily="49" charset="0"/>
              </a:rPr>
              <a:t>&gt;</a:t>
            </a:r>
            <a:endParaRPr kumimoji="0" lang="de-DE" altLang="de-DE" sz="2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6632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55432-66C3-45FD-8E19-8BEAEACE0006}"/>
              </a:ext>
            </a:extLst>
          </p:cNvPr>
          <p:cNvSpPr>
            <a:spLocks noGrp="1"/>
          </p:cNvSpPr>
          <p:nvPr>
            <p:ph type="title"/>
          </p:nvPr>
        </p:nvSpPr>
        <p:spPr>
          <a:xfrm>
            <a:off x="949136" y="352966"/>
            <a:ext cx="10293728" cy="286232"/>
          </a:xfrm>
        </p:spPr>
        <p:txBody>
          <a:bodyPr anchor="ctr"/>
          <a:lstStyle/>
          <a:p>
            <a:r>
              <a:rPr lang="de-AT" dirty="0"/>
              <a:t>Aufgaben</a:t>
            </a:r>
          </a:p>
        </p:txBody>
      </p:sp>
      <p:sp>
        <p:nvSpPr>
          <p:cNvPr id="5" name="Textfeld 4">
            <a:extLst>
              <a:ext uri="{FF2B5EF4-FFF2-40B4-BE49-F238E27FC236}">
                <a16:creationId xmlns:a16="http://schemas.microsoft.com/office/drawing/2014/main" id="{042BFE11-73A0-406D-92F9-3D9DB97984E0}"/>
              </a:ext>
            </a:extLst>
          </p:cNvPr>
          <p:cNvSpPr txBox="1"/>
          <p:nvPr/>
        </p:nvSpPr>
        <p:spPr>
          <a:xfrm>
            <a:off x="2274094" y="2068530"/>
            <a:ext cx="7643812" cy="3970318"/>
          </a:xfrm>
          <a:prstGeom prst="rect">
            <a:avLst/>
          </a:prstGeom>
          <a:solidFill>
            <a:schemeClr val="tx1"/>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rgbClr val="E8BF6A"/>
                </a:solidFill>
                <a:effectLst/>
                <a:latin typeface="Consolas" panose="020B0609020204030204" pitchFamily="49" charset="0"/>
              </a:rPr>
              <a:t>&lt;!DOCTYPE </a:t>
            </a:r>
            <a:r>
              <a:rPr kumimoji="0" lang="de-DE" altLang="de-DE" sz="1400" b="0" i="0" u="none" strike="noStrike" cap="none" normalizeH="0" baseline="0" dirty="0" err="1">
                <a:ln>
                  <a:noFill/>
                </a:ln>
                <a:solidFill>
                  <a:srgbClr val="BABAB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a:t>
            </a:r>
            <a:r>
              <a:rPr kumimoji="0" lang="de-DE" altLang="de-DE" sz="1400" b="0" i="0" u="none" strike="noStrike" cap="none" normalizeH="0" baseline="0" dirty="0" err="1">
                <a:ln>
                  <a:noFill/>
                </a:ln>
                <a:solidFill>
                  <a:srgbClr val="E8BF6A"/>
                </a:solidFill>
                <a:effectLst/>
                <a:latin typeface="Consolas" panose="020B0609020204030204" pitchFamily="49" charset="0"/>
              </a:rPr>
              <a:t>meta</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charset</a:t>
            </a:r>
            <a:r>
              <a:rPr kumimoji="0" lang="de-DE" altLang="de-DE" sz="1400" b="0" i="0" u="none" strike="noStrike" cap="none" normalizeH="0" baseline="0" dirty="0">
                <a:ln>
                  <a:noFill/>
                </a:ln>
                <a:solidFill>
                  <a:srgbClr val="A5C261"/>
                </a:solidFill>
                <a:effectLst/>
                <a:latin typeface="Consolas" panose="020B0609020204030204" pitchFamily="49" charset="0"/>
              </a:rPr>
              <a:t>="UTF-8"</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&lt;title&gt;</a:t>
            </a:r>
            <a:r>
              <a:rPr kumimoji="0" lang="de-DE" altLang="de-DE" sz="1400" b="0" i="0" u="none" strike="noStrike" cap="none" normalizeH="0" baseline="0" dirty="0">
                <a:ln>
                  <a:noFill/>
                </a:ln>
                <a:solidFill>
                  <a:srgbClr val="A9B7C6"/>
                </a:solidFill>
                <a:effectLst/>
                <a:latin typeface="Consolas" panose="020B0609020204030204" pitchFamily="49" charset="0"/>
              </a:rPr>
              <a:t>Übungen</a:t>
            </a:r>
            <a:r>
              <a:rPr kumimoji="0" lang="de-DE" altLang="de-DE" sz="1400" b="0" i="0" u="none" strike="noStrike" cap="none" normalizeH="0" baseline="0" dirty="0">
                <a:ln>
                  <a:noFill/>
                </a:ln>
                <a:solidFill>
                  <a:srgbClr val="E8BF6A"/>
                </a:solidFill>
                <a:effectLst/>
                <a:latin typeface="Consolas" panose="020B0609020204030204" pitchFamily="49" charset="0"/>
              </a:rPr>
              <a:t>&lt;/title&gt;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head</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input</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eingabefeld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BABABA"/>
                </a:solidFill>
                <a:effectLst/>
                <a:latin typeface="Consolas" panose="020B0609020204030204" pitchFamily="49" charset="0"/>
              </a:rPr>
              <a:t>id</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btn</a:t>
            </a:r>
            <a:r>
              <a:rPr kumimoji="0" lang="de-DE" altLang="de-DE" sz="1400" b="0" i="0" u="none" strike="noStrike" cap="none" normalizeH="0" baseline="0" dirty="0">
                <a:ln>
                  <a:noFill/>
                </a:ln>
                <a:solidFill>
                  <a:srgbClr val="A5C261"/>
                </a:solidFill>
                <a:effectLst/>
                <a:latin typeface="Consolas" panose="020B0609020204030204" pitchFamily="49" charset="0"/>
              </a:rPr>
              <a:t>" </a:t>
            </a:r>
            <a:r>
              <a:rPr kumimoji="0" lang="de-DE" altLang="de-DE" sz="1400" b="0" i="0" u="none" strike="noStrike" cap="none" normalizeH="0" baseline="0" dirty="0">
                <a:ln>
                  <a:noFill/>
                </a:ln>
                <a:solidFill>
                  <a:srgbClr val="BABABA"/>
                </a:solidFill>
                <a:effectLst/>
                <a:latin typeface="Consolas" panose="020B0609020204030204" pitchFamily="49" charset="0"/>
              </a:rPr>
              <a:t>type</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err="1">
                <a:ln>
                  <a:noFill/>
                </a:ln>
                <a:solidFill>
                  <a:srgbClr val="A5C261"/>
                </a:solidFill>
                <a:effectLst/>
                <a:latin typeface="Consolas" panose="020B0609020204030204" pitchFamily="49" charset="0"/>
              </a:rPr>
              <a:t>button</a:t>
            </a:r>
            <a:r>
              <a:rPr kumimoji="0" lang="de-DE" altLang="de-DE" sz="1400" b="0" i="0" u="none" strike="noStrike" cap="none" normalizeH="0" baseline="0" dirty="0">
                <a:ln>
                  <a:noFill/>
                </a:ln>
                <a:solidFill>
                  <a:srgbClr val="A5C261"/>
                </a:solidFill>
                <a:effectLst/>
                <a:latin typeface="Consolas" panose="020B0609020204030204" pitchFamily="49" charset="0"/>
              </a:rPr>
              <a:t>"</a:t>
            </a:r>
            <a:r>
              <a:rPr kumimoji="0" lang="de-DE" altLang="de-DE" sz="1400" b="0" i="0" u="none" strike="noStrike" cap="none" normalizeH="0" baseline="0" dirty="0">
                <a:ln>
                  <a:noFill/>
                </a:ln>
                <a:solidFill>
                  <a:srgbClr val="E8BF6A"/>
                </a:solidFill>
                <a:effectLst/>
                <a:latin typeface="Consolas" panose="020B0609020204030204" pitchFamily="49" charset="0"/>
              </a:rPr>
              <a:t>&gt;</a:t>
            </a:r>
            <a:r>
              <a:rPr kumimoji="0" lang="de-DE" altLang="de-DE" sz="1400" b="0" i="0" u="none" strike="noStrike" cap="none" normalizeH="0" baseline="0" dirty="0">
                <a:ln>
                  <a:noFill/>
                </a:ln>
                <a:solidFill>
                  <a:srgbClr val="A9B7C6"/>
                </a:solidFill>
                <a:effectLst/>
                <a:latin typeface="Consolas" panose="020B0609020204030204" pitchFamily="49" charset="0"/>
              </a:rPr>
              <a:t>Weiter</a:t>
            </a: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button</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function</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beschriftung</a:t>
            </a:r>
            <a:r>
              <a:rPr kumimoji="0" lang="de-DE" altLang="de-DE" sz="1400" b="0" i="0" u="none" strike="noStrike" cap="none" normalizeH="0" baseline="0" dirty="0">
                <a:ln>
                  <a:noFill/>
                </a:ln>
                <a:solidFill>
                  <a:srgbClr val="A9B7C6"/>
                </a:solidFill>
                <a:effectLst/>
                <a:latin typeface="Consolas" panose="020B0609020204030204" pitchFamily="49" charset="0"/>
              </a:rPr>
              <a:t>() {</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CC7832"/>
                </a:solidFill>
                <a:effectLst/>
                <a:latin typeface="Consolas" panose="020B0609020204030204" pitchFamily="49" charset="0"/>
              </a:rPr>
              <a:t>let</a:t>
            </a: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eingabefeld</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value</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1" i="1" u="none" strike="noStrike" cap="none" normalizeH="0" baseline="0" dirty="0" err="1">
                <a:ln>
                  <a:noFill/>
                </a:ln>
                <a:solidFill>
                  <a:srgbClr val="9876AA"/>
                </a:solidFill>
                <a:effectLst/>
                <a:latin typeface="Consolas" panose="020B0609020204030204" pitchFamily="49" charset="0"/>
              </a:rPr>
              <a:t>document</a:t>
            </a:r>
            <a:r>
              <a:rPr kumimoji="0" lang="de-DE" altLang="de-DE" sz="1400" b="0" i="0" u="none" strike="noStrike" cap="none" normalizeH="0" baseline="0" dirty="0" err="1">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err="1">
                <a:ln>
                  <a:noFill/>
                </a:ln>
                <a:solidFill>
                  <a:srgbClr val="6A8759"/>
                </a:solidFill>
                <a:effectLst/>
                <a:latin typeface="Consolas" panose="020B0609020204030204" pitchFamily="49" charset="0"/>
              </a:rPr>
              <a:t>btn</a:t>
            </a:r>
            <a:r>
              <a:rPr kumimoji="0" lang="de-DE" altLang="de-DE" sz="1400" b="0" i="0" u="none" strike="noStrike" cap="none" normalizeH="0" baseline="0" dirty="0">
                <a:ln>
                  <a:noFill/>
                </a:ln>
                <a:solidFill>
                  <a:srgbClr val="6A8759"/>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innerText</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inhalt</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CC7832"/>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btn.</a:t>
            </a:r>
            <a:r>
              <a:rPr kumimoji="0" lang="de-DE" altLang="de-DE" sz="1400" b="0" i="0" u="none" strike="noStrike" cap="none" normalizeH="0" baseline="0" dirty="0" err="1">
                <a:ln>
                  <a:noFill/>
                </a:ln>
                <a:solidFill>
                  <a:srgbClr val="FFC66D"/>
                </a:solidFill>
                <a:effectLst/>
                <a:latin typeface="Consolas" panose="020B0609020204030204" pitchFamily="49" charset="0"/>
              </a:rPr>
              <a:t>onclick</a:t>
            </a:r>
            <a:r>
              <a:rPr kumimoji="0" lang="de-DE" altLang="de-DE" sz="1400" b="0" i="0" u="none" strike="noStrike" cap="none" normalizeH="0" baseline="0" dirty="0">
                <a:ln>
                  <a:noFill/>
                </a:ln>
                <a:solidFill>
                  <a:srgbClr val="FFC66D"/>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FFC66D"/>
                </a:solidFill>
                <a:effectLst/>
                <a:latin typeface="Consolas" panose="020B0609020204030204" pitchFamily="49" charset="0"/>
              </a:rPr>
              <a:t>beschriftung</a:t>
            </a:r>
            <a:r>
              <a:rPr kumimoji="0" lang="de-DE" altLang="de-DE" sz="1400" b="0" i="0" u="none" strike="noStrike" cap="none" normalizeH="0" baseline="0" dirty="0">
                <a:ln>
                  <a:noFill/>
                </a:ln>
                <a:solidFill>
                  <a:srgbClr val="CC7832"/>
                </a:solidFill>
                <a:effectLst/>
                <a:latin typeface="Consolas" panose="020B0609020204030204" pitchFamily="49" charset="0"/>
              </a:rPr>
              <a:t>;</a:t>
            </a:r>
            <a:br>
              <a:rPr kumimoji="0" lang="de-DE" altLang="de-DE" sz="1400" b="0" i="0" u="none" strike="noStrike" cap="none" normalizeH="0" baseline="0" dirty="0">
                <a:ln>
                  <a:noFill/>
                </a:ln>
                <a:solidFill>
                  <a:srgbClr val="CC7832"/>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script</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body</a:t>
            </a:r>
            <a:r>
              <a:rPr kumimoji="0" lang="de-DE" altLang="de-DE" sz="1400" b="0" i="0" u="none" strike="noStrike" cap="none" normalizeH="0" baseline="0" dirty="0">
                <a:ln>
                  <a:noFill/>
                </a:ln>
                <a:solidFill>
                  <a:srgbClr val="E8BF6A"/>
                </a:solidFill>
                <a:effectLst/>
                <a:latin typeface="Consolas" panose="020B0609020204030204" pitchFamily="49" charset="0"/>
              </a:rPr>
              <a:t>&gt;</a:t>
            </a:r>
            <a:br>
              <a:rPr kumimoji="0" lang="de-DE" altLang="de-DE" sz="1400" b="0" i="0" u="none" strike="noStrike" cap="none" normalizeH="0" baseline="0" dirty="0">
                <a:ln>
                  <a:noFill/>
                </a:ln>
                <a:solidFill>
                  <a:srgbClr val="E8BF6A"/>
                </a:solidFill>
                <a:effectLst/>
                <a:latin typeface="Consolas" panose="020B0609020204030204" pitchFamily="49" charset="0"/>
              </a:rPr>
            </a:br>
            <a:r>
              <a:rPr kumimoji="0" lang="de-DE" altLang="de-DE" sz="1400" b="0" i="0" u="none" strike="noStrike" cap="none" normalizeH="0" baseline="0" dirty="0">
                <a:ln>
                  <a:noFill/>
                </a:ln>
                <a:solidFill>
                  <a:srgbClr val="E8BF6A"/>
                </a:solidFill>
                <a:effectLst/>
                <a:latin typeface="Consolas" panose="020B0609020204030204" pitchFamily="49" charset="0"/>
              </a:rPr>
              <a:t>&lt;/</a:t>
            </a:r>
            <a:r>
              <a:rPr kumimoji="0" lang="de-DE" altLang="de-DE" sz="1400" b="0" i="0" u="none" strike="noStrike" cap="none" normalizeH="0" baseline="0" dirty="0" err="1">
                <a:ln>
                  <a:noFill/>
                </a:ln>
                <a:solidFill>
                  <a:srgbClr val="E8BF6A"/>
                </a:solidFill>
                <a:effectLst/>
                <a:latin typeface="Consolas" panose="020B0609020204030204" pitchFamily="49" charset="0"/>
              </a:rPr>
              <a:t>html</a:t>
            </a:r>
            <a:r>
              <a:rPr kumimoji="0" lang="de-DE" altLang="de-DE" sz="1400" b="0" i="0" u="none" strike="noStrike" cap="none" normalizeH="0" baseline="0" dirty="0">
                <a:ln>
                  <a:noFill/>
                </a:ln>
                <a:solidFill>
                  <a:srgbClr val="E8BF6A"/>
                </a:solidFill>
                <a:effectLst/>
                <a:latin typeface="Consolas" panose="020B0609020204030204" pitchFamily="49" charset="0"/>
              </a:rPr>
              <a:t>&gt;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
        <p:nvSpPr>
          <p:cNvPr id="6" name="Textfeld 5">
            <a:extLst>
              <a:ext uri="{FF2B5EF4-FFF2-40B4-BE49-F238E27FC236}">
                <a16:creationId xmlns:a16="http://schemas.microsoft.com/office/drawing/2014/main" id="{3ED17152-B2AF-4FAE-89FE-C67ADAAB6E6F}"/>
              </a:ext>
            </a:extLst>
          </p:cNvPr>
          <p:cNvSpPr txBox="1"/>
          <p:nvPr/>
        </p:nvSpPr>
        <p:spPr>
          <a:xfrm>
            <a:off x="3051018" y="1207830"/>
            <a:ext cx="6102034" cy="646331"/>
          </a:xfrm>
          <a:prstGeom prst="rect">
            <a:avLst/>
          </a:prstGeom>
          <a:noFill/>
        </p:spPr>
        <p:txBody>
          <a:bodyPr wrap="square">
            <a:spAutoFit/>
          </a:bodyPr>
          <a:lstStyle/>
          <a:p>
            <a:r>
              <a:rPr lang="de-AT" sz="1200" b="0" cap="none" dirty="0">
                <a:latin typeface="+mn-lt"/>
                <a:ea typeface="+mn-ea"/>
                <a:cs typeface="+mn-cs"/>
              </a:rPr>
              <a:t>Gestalte eine Seite mit einem input-Feld und einem Button. Sobald der Anwender auf den Button drückt, soll dieser eine neue Beschriftung erhalten. Verwende dafür den Text, den der Anwender in das input-Feld eingegeben hat.</a:t>
            </a:r>
            <a:endParaRPr lang="de-AT" sz="1200" dirty="0"/>
          </a:p>
        </p:txBody>
      </p:sp>
    </p:spTree>
    <p:extLst>
      <p:ext uri="{BB962C8B-B14F-4D97-AF65-F5344CB8AC3E}">
        <p14:creationId xmlns:p14="http://schemas.microsoft.com/office/powerpoint/2010/main" val="35809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6C016-60C7-4720-9703-1A0D26EAAC28}"/>
              </a:ext>
            </a:extLst>
          </p:cNvPr>
          <p:cNvSpPr>
            <a:spLocks noGrp="1"/>
          </p:cNvSpPr>
          <p:nvPr>
            <p:ph type="title"/>
          </p:nvPr>
        </p:nvSpPr>
        <p:spPr>
          <a:xfrm>
            <a:off x="949136" y="352966"/>
            <a:ext cx="10293728" cy="286232"/>
          </a:xfrm>
        </p:spPr>
        <p:txBody>
          <a:bodyPr anchor="ctr"/>
          <a:lstStyle/>
          <a:p>
            <a:r>
              <a:rPr lang="de-AT" dirty="0"/>
              <a:t>Aufgaben</a:t>
            </a:r>
          </a:p>
        </p:txBody>
      </p:sp>
      <p:sp>
        <p:nvSpPr>
          <p:cNvPr id="5" name="Rectangle 1">
            <a:extLst>
              <a:ext uri="{FF2B5EF4-FFF2-40B4-BE49-F238E27FC236}">
                <a16:creationId xmlns:a16="http://schemas.microsoft.com/office/drawing/2014/main" id="{1350C996-1F3A-44B2-9127-0910E7A338E8}"/>
              </a:ext>
            </a:extLst>
          </p:cNvPr>
          <p:cNvSpPr>
            <a:spLocks noChangeArrowheads="1"/>
          </p:cNvSpPr>
          <p:nvPr/>
        </p:nvSpPr>
        <p:spPr bwMode="auto">
          <a:xfrm>
            <a:off x="2376071" y="1914237"/>
            <a:ext cx="7439857" cy="35394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a:ln>
                  <a:noFill/>
                </a:ln>
                <a:solidFill>
                  <a:srgbClr val="E8BF6A"/>
                </a:solidFill>
                <a:effectLst/>
                <a:latin typeface="Consolas" panose="020B0609020204030204" pitchFamily="49" charset="0"/>
              </a:rPr>
              <a:t>&lt;form </a:t>
            </a:r>
            <a:r>
              <a:rPr kumimoji="0" lang="de-DE" altLang="de-DE" sz="1400" b="0" i="0" u="none" strike="noStrike" cap="none" normalizeH="0" baseline="0">
                <a:ln>
                  <a:noFill/>
                </a:ln>
                <a:solidFill>
                  <a:srgbClr val="BABABA"/>
                </a:solidFill>
                <a:effectLst/>
                <a:latin typeface="Consolas" panose="020B0609020204030204" pitchFamily="49" charset="0"/>
              </a:rPr>
              <a:t>id</a:t>
            </a:r>
            <a:r>
              <a:rPr kumimoji="0" lang="de-DE" altLang="de-DE" sz="1400" b="0" i="0" u="none" strike="noStrike" cap="none" normalizeH="0" baseline="0">
                <a:ln>
                  <a:noFill/>
                </a:ln>
                <a:solidFill>
                  <a:srgbClr val="A5C261"/>
                </a:solidFill>
                <a:effectLst/>
                <a:latin typeface="Consolas" panose="020B0609020204030204" pitchFamily="49" charset="0"/>
              </a:rPr>
              <a:t>="formular"</a:t>
            </a:r>
            <a:r>
              <a:rPr kumimoji="0" lang="de-DE" altLang="de-DE" sz="1400" b="0" i="0" u="none" strike="noStrike" cap="none" normalizeH="0" baseline="0">
                <a:ln>
                  <a:noFill/>
                </a:ln>
                <a:solidFill>
                  <a:srgbClr val="E8BF6A"/>
                </a:solidFill>
                <a:effectLst/>
                <a:latin typeface="Consolas" panose="020B0609020204030204" pitchFamily="49" charset="0"/>
              </a:rPr>
              <a: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&lt;div </a:t>
            </a:r>
            <a:r>
              <a:rPr kumimoji="0" lang="de-DE" altLang="de-DE" sz="1400" b="0" i="0" u="none" strike="noStrike" cap="none" normalizeH="0" baseline="0">
                <a:ln>
                  <a:noFill/>
                </a:ln>
                <a:solidFill>
                  <a:srgbClr val="BABABA"/>
                </a:solidFill>
                <a:effectLst/>
                <a:latin typeface="Consolas" panose="020B0609020204030204" pitchFamily="49" charset="0"/>
              </a:rPr>
              <a:t>class</a:t>
            </a:r>
            <a:r>
              <a:rPr kumimoji="0" lang="de-DE" altLang="de-DE" sz="1400" b="0" i="0" u="none" strike="noStrike" cap="none" normalizeH="0" baseline="0">
                <a:ln>
                  <a:noFill/>
                </a:ln>
                <a:solidFill>
                  <a:srgbClr val="A5C261"/>
                </a:solidFill>
                <a:effectLst/>
                <a:latin typeface="Consolas" panose="020B0609020204030204" pitchFamily="49" charset="0"/>
              </a:rPr>
              <a:t>="form-row"</a:t>
            </a:r>
            <a:r>
              <a:rPr kumimoji="0" lang="de-DE" altLang="de-DE" sz="1400" b="0" i="0" u="none" strike="noStrike" cap="none" normalizeH="0" baseline="0">
                <a:ln>
                  <a:noFill/>
                </a:ln>
                <a:solidFill>
                  <a:srgbClr val="E8BF6A"/>
                </a:solidFill>
                <a:effectLst/>
                <a:latin typeface="Consolas" panose="020B0609020204030204" pitchFamily="49" charset="0"/>
              </a:rPr>
              <a: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&lt;label </a:t>
            </a:r>
            <a:r>
              <a:rPr kumimoji="0" lang="de-DE" altLang="de-DE" sz="1400" b="0" i="0" u="none" strike="noStrike" cap="none" normalizeH="0" baseline="0">
                <a:ln>
                  <a:noFill/>
                </a:ln>
                <a:solidFill>
                  <a:srgbClr val="BABABA"/>
                </a:solidFill>
                <a:effectLst/>
                <a:latin typeface="Consolas" panose="020B0609020204030204" pitchFamily="49" charset="0"/>
              </a:rPr>
              <a:t>for</a:t>
            </a:r>
            <a:r>
              <a:rPr kumimoji="0" lang="de-DE" altLang="de-DE" sz="1400" b="0" i="0" u="none" strike="noStrike" cap="none" normalizeH="0" baseline="0">
                <a:ln>
                  <a:noFill/>
                </a:ln>
                <a:solidFill>
                  <a:srgbClr val="A5C261"/>
                </a:solidFill>
                <a:effectLst/>
                <a:latin typeface="Consolas" panose="020B0609020204030204" pitchFamily="49" charset="0"/>
              </a:rPr>
              <a:t>="inputmail"</a:t>
            </a:r>
            <a:r>
              <a:rPr kumimoji="0" lang="de-DE" altLang="de-DE" sz="1400" b="0" i="0" u="none" strike="noStrike" cap="none" normalizeH="0" baseline="0">
                <a:ln>
                  <a:noFill/>
                </a:ln>
                <a:solidFill>
                  <a:srgbClr val="E8BF6A"/>
                </a:solidFill>
                <a:effectLst/>
                <a:latin typeface="Consolas" panose="020B0609020204030204" pitchFamily="49" charset="0"/>
              </a:rPr>
              <a:t>&gt;</a:t>
            </a:r>
            <a:r>
              <a:rPr kumimoji="0" lang="de-DE" altLang="de-DE" sz="1400" b="0" i="0" u="none" strike="noStrike" cap="none" normalizeH="0" baseline="0">
                <a:ln>
                  <a:noFill/>
                </a:ln>
                <a:solidFill>
                  <a:srgbClr val="A9B7C6"/>
                </a:solidFill>
                <a:effectLst/>
                <a:latin typeface="Consolas" panose="020B0609020204030204" pitchFamily="49" charset="0"/>
              </a:rPr>
              <a:t>E-Mail</a:t>
            </a:r>
            <a:r>
              <a:rPr kumimoji="0" lang="de-DE" altLang="de-DE" sz="1400" b="0" i="0" u="none" strike="noStrike" cap="none" normalizeH="0" baseline="0">
                <a:ln>
                  <a:noFill/>
                </a:ln>
                <a:solidFill>
                  <a:srgbClr val="E8BF6A"/>
                </a:solidFill>
                <a:effectLst/>
                <a:latin typeface="Consolas" panose="020B0609020204030204" pitchFamily="49" charset="0"/>
              </a:rPr>
              <a:t>&lt;/label&gt;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&lt;input </a:t>
            </a:r>
            <a:r>
              <a:rPr kumimoji="0" lang="de-DE" altLang="de-DE" sz="1400" b="0" i="0" u="none" strike="noStrike" cap="none" normalizeH="0" baseline="0">
                <a:ln>
                  <a:noFill/>
                </a:ln>
                <a:solidFill>
                  <a:srgbClr val="BABABA"/>
                </a:solidFill>
                <a:effectLst/>
                <a:latin typeface="Consolas" panose="020B0609020204030204" pitchFamily="49" charset="0"/>
              </a:rPr>
              <a:t>id</a:t>
            </a:r>
            <a:r>
              <a:rPr kumimoji="0" lang="de-DE" altLang="de-DE" sz="1400" b="0" i="0" u="none" strike="noStrike" cap="none" normalizeH="0" baseline="0">
                <a:ln>
                  <a:noFill/>
                </a:ln>
                <a:solidFill>
                  <a:srgbClr val="A5C261"/>
                </a:solidFill>
                <a:effectLst/>
                <a:latin typeface="Consolas" panose="020B0609020204030204" pitchFamily="49" charset="0"/>
              </a:rPr>
              <a:t>="inputmail" </a:t>
            </a:r>
            <a:r>
              <a:rPr kumimoji="0" lang="de-DE" altLang="de-DE" sz="1400" b="0" i="0" u="none" strike="noStrike" cap="none" normalizeH="0" baseline="0">
                <a:ln>
                  <a:noFill/>
                </a:ln>
                <a:solidFill>
                  <a:srgbClr val="BABABA"/>
                </a:solidFill>
                <a:effectLst/>
                <a:latin typeface="Consolas" panose="020B0609020204030204" pitchFamily="49" charset="0"/>
              </a:rPr>
              <a:t>name</a:t>
            </a:r>
            <a:r>
              <a:rPr kumimoji="0" lang="de-DE" altLang="de-DE" sz="1400" b="0" i="0" u="none" strike="noStrike" cap="none" normalizeH="0" baseline="0">
                <a:ln>
                  <a:noFill/>
                </a:ln>
                <a:solidFill>
                  <a:srgbClr val="A5C261"/>
                </a:solidFill>
                <a:effectLst/>
                <a:latin typeface="Consolas" panose="020B0609020204030204" pitchFamily="49" charset="0"/>
              </a:rPr>
              <a:t>="mail" </a:t>
            </a:r>
            <a:r>
              <a:rPr kumimoji="0" lang="de-DE" altLang="de-DE" sz="1400" b="0" i="0" u="none" strike="noStrike" cap="none" normalizeH="0" baseline="0">
                <a:ln>
                  <a:noFill/>
                </a:ln>
                <a:solidFill>
                  <a:srgbClr val="BABABA"/>
                </a:solidFill>
                <a:effectLst/>
                <a:latin typeface="Consolas" panose="020B0609020204030204" pitchFamily="49" charset="0"/>
              </a:rPr>
              <a:t>placeholder</a:t>
            </a:r>
            <a:r>
              <a:rPr kumimoji="0" lang="de-DE" altLang="de-DE" sz="1400" b="0" i="0" u="none" strike="noStrike" cap="none" normalizeH="0" baseline="0">
                <a:ln>
                  <a:noFill/>
                </a:ln>
                <a:solidFill>
                  <a:srgbClr val="A5C261"/>
                </a:solidFill>
                <a:effectLst/>
                <a:latin typeface="Consolas" panose="020B0609020204030204" pitchFamily="49" charset="0"/>
              </a:rPr>
              <a:t>="Ihre Mailadresse"</a:t>
            </a:r>
            <a:r>
              <a:rPr kumimoji="0" lang="de-DE" altLang="de-DE" sz="1400" b="0" i="0" u="none" strike="noStrike" cap="none" normalizeH="0" baseline="0">
                <a:ln>
                  <a:noFill/>
                </a:ln>
                <a:solidFill>
                  <a:srgbClr val="E8BF6A"/>
                </a:solidFill>
                <a:effectLst/>
                <a:latin typeface="Consolas" panose="020B0609020204030204" pitchFamily="49" charset="0"/>
              </a:rPr>
              <a: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&lt;/div&gt;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&lt;/form&gt;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&lt;script&gt;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let </a:t>
            </a:r>
            <a:r>
              <a:rPr kumimoji="0" lang="de-DE" altLang="de-DE" sz="1400" b="1" i="1" u="none" strike="noStrike" cap="none" normalizeH="0" baseline="0">
                <a:ln>
                  <a:noFill/>
                </a:ln>
                <a:solidFill>
                  <a:srgbClr val="9876AA"/>
                </a:solidFill>
                <a:effectLst/>
                <a:latin typeface="Consolas" panose="020B0609020204030204" pitchFamily="49" charset="0"/>
              </a:rPr>
              <a:t>angezeigt </a:t>
            </a: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false;</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CC7832"/>
                </a:solidFill>
                <a:effectLst/>
                <a:latin typeface="Consolas" panose="020B0609020204030204" pitchFamily="49" charset="0"/>
              </a:rPr>
              <a:t>    function </a:t>
            </a:r>
            <a:r>
              <a:rPr kumimoji="0" lang="de-DE" altLang="de-DE" sz="1400" b="0" i="0" u="none" strike="noStrike" cap="none" normalizeH="0" baseline="0">
                <a:ln>
                  <a:noFill/>
                </a:ln>
                <a:solidFill>
                  <a:srgbClr val="FFC66D"/>
                </a:solidFill>
                <a:effectLst/>
                <a:latin typeface="Consolas" panose="020B0609020204030204" pitchFamily="49" charset="0"/>
              </a:rPr>
              <a:t>nachricht</a:t>
            </a:r>
            <a:r>
              <a:rPr kumimoji="0" lang="de-DE" altLang="de-DE" sz="1400" b="0" i="0" u="none" strike="noStrike" cap="none" normalizeH="0" baseline="0">
                <a:ln>
                  <a:noFill/>
                </a:ln>
                <a:solidFill>
                  <a:srgbClr val="A9B7C6"/>
                </a:solidFill>
                <a:effectLst/>
                <a:latin typeface="Consolas" panose="020B0609020204030204" pitchFamily="49" charset="0"/>
              </a:rPr>
              <a:t>() {</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if</a:t>
            </a:r>
            <a:r>
              <a:rPr kumimoji="0" lang="de-DE" altLang="de-DE" sz="1400" b="0" i="0" u="none" strike="noStrike" cap="none" normalizeH="0" baseline="0">
                <a:ln>
                  <a:noFill/>
                </a:ln>
                <a:solidFill>
                  <a:srgbClr val="A9B7C6"/>
                </a:solidFill>
                <a:effectLst/>
                <a:latin typeface="Consolas" panose="020B0609020204030204" pitchFamily="49" charset="0"/>
              </a:rPr>
              <a:t>(!</a:t>
            </a:r>
            <a:r>
              <a:rPr kumimoji="0" lang="de-DE" altLang="de-DE" sz="1400" b="1" i="1" u="none" strike="noStrike" cap="none" normalizeH="0" baseline="0">
                <a:ln>
                  <a:noFill/>
                </a:ln>
                <a:solidFill>
                  <a:srgbClr val="9876AA"/>
                </a:solidFill>
                <a:effectLst/>
                <a:latin typeface="Consolas" panose="020B0609020204030204" pitchFamily="49" charset="0"/>
              </a:rPr>
              <a:t>angezeigt</a:t>
            </a:r>
            <a:r>
              <a:rPr kumimoji="0" lang="de-DE" altLang="de-DE" sz="1400" b="0" i="0" u="none" strike="noStrike" cap="none" normalizeH="0" baseline="0">
                <a:ln>
                  <a:noFill/>
                </a:ln>
                <a:solidFill>
                  <a:srgbClr val="A9B7C6"/>
                </a:solidFill>
                <a:effectLst/>
                <a:latin typeface="Consolas" panose="020B0609020204030204" pitchFamily="49" charset="0"/>
              </a:rPr>
              <a:t>) {</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FFC66D"/>
                </a:solidFill>
                <a:effectLst/>
                <a:latin typeface="Consolas" panose="020B0609020204030204" pitchFamily="49" charset="0"/>
              </a:rPr>
              <a:t>alert</a:t>
            </a:r>
            <a:r>
              <a:rPr kumimoji="0" lang="de-DE" altLang="de-DE" sz="1400" b="0" i="0" u="none" strike="noStrike" cap="none" normalizeH="0" baseline="0">
                <a:ln>
                  <a:noFill/>
                </a:ln>
                <a:solidFill>
                  <a:srgbClr val="A9B7C6"/>
                </a:solidFill>
                <a:effectLst/>
                <a:latin typeface="Consolas" panose="020B0609020204030204" pitchFamily="49" charset="0"/>
              </a:rPr>
              <a:t>(</a:t>
            </a:r>
            <a:r>
              <a:rPr kumimoji="0" lang="de-DE" altLang="de-DE" sz="1400" b="0" i="0" u="none" strike="noStrike" cap="none" normalizeH="0" baseline="0">
                <a:ln>
                  <a:noFill/>
                </a:ln>
                <a:solidFill>
                  <a:srgbClr val="6A8759"/>
                </a:solidFill>
                <a:effectLst/>
                <a:latin typeface="Consolas" panose="020B0609020204030204" pitchFamily="49" charset="0"/>
              </a:rPr>
              <a:t>"Gib deine Mailadresse ein!"</a:t>
            </a:r>
            <a:r>
              <a:rPr kumimoji="0" lang="de-DE" altLang="de-DE" sz="1400" b="0" i="0" u="none" strike="noStrike" cap="none" normalizeH="0" baseline="0">
                <a:ln>
                  <a:noFill/>
                </a:ln>
                <a:solidFill>
                  <a:srgbClr val="A9B7C6"/>
                </a:solidFill>
                <a:effectLst/>
                <a:latin typeface="Consolas" panose="020B0609020204030204" pitchFamily="49" charset="0"/>
              </a:rPr>
              <a:t>)</a:t>
            </a:r>
            <a:r>
              <a:rPr kumimoji="0" lang="de-DE" altLang="de-DE" sz="1400" b="0" i="0" u="none" strike="noStrike" cap="none" normalizeH="0" baseline="0">
                <a:ln>
                  <a:noFill/>
                </a:ln>
                <a:solidFill>
                  <a:srgbClr val="CC7832"/>
                </a:solidFill>
                <a:effectLst/>
                <a:latin typeface="Consolas" panose="020B0609020204030204" pitchFamily="49" charset="0"/>
              </a:rPr>
              <a:t>;</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CC7832"/>
                </a:solidFill>
                <a:effectLst/>
                <a:latin typeface="Consolas" panose="020B0609020204030204" pitchFamily="49" charset="0"/>
              </a:rPr>
              <a:t>            </a:t>
            </a:r>
            <a:r>
              <a:rPr kumimoji="0" lang="de-DE" altLang="de-DE" sz="1400" b="1" i="1" u="none" strike="noStrike" cap="none" normalizeH="0" baseline="0">
                <a:ln>
                  <a:noFill/>
                </a:ln>
                <a:solidFill>
                  <a:srgbClr val="9876AA"/>
                </a:solidFill>
                <a:effectLst/>
                <a:latin typeface="Consolas" panose="020B0609020204030204" pitchFamily="49" charset="0"/>
              </a:rPr>
              <a:t>angezeigt </a:t>
            </a: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true;</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CC7832"/>
                </a:solidFill>
                <a:effectLst/>
                <a:latin typeface="Consolas" panose="020B0609020204030204" pitchFamily="49" charset="0"/>
              </a:rPr>
              <a:t>        </a:t>
            </a:r>
            <a:r>
              <a:rPr kumimoji="0" lang="de-DE" altLang="de-DE" sz="1400" b="0" i="0" u="none" strike="noStrike" cap="none" normalizeH="0" baseline="0">
                <a:ln>
                  <a:noFill/>
                </a:ln>
                <a:solidFill>
                  <a:srgbClr val="A9B7C6"/>
                </a:solidFill>
                <a:effectLst/>
                <a:latin typeface="Consolas" panose="020B0609020204030204" pitchFamily="49" charset="0"/>
              </a:rPr>
              <a:t>}</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inputmail.</a:t>
            </a:r>
            <a:r>
              <a:rPr kumimoji="0" lang="de-DE" altLang="de-DE" sz="1400" b="0" i="0" u="none" strike="noStrike" cap="none" normalizeH="0" baseline="0">
                <a:ln>
                  <a:noFill/>
                </a:ln>
                <a:solidFill>
                  <a:srgbClr val="FFC66D"/>
                </a:solidFill>
                <a:effectLst/>
                <a:latin typeface="Consolas" panose="020B0609020204030204" pitchFamily="49" charset="0"/>
              </a:rPr>
              <a:t>onfocus </a:t>
            </a: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FFC66D"/>
                </a:solidFill>
                <a:effectLst/>
                <a:latin typeface="Consolas" panose="020B0609020204030204" pitchFamily="49" charset="0"/>
              </a:rPr>
              <a:t>nachricht</a:t>
            </a:r>
            <a:r>
              <a:rPr kumimoji="0" lang="de-DE" altLang="de-DE" sz="1400" b="0" i="0" u="none" strike="noStrike" cap="none" normalizeH="0" baseline="0">
                <a:ln>
                  <a:noFill/>
                </a:ln>
                <a:solidFill>
                  <a:srgbClr val="CC7832"/>
                </a:solidFill>
                <a:effectLst/>
                <a:latin typeface="Consolas" panose="020B0609020204030204" pitchFamily="49" charset="0"/>
              </a:rPr>
              <a:t>;</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&lt;/script&gt;</a:t>
            </a:r>
            <a:endParaRPr kumimoji="0" lang="de-DE" altLang="de-DE" sz="1400" b="0" i="0" u="none" strike="noStrike" cap="none" normalizeH="0" baseline="0">
              <a:ln>
                <a:noFill/>
              </a:ln>
              <a:solidFill>
                <a:schemeClr val="tx1"/>
              </a:solidFill>
              <a:effectLst/>
              <a:latin typeface="Consolas" panose="020B0609020204030204" pitchFamily="49" charset="0"/>
            </a:endParaRPr>
          </a:p>
        </p:txBody>
      </p:sp>
      <p:sp>
        <p:nvSpPr>
          <p:cNvPr id="6" name="Textfeld 5">
            <a:extLst>
              <a:ext uri="{FF2B5EF4-FFF2-40B4-BE49-F238E27FC236}">
                <a16:creationId xmlns:a16="http://schemas.microsoft.com/office/drawing/2014/main" id="{9982ADE3-0370-40D3-AB71-7C22CC02F01E}"/>
              </a:ext>
            </a:extLst>
          </p:cNvPr>
          <p:cNvSpPr txBox="1"/>
          <p:nvPr/>
        </p:nvSpPr>
        <p:spPr>
          <a:xfrm>
            <a:off x="3051018" y="1083780"/>
            <a:ext cx="6102034" cy="646331"/>
          </a:xfrm>
          <a:prstGeom prst="rect">
            <a:avLst/>
          </a:prstGeom>
          <a:noFill/>
        </p:spPr>
        <p:txBody>
          <a:bodyPr wrap="square">
            <a:spAutoFit/>
          </a:bodyPr>
          <a:lstStyle/>
          <a:p>
            <a:r>
              <a:rPr lang="de-AT" sz="1200" b="0" cap="none" dirty="0">
                <a:latin typeface="+mn-lt"/>
                <a:ea typeface="+mn-ea"/>
                <a:cs typeface="+mn-cs"/>
              </a:rPr>
              <a:t>Erstelle ein Formular mit einem Eingabefeld für eine E-Mail-Adresse. Wenn der Anwender den Fokus auf das Feld setzt, soll eine Nachricht erscheinen, die ihm mitteilt, dass er hier seine E-Mail-Adresse einfügen muss.</a:t>
            </a:r>
            <a:endParaRPr lang="de-AT" sz="1200" dirty="0"/>
          </a:p>
        </p:txBody>
      </p:sp>
    </p:spTree>
    <p:extLst>
      <p:ext uri="{BB962C8B-B14F-4D97-AF65-F5344CB8AC3E}">
        <p14:creationId xmlns:p14="http://schemas.microsoft.com/office/powerpoint/2010/main" val="388701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6C016-60C7-4720-9703-1A0D26EAAC28}"/>
              </a:ext>
            </a:extLst>
          </p:cNvPr>
          <p:cNvSpPr>
            <a:spLocks noGrp="1"/>
          </p:cNvSpPr>
          <p:nvPr>
            <p:ph type="title"/>
          </p:nvPr>
        </p:nvSpPr>
        <p:spPr>
          <a:xfrm>
            <a:off x="949136" y="352966"/>
            <a:ext cx="10293728" cy="286232"/>
          </a:xfrm>
        </p:spPr>
        <p:txBody>
          <a:bodyPr anchor="ctr"/>
          <a:lstStyle/>
          <a:p>
            <a:r>
              <a:rPr lang="de-AT" dirty="0"/>
              <a:t>Aufgaben</a:t>
            </a:r>
          </a:p>
        </p:txBody>
      </p:sp>
      <p:sp>
        <p:nvSpPr>
          <p:cNvPr id="3" name="Rectangle 1">
            <a:extLst>
              <a:ext uri="{FF2B5EF4-FFF2-40B4-BE49-F238E27FC236}">
                <a16:creationId xmlns:a16="http://schemas.microsoft.com/office/drawing/2014/main" id="{8617B65E-8C41-4171-A225-5CA732BDEC6F}"/>
              </a:ext>
            </a:extLst>
          </p:cNvPr>
          <p:cNvSpPr>
            <a:spLocks noChangeArrowheads="1"/>
          </p:cNvSpPr>
          <p:nvPr/>
        </p:nvSpPr>
        <p:spPr bwMode="auto">
          <a:xfrm>
            <a:off x="2457450" y="1976079"/>
            <a:ext cx="7439857"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a:ln>
                  <a:noFill/>
                </a:ln>
                <a:solidFill>
                  <a:srgbClr val="E8BF6A"/>
                </a:solidFill>
                <a:effectLst/>
                <a:latin typeface="Consolas" panose="020B0609020204030204" pitchFamily="49" charset="0"/>
              </a:rPr>
              <a:t>&lt;form </a:t>
            </a:r>
            <a:r>
              <a:rPr kumimoji="0" lang="de-DE" altLang="de-DE" sz="1400" b="0" i="0" u="none" strike="noStrike" cap="none" normalizeH="0" baseline="0">
                <a:ln>
                  <a:noFill/>
                </a:ln>
                <a:solidFill>
                  <a:srgbClr val="BABABA"/>
                </a:solidFill>
                <a:effectLst/>
                <a:latin typeface="Consolas" panose="020B0609020204030204" pitchFamily="49" charset="0"/>
              </a:rPr>
              <a:t>id</a:t>
            </a:r>
            <a:r>
              <a:rPr kumimoji="0" lang="de-DE" altLang="de-DE" sz="1400" b="0" i="0" u="none" strike="noStrike" cap="none" normalizeH="0" baseline="0">
                <a:ln>
                  <a:noFill/>
                </a:ln>
                <a:solidFill>
                  <a:srgbClr val="A5C261"/>
                </a:solidFill>
                <a:effectLst/>
                <a:latin typeface="Consolas" panose="020B0609020204030204" pitchFamily="49" charset="0"/>
              </a:rPr>
              <a:t>="formular"</a:t>
            </a:r>
            <a:r>
              <a:rPr kumimoji="0" lang="de-DE" altLang="de-DE" sz="1400" b="0" i="0" u="none" strike="noStrike" cap="none" normalizeH="0" baseline="0">
                <a:ln>
                  <a:noFill/>
                </a:ln>
                <a:solidFill>
                  <a:srgbClr val="E8BF6A"/>
                </a:solidFill>
                <a:effectLst/>
                <a:latin typeface="Consolas" panose="020B0609020204030204" pitchFamily="49" charset="0"/>
              </a:rPr>
              <a: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&lt;div </a:t>
            </a:r>
            <a:r>
              <a:rPr kumimoji="0" lang="de-DE" altLang="de-DE" sz="1400" b="0" i="0" u="none" strike="noStrike" cap="none" normalizeH="0" baseline="0">
                <a:ln>
                  <a:noFill/>
                </a:ln>
                <a:solidFill>
                  <a:srgbClr val="BABABA"/>
                </a:solidFill>
                <a:effectLst/>
                <a:latin typeface="Consolas" panose="020B0609020204030204" pitchFamily="49" charset="0"/>
              </a:rPr>
              <a:t>class</a:t>
            </a:r>
            <a:r>
              <a:rPr kumimoji="0" lang="de-DE" altLang="de-DE" sz="1400" b="0" i="0" u="none" strike="noStrike" cap="none" normalizeH="0" baseline="0">
                <a:ln>
                  <a:noFill/>
                </a:ln>
                <a:solidFill>
                  <a:srgbClr val="A5C261"/>
                </a:solidFill>
                <a:effectLst/>
                <a:latin typeface="Consolas" panose="020B0609020204030204" pitchFamily="49" charset="0"/>
              </a:rPr>
              <a:t>="form-row"</a:t>
            </a:r>
            <a:r>
              <a:rPr kumimoji="0" lang="de-DE" altLang="de-DE" sz="1400" b="0" i="0" u="none" strike="noStrike" cap="none" normalizeH="0" baseline="0">
                <a:ln>
                  <a:noFill/>
                </a:ln>
                <a:solidFill>
                  <a:srgbClr val="E8BF6A"/>
                </a:solidFill>
                <a:effectLst/>
                <a:latin typeface="Consolas" panose="020B0609020204030204" pitchFamily="49" charset="0"/>
              </a:rPr>
              <a: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&lt;label </a:t>
            </a:r>
            <a:r>
              <a:rPr kumimoji="0" lang="de-DE" altLang="de-DE" sz="1400" b="0" i="0" u="none" strike="noStrike" cap="none" normalizeH="0" baseline="0">
                <a:ln>
                  <a:noFill/>
                </a:ln>
                <a:solidFill>
                  <a:srgbClr val="BABABA"/>
                </a:solidFill>
                <a:effectLst/>
                <a:latin typeface="Consolas" panose="020B0609020204030204" pitchFamily="49" charset="0"/>
              </a:rPr>
              <a:t>for</a:t>
            </a:r>
            <a:r>
              <a:rPr kumimoji="0" lang="de-DE" altLang="de-DE" sz="1400" b="0" i="0" u="none" strike="noStrike" cap="none" normalizeH="0" baseline="0">
                <a:ln>
                  <a:noFill/>
                </a:ln>
                <a:solidFill>
                  <a:srgbClr val="A5C261"/>
                </a:solidFill>
                <a:effectLst/>
                <a:latin typeface="Consolas" panose="020B0609020204030204" pitchFamily="49" charset="0"/>
              </a:rPr>
              <a:t>="inputmail"</a:t>
            </a:r>
            <a:r>
              <a:rPr kumimoji="0" lang="de-DE" altLang="de-DE" sz="1400" b="0" i="0" u="none" strike="noStrike" cap="none" normalizeH="0" baseline="0">
                <a:ln>
                  <a:noFill/>
                </a:ln>
                <a:solidFill>
                  <a:srgbClr val="E8BF6A"/>
                </a:solidFill>
                <a:effectLst/>
                <a:latin typeface="Consolas" panose="020B0609020204030204" pitchFamily="49" charset="0"/>
              </a:rPr>
              <a:t>&gt;</a:t>
            </a:r>
            <a:r>
              <a:rPr kumimoji="0" lang="de-DE" altLang="de-DE" sz="1400" b="0" i="0" u="none" strike="noStrike" cap="none" normalizeH="0" baseline="0">
                <a:ln>
                  <a:noFill/>
                </a:ln>
                <a:solidFill>
                  <a:srgbClr val="A9B7C6"/>
                </a:solidFill>
                <a:effectLst/>
                <a:latin typeface="Consolas" panose="020B0609020204030204" pitchFamily="49" charset="0"/>
              </a:rPr>
              <a:t>E-Mail</a:t>
            </a:r>
            <a:r>
              <a:rPr kumimoji="0" lang="de-DE" altLang="de-DE" sz="1400" b="0" i="0" u="none" strike="noStrike" cap="none" normalizeH="0" baseline="0">
                <a:ln>
                  <a:noFill/>
                </a:ln>
                <a:solidFill>
                  <a:srgbClr val="E8BF6A"/>
                </a:solidFill>
                <a:effectLst/>
                <a:latin typeface="Consolas" panose="020B0609020204030204" pitchFamily="49" charset="0"/>
              </a:rPr>
              <a:t>&lt;/label&gt;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&lt;input </a:t>
            </a:r>
            <a:r>
              <a:rPr kumimoji="0" lang="de-DE" altLang="de-DE" sz="1400" b="0" i="0" u="none" strike="noStrike" cap="none" normalizeH="0" baseline="0">
                <a:ln>
                  <a:noFill/>
                </a:ln>
                <a:solidFill>
                  <a:srgbClr val="BABABA"/>
                </a:solidFill>
                <a:effectLst/>
                <a:latin typeface="Consolas" panose="020B0609020204030204" pitchFamily="49" charset="0"/>
              </a:rPr>
              <a:t>id</a:t>
            </a:r>
            <a:r>
              <a:rPr kumimoji="0" lang="de-DE" altLang="de-DE" sz="1400" b="0" i="0" u="none" strike="noStrike" cap="none" normalizeH="0" baseline="0">
                <a:ln>
                  <a:noFill/>
                </a:ln>
                <a:solidFill>
                  <a:srgbClr val="A5C261"/>
                </a:solidFill>
                <a:effectLst/>
                <a:latin typeface="Consolas" panose="020B0609020204030204" pitchFamily="49" charset="0"/>
              </a:rPr>
              <a:t>="inputmail" </a:t>
            </a:r>
            <a:r>
              <a:rPr kumimoji="0" lang="de-DE" altLang="de-DE" sz="1400" b="0" i="0" u="none" strike="noStrike" cap="none" normalizeH="0" baseline="0">
                <a:ln>
                  <a:noFill/>
                </a:ln>
                <a:solidFill>
                  <a:srgbClr val="BABABA"/>
                </a:solidFill>
                <a:effectLst/>
                <a:latin typeface="Consolas" panose="020B0609020204030204" pitchFamily="49" charset="0"/>
              </a:rPr>
              <a:t>name</a:t>
            </a:r>
            <a:r>
              <a:rPr kumimoji="0" lang="de-DE" altLang="de-DE" sz="1400" b="0" i="0" u="none" strike="noStrike" cap="none" normalizeH="0" baseline="0">
                <a:ln>
                  <a:noFill/>
                </a:ln>
                <a:solidFill>
                  <a:srgbClr val="A5C261"/>
                </a:solidFill>
                <a:effectLst/>
                <a:latin typeface="Consolas" panose="020B0609020204030204" pitchFamily="49" charset="0"/>
              </a:rPr>
              <a:t>="mail" </a:t>
            </a:r>
            <a:r>
              <a:rPr kumimoji="0" lang="de-DE" altLang="de-DE" sz="1400" b="0" i="0" u="none" strike="noStrike" cap="none" normalizeH="0" baseline="0">
                <a:ln>
                  <a:noFill/>
                </a:ln>
                <a:solidFill>
                  <a:srgbClr val="BABABA"/>
                </a:solidFill>
                <a:effectLst/>
                <a:latin typeface="Consolas" panose="020B0609020204030204" pitchFamily="49" charset="0"/>
              </a:rPr>
              <a:t>placeholder</a:t>
            </a:r>
            <a:r>
              <a:rPr kumimoji="0" lang="de-DE" altLang="de-DE" sz="1400" b="0" i="0" u="none" strike="noStrike" cap="none" normalizeH="0" baseline="0">
                <a:ln>
                  <a:noFill/>
                </a:ln>
                <a:solidFill>
                  <a:srgbClr val="A5C261"/>
                </a:solidFill>
                <a:effectLst/>
                <a:latin typeface="Consolas" panose="020B0609020204030204" pitchFamily="49" charset="0"/>
              </a:rPr>
              <a:t>="Ihre Mailadresse"</a:t>
            </a:r>
            <a:r>
              <a:rPr kumimoji="0" lang="de-DE" altLang="de-DE" sz="1400" b="0" i="0" u="none" strike="noStrike" cap="none" normalizeH="0" baseline="0">
                <a:ln>
                  <a:noFill/>
                </a:ln>
                <a:solidFill>
                  <a:srgbClr val="E8BF6A"/>
                </a:solidFill>
                <a:effectLst/>
                <a:latin typeface="Consolas" panose="020B0609020204030204" pitchFamily="49" charset="0"/>
              </a:rPr>
              <a: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&lt;/div&gt;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&lt;button </a:t>
            </a:r>
            <a:r>
              <a:rPr kumimoji="0" lang="de-DE" altLang="de-DE" sz="1400" b="0" i="0" u="none" strike="noStrike" cap="none" normalizeH="0" baseline="0">
                <a:ln>
                  <a:noFill/>
                </a:ln>
                <a:solidFill>
                  <a:srgbClr val="BABABA"/>
                </a:solidFill>
                <a:effectLst/>
                <a:latin typeface="Consolas" panose="020B0609020204030204" pitchFamily="49" charset="0"/>
              </a:rPr>
              <a:t>type</a:t>
            </a:r>
            <a:r>
              <a:rPr kumimoji="0" lang="de-DE" altLang="de-DE" sz="1400" b="0" i="0" u="none" strike="noStrike" cap="none" normalizeH="0" baseline="0">
                <a:ln>
                  <a:noFill/>
                </a:ln>
                <a:solidFill>
                  <a:srgbClr val="A5C261"/>
                </a:solidFill>
                <a:effectLst/>
                <a:latin typeface="Consolas" panose="020B0609020204030204" pitchFamily="49" charset="0"/>
              </a:rPr>
              <a:t>="submit"</a:t>
            </a:r>
            <a:r>
              <a:rPr kumimoji="0" lang="de-DE" altLang="de-DE" sz="1400" b="0" i="0" u="none" strike="noStrike" cap="none" normalizeH="0" baseline="0">
                <a:ln>
                  <a:noFill/>
                </a:ln>
                <a:solidFill>
                  <a:srgbClr val="E8BF6A"/>
                </a:solidFill>
                <a:effectLst/>
                <a:latin typeface="Consolas" panose="020B0609020204030204" pitchFamily="49" charset="0"/>
              </a:rPr>
              <a:t>&gt;</a:t>
            </a:r>
            <a:r>
              <a:rPr kumimoji="0" lang="de-DE" altLang="de-DE" sz="1400" b="0" i="0" u="none" strike="noStrike" cap="none" normalizeH="0" baseline="0">
                <a:ln>
                  <a:noFill/>
                </a:ln>
                <a:solidFill>
                  <a:srgbClr val="A9B7C6"/>
                </a:solidFill>
                <a:effectLst/>
                <a:latin typeface="Consolas" panose="020B0609020204030204" pitchFamily="49" charset="0"/>
              </a:rPr>
              <a:t>Absenden</a:t>
            </a:r>
            <a:r>
              <a:rPr kumimoji="0" lang="de-DE" altLang="de-DE" sz="1400" b="0" i="0" u="none" strike="noStrike" cap="none" normalizeH="0" baseline="0">
                <a:ln>
                  <a:noFill/>
                </a:ln>
                <a:solidFill>
                  <a:srgbClr val="E8BF6A"/>
                </a:solidFill>
                <a:effectLst/>
                <a:latin typeface="Consolas" panose="020B0609020204030204" pitchFamily="49" charset="0"/>
              </a:rPr>
              <a:t>&lt;/button&gt;</a:t>
            </a:r>
            <a:br>
              <a:rPr kumimoji="0" lang="de-DE" altLang="de-DE" sz="1400" b="0" i="0" u="none" strike="noStrike" cap="none" normalizeH="0" baseline="0">
                <a:ln>
                  <a:noFill/>
                </a:ln>
                <a:solidFill>
                  <a:srgbClr val="A9B7C6"/>
                </a:solidFill>
                <a:effectLst/>
                <a:latin typeface="Consolas" panose="020B0609020204030204" pitchFamily="49" charset="0"/>
              </a:rPr>
            </a:b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&lt;/form&gt;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&lt;script&gt;</a:t>
            </a:r>
            <a:br>
              <a:rPr kumimoji="0" lang="de-DE" altLang="de-DE" sz="1400" b="0" i="0" u="none" strike="noStrike" cap="none" normalizeH="0" baseline="0">
                <a:ln>
                  <a:noFill/>
                </a:ln>
                <a:solidFill>
                  <a:srgbClr val="E8BF6A"/>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let </a:t>
            </a:r>
            <a:r>
              <a:rPr kumimoji="0" lang="de-DE" altLang="de-DE" sz="1400" b="1" i="1" u="none" strike="noStrike" cap="none" normalizeH="0" baseline="0">
                <a:ln>
                  <a:noFill/>
                </a:ln>
                <a:solidFill>
                  <a:srgbClr val="9876AA"/>
                </a:solidFill>
                <a:effectLst/>
                <a:latin typeface="Consolas" panose="020B0609020204030204" pitchFamily="49" charset="0"/>
              </a:rPr>
              <a:t>angezeigt </a:t>
            </a: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false;</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CC7832"/>
                </a:solidFill>
                <a:effectLst/>
                <a:latin typeface="Consolas" panose="020B0609020204030204" pitchFamily="49" charset="0"/>
              </a:rPr>
              <a:t>    function </a:t>
            </a:r>
            <a:r>
              <a:rPr kumimoji="0" lang="de-DE" altLang="de-DE" sz="1400" b="0" i="0" u="none" strike="noStrike" cap="none" normalizeH="0" baseline="0">
                <a:ln>
                  <a:noFill/>
                </a:ln>
                <a:solidFill>
                  <a:srgbClr val="FFC66D"/>
                </a:solidFill>
                <a:effectLst/>
                <a:latin typeface="Consolas" panose="020B0609020204030204" pitchFamily="49" charset="0"/>
              </a:rPr>
              <a:t>nachricht</a:t>
            </a:r>
            <a:r>
              <a:rPr kumimoji="0" lang="de-DE" altLang="de-DE" sz="1400" b="0" i="0" u="none" strike="noStrike" cap="none" normalizeH="0" baseline="0">
                <a:ln>
                  <a:noFill/>
                </a:ln>
                <a:solidFill>
                  <a:srgbClr val="A9B7C6"/>
                </a:solidFill>
                <a:effectLst/>
                <a:latin typeface="Consolas" panose="020B0609020204030204" pitchFamily="49" charset="0"/>
              </a:rPr>
              <a:t>() {</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if</a:t>
            </a:r>
            <a:r>
              <a:rPr kumimoji="0" lang="de-DE" altLang="de-DE" sz="1400" b="0" i="0" u="none" strike="noStrike" cap="none" normalizeH="0" baseline="0">
                <a:ln>
                  <a:noFill/>
                </a:ln>
                <a:solidFill>
                  <a:srgbClr val="A9B7C6"/>
                </a:solidFill>
                <a:effectLst/>
                <a:latin typeface="Consolas" panose="020B0609020204030204" pitchFamily="49" charset="0"/>
              </a:rPr>
              <a:t>(!inputmail.</a:t>
            </a:r>
            <a:r>
              <a:rPr kumimoji="0" lang="de-DE" altLang="de-DE" sz="1400" b="0" i="0" u="none" strike="noStrike" cap="none" normalizeH="0" baseline="0">
                <a:ln>
                  <a:noFill/>
                </a:ln>
                <a:solidFill>
                  <a:srgbClr val="9876AA"/>
                </a:solidFill>
                <a:effectLst/>
                <a:latin typeface="Consolas" panose="020B0609020204030204" pitchFamily="49" charset="0"/>
              </a:rPr>
              <a:t>value</a:t>
            </a:r>
            <a:r>
              <a:rPr kumimoji="0" lang="de-DE" altLang="de-DE" sz="1400" b="0" i="0" u="none" strike="noStrike" cap="none" normalizeH="0" baseline="0">
                <a:ln>
                  <a:noFill/>
                </a:ln>
                <a:solidFill>
                  <a:srgbClr val="A9B7C6"/>
                </a:solidFill>
                <a:effectLst/>
                <a:latin typeface="Consolas" panose="020B0609020204030204" pitchFamily="49" charset="0"/>
              </a:rPr>
              <a:t>.</a:t>
            </a:r>
            <a:r>
              <a:rPr kumimoji="0" lang="de-DE" altLang="de-DE" sz="1400" b="0" i="0" u="none" strike="noStrike" cap="none" normalizeH="0" baseline="0">
                <a:ln>
                  <a:noFill/>
                </a:ln>
                <a:solidFill>
                  <a:srgbClr val="FFC66D"/>
                </a:solidFill>
                <a:effectLst/>
                <a:latin typeface="Consolas" panose="020B0609020204030204" pitchFamily="49" charset="0"/>
              </a:rPr>
              <a:t>includes</a:t>
            </a:r>
            <a:r>
              <a:rPr kumimoji="0" lang="de-DE" altLang="de-DE" sz="1400" b="0" i="0" u="none" strike="noStrike" cap="none" normalizeH="0" baseline="0">
                <a:ln>
                  <a:noFill/>
                </a:ln>
                <a:solidFill>
                  <a:srgbClr val="A9B7C6"/>
                </a:solidFill>
                <a:effectLst/>
                <a:latin typeface="Consolas" panose="020B0609020204030204" pitchFamily="49" charset="0"/>
              </a:rPr>
              <a:t>(</a:t>
            </a:r>
            <a:r>
              <a:rPr kumimoji="0" lang="de-DE" altLang="de-DE" sz="1400" b="0" i="0" u="none" strike="noStrike" cap="none" normalizeH="0" baseline="0">
                <a:ln>
                  <a:noFill/>
                </a:ln>
                <a:solidFill>
                  <a:srgbClr val="6A8759"/>
                </a:solidFill>
                <a:effectLst/>
                <a:latin typeface="Consolas" panose="020B0609020204030204" pitchFamily="49" charset="0"/>
              </a:rPr>
              <a:t>"@"</a:t>
            </a:r>
            <a:r>
              <a:rPr kumimoji="0" lang="de-DE" altLang="de-DE" sz="1400" b="0" i="0" u="none" strike="noStrike" cap="none" normalizeH="0" baseline="0">
                <a:ln>
                  <a:noFill/>
                </a:ln>
                <a:solidFill>
                  <a:srgbClr val="A9B7C6"/>
                </a:solidFill>
                <a:effectLst/>
                <a:latin typeface="Consolas" panose="020B0609020204030204" pitchFamily="49" charset="0"/>
              </a:rPr>
              <a:t>)) {</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FFC66D"/>
                </a:solidFill>
                <a:effectLst/>
                <a:latin typeface="Consolas" panose="020B0609020204030204" pitchFamily="49" charset="0"/>
              </a:rPr>
              <a:t>alert</a:t>
            </a:r>
            <a:r>
              <a:rPr kumimoji="0" lang="de-DE" altLang="de-DE" sz="1400" b="0" i="0" u="none" strike="noStrike" cap="none" normalizeH="0" baseline="0">
                <a:ln>
                  <a:noFill/>
                </a:ln>
                <a:solidFill>
                  <a:srgbClr val="A9B7C6"/>
                </a:solidFill>
                <a:effectLst/>
                <a:latin typeface="Consolas" panose="020B0609020204030204" pitchFamily="49" charset="0"/>
              </a:rPr>
              <a:t>(</a:t>
            </a:r>
            <a:r>
              <a:rPr kumimoji="0" lang="de-DE" altLang="de-DE" sz="1400" b="0" i="0" u="none" strike="noStrike" cap="none" normalizeH="0" baseline="0">
                <a:ln>
                  <a:noFill/>
                </a:ln>
                <a:solidFill>
                  <a:srgbClr val="6A8759"/>
                </a:solidFill>
                <a:effectLst/>
                <a:latin typeface="Consolas" panose="020B0609020204030204" pitchFamily="49" charset="0"/>
              </a:rPr>
              <a:t>"Gib eine korrekte Mailadresse ein!"</a:t>
            </a:r>
            <a:r>
              <a:rPr kumimoji="0" lang="de-DE" altLang="de-DE" sz="1400" b="0" i="0" u="none" strike="noStrike" cap="none" normalizeH="0" baseline="0">
                <a:ln>
                  <a:noFill/>
                </a:ln>
                <a:solidFill>
                  <a:srgbClr val="A9B7C6"/>
                </a:solidFill>
                <a:effectLst/>
                <a:latin typeface="Consolas" panose="020B0609020204030204" pitchFamily="49" charset="0"/>
              </a:rPr>
              <a:t>)</a:t>
            </a:r>
            <a:r>
              <a:rPr kumimoji="0" lang="de-DE" altLang="de-DE" sz="1400" b="0" i="0" u="none" strike="noStrike" cap="none" normalizeH="0" baseline="0">
                <a:ln>
                  <a:noFill/>
                </a:ln>
                <a:solidFill>
                  <a:srgbClr val="CC7832"/>
                </a:solidFill>
                <a:effectLst/>
                <a:latin typeface="Consolas" panose="020B0609020204030204" pitchFamily="49" charset="0"/>
              </a:rPr>
              <a:t>;</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CC7832"/>
                </a:solidFill>
                <a:effectLst/>
                <a:latin typeface="Consolas" panose="020B0609020204030204" pitchFamily="49" charset="0"/>
              </a:rPr>
              <a:t>            </a:t>
            </a:r>
            <a:r>
              <a:rPr kumimoji="0" lang="de-DE" altLang="de-DE" sz="1400" b="1" i="1" u="none" strike="noStrike" cap="none" normalizeH="0" baseline="0">
                <a:ln>
                  <a:noFill/>
                </a:ln>
                <a:solidFill>
                  <a:srgbClr val="9876AA"/>
                </a:solidFill>
                <a:effectLst/>
                <a:latin typeface="Consolas" panose="020B0609020204030204" pitchFamily="49" charset="0"/>
              </a:rPr>
              <a:t>angezeigt </a:t>
            </a: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CC7832"/>
                </a:solidFill>
                <a:effectLst/>
                <a:latin typeface="Consolas" panose="020B0609020204030204" pitchFamily="49" charset="0"/>
              </a:rPr>
              <a:t>true;</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CC7832"/>
                </a:solidFill>
                <a:effectLst/>
                <a:latin typeface="Consolas" panose="020B0609020204030204" pitchFamily="49" charset="0"/>
              </a:rPr>
              <a:t>        </a:t>
            </a:r>
            <a:r>
              <a:rPr kumimoji="0" lang="de-DE" altLang="de-DE" sz="1400" b="0" i="0" u="none" strike="noStrike" cap="none" normalizeH="0" baseline="0">
                <a:ln>
                  <a:noFill/>
                </a:ln>
                <a:solidFill>
                  <a:srgbClr val="A9B7C6"/>
                </a:solidFill>
                <a:effectLst/>
                <a:latin typeface="Consolas" panose="020B0609020204030204" pitchFamily="49" charset="0"/>
              </a:rPr>
              <a:t>}</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a:t>
            </a:r>
            <a:br>
              <a:rPr kumimoji="0" lang="de-DE" altLang="de-DE" sz="1400" b="0" i="0" u="none" strike="noStrike" cap="none" normalizeH="0" baseline="0">
                <a:ln>
                  <a:noFill/>
                </a:ln>
                <a:solidFill>
                  <a:srgbClr val="A9B7C6"/>
                </a:solidFill>
                <a:effectLst/>
                <a:latin typeface="Consolas" panose="020B0609020204030204" pitchFamily="49" charset="0"/>
              </a:rPr>
            </a:br>
            <a:r>
              <a:rPr kumimoji="0" lang="de-DE" altLang="de-DE" sz="1400" b="0" i="0" u="none" strike="noStrike" cap="none" normalizeH="0" baseline="0">
                <a:ln>
                  <a:noFill/>
                </a:ln>
                <a:solidFill>
                  <a:srgbClr val="A9B7C6"/>
                </a:solidFill>
                <a:effectLst/>
                <a:latin typeface="Consolas" panose="020B0609020204030204" pitchFamily="49" charset="0"/>
              </a:rPr>
              <a:t>    inputmail.</a:t>
            </a:r>
            <a:r>
              <a:rPr kumimoji="0" lang="de-DE" altLang="de-DE" sz="1400" b="0" i="0" u="none" strike="noStrike" cap="none" normalizeH="0" baseline="0">
                <a:ln>
                  <a:noFill/>
                </a:ln>
                <a:solidFill>
                  <a:srgbClr val="FFC66D"/>
                </a:solidFill>
                <a:effectLst/>
                <a:latin typeface="Consolas" panose="020B0609020204030204" pitchFamily="49" charset="0"/>
              </a:rPr>
              <a:t>onblur </a:t>
            </a:r>
            <a:r>
              <a:rPr kumimoji="0" lang="de-DE" altLang="de-DE" sz="1400" b="0" i="0" u="none" strike="noStrike" cap="none" normalizeH="0" baseline="0">
                <a:ln>
                  <a:noFill/>
                </a:ln>
                <a:solidFill>
                  <a:srgbClr val="A9B7C6"/>
                </a:solidFill>
                <a:effectLst/>
                <a:latin typeface="Consolas" panose="020B0609020204030204" pitchFamily="49" charset="0"/>
              </a:rPr>
              <a:t>= </a:t>
            </a:r>
            <a:r>
              <a:rPr kumimoji="0" lang="de-DE" altLang="de-DE" sz="1400" b="0" i="0" u="none" strike="noStrike" cap="none" normalizeH="0" baseline="0">
                <a:ln>
                  <a:noFill/>
                </a:ln>
                <a:solidFill>
                  <a:srgbClr val="FFC66D"/>
                </a:solidFill>
                <a:effectLst/>
                <a:latin typeface="Consolas" panose="020B0609020204030204" pitchFamily="49" charset="0"/>
              </a:rPr>
              <a:t>nachricht</a:t>
            </a:r>
            <a:r>
              <a:rPr kumimoji="0" lang="de-DE" altLang="de-DE" sz="1400" b="0" i="0" u="none" strike="noStrike" cap="none" normalizeH="0" baseline="0">
                <a:ln>
                  <a:noFill/>
                </a:ln>
                <a:solidFill>
                  <a:srgbClr val="CC7832"/>
                </a:solidFill>
                <a:effectLst/>
                <a:latin typeface="Consolas" panose="020B0609020204030204" pitchFamily="49" charset="0"/>
              </a:rPr>
              <a:t>;</a:t>
            </a:r>
            <a:br>
              <a:rPr kumimoji="0" lang="de-DE" altLang="de-DE" sz="1400" b="0" i="0" u="none" strike="noStrike" cap="none" normalizeH="0" baseline="0">
                <a:ln>
                  <a:noFill/>
                </a:ln>
                <a:solidFill>
                  <a:srgbClr val="CC7832"/>
                </a:solidFill>
                <a:effectLst/>
                <a:latin typeface="Consolas" panose="020B0609020204030204" pitchFamily="49" charset="0"/>
              </a:rPr>
            </a:br>
            <a:r>
              <a:rPr kumimoji="0" lang="de-DE" altLang="de-DE" sz="1400" b="0" i="0" u="none" strike="noStrike" cap="none" normalizeH="0" baseline="0">
                <a:ln>
                  <a:noFill/>
                </a:ln>
                <a:solidFill>
                  <a:srgbClr val="E8BF6A"/>
                </a:solidFill>
                <a:effectLst/>
                <a:latin typeface="Consolas" panose="020B0609020204030204" pitchFamily="49" charset="0"/>
              </a:rPr>
              <a:t>&lt;/script&gt;</a:t>
            </a:r>
            <a:endParaRPr kumimoji="0" lang="de-DE" altLang="de-DE" sz="1400" b="0" i="0" u="none" strike="noStrike" cap="none" normalizeH="0" baseline="0">
              <a:ln>
                <a:noFill/>
              </a:ln>
              <a:solidFill>
                <a:schemeClr val="tx1"/>
              </a:solidFill>
              <a:effectLst/>
              <a:latin typeface="Consolas" panose="020B0609020204030204" pitchFamily="49" charset="0"/>
            </a:endParaRPr>
          </a:p>
        </p:txBody>
      </p:sp>
      <p:sp>
        <p:nvSpPr>
          <p:cNvPr id="5" name="Textfeld 4">
            <a:extLst>
              <a:ext uri="{FF2B5EF4-FFF2-40B4-BE49-F238E27FC236}">
                <a16:creationId xmlns:a16="http://schemas.microsoft.com/office/drawing/2014/main" id="{76411FD6-0725-4C13-93C8-6060394842E3}"/>
              </a:ext>
            </a:extLst>
          </p:cNvPr>
          <p:cNvSpPr txBox="1"/>
          <p:nvPr/>
        </p:nvSpPr>
        <p:spPr>
          <a:xfrm>
            <a:off x="3051018" y="1212951"/>
            <a:ext cx="6102034" cy="646331"/>
          </a:xfrm>
          <a:prstGeom prst="rect">
            <a:avLst/>
          </a:prstGeom>
          <a:noFill/>
        </p:spPr>
        <p:txBody>
          <a:bodyPr wrap="square">
            <a:spAutoFit/>
          </a:bodyPr>
          <a:lstStyle/>
          <a:p>
            <a:r>
              <a:rPr lang="de-AT" sz="1200" b="0" cap="none" dirty="0">
                <a:latin typeface="+mn-lt"/>
                <a:ea typeface="+mn-ea"/>
                <a:cs typeface="+mn-cs"/>
              </a:rPr>
              <a:t>Ändere das Programm so ab, dass es jetzt beim Verlassen des Feldes überprüft, ob eine gültige E-Mail-Adresse (mit einem @-Zeichen) eingegeben wurde. Gib in diesem Fall eine entsprechende Nachricht aus.</a:t>
            </a:r>
            <a:endParaRPr lang="de-AT" sz="1200" dirty="0"/>
          </a:p>
        </p:txBody>
      </p:sp>
    </p:spTree>
    <p:extLst>
      <p:ext uri="{BB962C8B-B14F-4D97-AF65-F5344CB8AC3E}">
        <p14:creationId xmlns:p14="http://schemas.microsoft.com/office/powerpoint/2010/main" val="389918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10293728" cy="1190069"/>
          </a:xfrm>
        </p:spPr>
        <p:txBody>
          <a:bodyPr/>
          <a:lstStyle/>
          <a:p>
            <a:pPr marL="0" indent="0">
              <a:buNone/>
            </a:pPr>
            <a:r>
              <a:rPr lang="de-AT" dirty="0"/>
              <a:t>Erstelle eine Seite mit einem Eingabefeld, in das der Anwender eine Internetadresse eingeben kann. Füge außerdem einen Button ein. Wenn der Besucher drauf klickt, soll das Programm die entsprechende Seite aufrufen. Damit das funktioniert, muss die komplette URL (einschließlich https://) eingegeben werden. Überprüfe mit dem </a:t>
            </a:r>
            <a:r>
              <a:rPr lang="de-AT" dirty="0" err="1"/>
              <a:t>includes</a:t>
            </a:r>
            <a:r>
              <a:rPr lang="de-AT" dirty="0"/>
              <a:t>-Befehl, ob dieser Teil in der eingegebenen Zeichenkette enthalten ist. Trifft dies nicht zu, füge ihn hinzu.</a:t>
            </a:r>
          </a:p>
          <a:p>
            <a:pPr marL="0" indent="0">
              <a:buNone/>
            </a:pPr>
            <a:endParaRPr lang="de-AT" dirty="0"/>
          </a:p>
        </p:txBody>
      </p:sp>
      <p:sp>
        <p:nvSpPr>
          <p:cNvPr id="4" name="Rectangle 1">
            <a:extLst>
              <a:ext uri="{FF2B5EF4-FFF2-40B4-BE49-F238E27FC236}">
                <a16:creationId xmlns:a16="http://schemas.microsoft.com/office/drawing/2014/main" id="{9A2C05BF-447E-4F68-BFDC-E09F456F3BB0}"/>
              </a:ext>
            </a:extLst>
          </p:cNvPr>
          <p:cNvSpPr>
            <a:spLocks noChangeArrowheads="1"/>
          </p:cNvSpPr>
          <p:nvPr/>
        </p:nvSpPr>
        <p:spPr bwMode="auto">
          <a:xfrm>
            <a:off x="2775219" y="3072474"/>
            <a:ext cx="6641562"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1" u="none" strike="noStrike" cap="none" normalizeH="0" baseline="0" dirty="0">
                <a:ln>
                  <a:noFill/>
                </a:ln>
                <a:solidFill>
                  <a:srgbClr val="9876AA"/>
                </a:solidFill>
                <a:effectLst/>
                <a:latin typeface="Consolas" panose="020B0609020204030204" pitchFamily="49" charset="0"/>
              </a:rPr>
              <a:t>&gt;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E8BF6A"/>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Gib eine beliebige Internetadresse ein</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E8BF6A"/>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E8BF6A"/>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input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eingabe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&gt; &lt;/</a:t>
            </a:r>
            <a:r>
              <a:rPr kumimoji="0" lang="de-DE" altLang="de-DE" sz="1200" b="0" i="0" u="none" strike="noStrike" cap="none" normalizeH="0" baseline="0" dirty="0">
                <a:ln>
                  <a:noFill/>
                </a:ln>
                <a:solidFill>
                  <a:srgbClr val="E8BF6A"/>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onclick</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weiterleitung</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Seite aufrufen</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1" u="none" strike="noStrike" cap="none" normalizeH="0" baseline="0" dirty="0">
                <a:ln>
                  <a:noFill/>
                </a:ln>
                <a:solidFill>
                  <a:srgbClr val="9876AA"/>
                </a:solidFill>
                <a:effectLst/>
                <a:latin typeface="Consolas" panose="020B0609020204030204" pitchFamily="49" charset="0"/>
              </a:rPr>
              <a:t>&gt;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1" u="none" strike="noStrike" cap="none" normalizeH="0" baseline="0" dirty="0">
                <a:ln>
                  <a:noFill/>
                </a:ln>
                <a:solidFill>
                  <a:srgbClr val="9876AA"/>
                </a:solidFill>
                <a:effectLst/>
                <a:latin typeface="Consolas" panose="020B0609020204030204" pitchFamily="49" charset="0"/>
              </a:rPr>
              <a:t>&gt;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weiterleitung</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adresse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getElementById</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eingabe</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value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adresse.</a:t>
            </a:r>
            <a:r>
              <a:rPr kumimoji="0" lang="de-DE" altLang="de-DE" sz="1200" b="0" i="0" u="none" strike="noStrike" cap="none" normalizeH="0" baseline="0" dirty="0" err="1">
                <a:ln>
                  <a:noFill/>
                </a:ln>
                <a:solidFill>
                  <a:srgbClr val="FFC66D"/>
                </a:solidFill>
                <a:effectLst/>
                <a:latin typeface="Consolas" panose="020B0609020204030204" pitchFamily="49" charset="0"/>
              </a:rPr>
              <a:t>includes</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'https://'</a:t>
            </a: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adresse.</a:t>
            </a:r>
            <a:r>
              <a:rPr kumimoji="0" lang="de-DE" altLang="de-DE" sz="1200" b="0" i="0" u="none" strike="noStrike" cap="none" normalizeH="0" baseline="0" dirty="0" err="1">
                <a:ln>
                  <a:noFill/>
                </a:ln>
                <a:solidFill>
                  <a:srgbClr val="FFC66D"/>
                </a:solidFill>
                <a:effectLst/>
                <a:latin typeface="Consolas" panose="020B0609020204030204" pitchFamily="49" charset="0"/>
              </a:rPr>
              <a:t>includes</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'http://'</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adresse</a:t>
            </a:r>
            <a:r>
              <a:rPr kumimoji="0" lang="de-DE" altLang="de-DE" sz="1200" b="0" i="0" u="none" strike="noStrike" cap="none" normalizeH="0" baseline="0" dirty="0">
                <a:ln>
                  <a:noFill/>
                </a:ln>
                <a:solidFill>
                  <a:srgbClr val="A9B7C6"/>
                </a:solidFill>
                <a:effectLst/>
                <a:latin typeface="Consolas" panose="020B0609020204030204" pitchFamily="49" charset="0"/>
              </a:rPr>
              <a:t> = </a:t>
            </a:r>
            <a:r>
              <a:rPr kumimoji="0" lang="de-DE" altLang="de-DE" sz="1200" b="0" i="0" u="none" strike="noStrike" cap="none" normalizeH="0" baseline="0" dirty="0">
                <a:ln>
                  <a:noFill/>
                </a:ln>
                <a:solidFill>
                  <a:srgbClr val="6A8759"/>
                </a:solidFill>
                <a:effectLst/>
                <a:latin typeface="Consolas" panose="020B0609020204030204" pitchFamily="49" charset="0"/>
              </a:rPr>
              <a:t>"http://"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adresse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location</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href</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adresse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1" u="none" strike="noStrike" cap="none" normalizeH="0" baseline="0" dirty="0">
                <a:ln>
                  <a:noFill/>
                </a:ln>
                <a:solidFill>
                  <a:srgbClr val="9876AA"/>
                </a:solidFill>
                <a:effectLst/>
                <a:latin typeface="Consolas" panose="020B0609020204030204" pitchFamily="49" charset="0"/>
              </a:rPr>
              <a:t>&gt;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1" u="none" strike="noStrike" cap="none" normalizeH="0" baseline="0" dirty="0">
                <a:ln>
                  <a:noFill/>
                </a:ln>
                <a:solidFill>
                  <a:srgbClr val="9876A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94042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10293728" cy="480131"/>
          </a:xfrm>
        </p:spPr>
        <p:txBody>
          <a:bodyPr/>
          <a:lstStyle/>
          <a:p>
            <a:pPr marL="0" indent="0">
              <a:buNone/>
            </a:pPr>
            <a:r>
              <a:rPr lang="de-AT" dirty="0"/>
              <a:t>Erstelle eine Seite mit zwei </a:t>
            </a:r>
            <a:r>
              <a:rPr lang="de-AT" dirty="0" err="1"/>
              <a:t>img</a:t>
            </a:r>
            <a:r>
              <a:rPr lang="de-AT" dirty="0"/>
              <a:t>-Tags. Diese sollen  jedoch kein </a:t>
            </a:r>
            <a:r>
              <a:rPr lang="de-AT" dirty="0" err="1"/>
              <a:t>src</a:t>
            </a:r>
            <a:r>
              <a:rPr lang="de-AT" dirty="0"/>
              <a:t>-Attribut enthalten, sodass sie nicht angezeigt werden. Gestalte einen Button, der es erlaubt, die Bilder auf der Seite anzuzeigen.</a:t>
            </a:r>
          </a:p>
        </p:txBody>
      </p:sp>
      <p:sp>
        <p:nvSpPr>
          <p:cNvPr id="5" name="Rectangle 1">
            <a:extLst>
              <a:ext uri="{FF2B5EF4-FFF2-40B4-BE49-F238E27FC236}">
                <a16:creationId xmlns:a16="http://schemas.microsoft.com/office/drawing/2014/main" id="{CCC6014E-B22D-4CC2-B629-4D76BB8181E7}"/>
              </a:ext>
            </a:extLst>
          </p:cNvPr>
          <p:cNvSpPr>
            <a:spLocks noChangeArrowheads="1"/>
          </p:cNvSpPr>
          <p:nvPr/>
        </p:nvSpPr>
        <p:spPr bwMode="auto">
          <a:xfrm>
            <a:off x="3594226" y="3014493"/>
            <a:ext cx="4687502" cy="212365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body</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img</a:t>
            </a:r>
            <a:r>
              <a:rPr kumimoji="0" lang="de-DE" altLang="de-DE" sz="1200" b="0" i="1" u="none" strike="noStrike" cap="none" normalizeH="0" baseline="0">
                <a:ln>
                  <a:noFill/>
                </a:ln>
                <a:solidFill>
                  <a:srgbClr val="9876AA"/>
                </a:solidFill>
                <a:effectLst/>
                <a:latin typeface="Consolas" panose="020B0609020204030204" pitchFamily="49" charset="0"/>
              </a:rPr>
              <a:t>&gt;&lt;</a:t>
            </a:r>
            <a:r>
              <a:rPr kumimoji="0" lang="de-DE" altLang="de-DE" sz="1200" b="0" i="0" u="none" strike="noStrike" cap="none" normalizeH="0" baseline="0">
                <a:ln>
                  <a:noFill/>
                </a:ln>
                <a:solidFill>
                  <a:srgbClr val="E8BF6A"/>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&gt;&lt;</a:t>
            </a:r>
            <a:r>
              <a:rPr kumimoji="0" lang="de-DE" altLang="de-DE" sz="1200" b="0" i="0" u="none" strike="noStrike" cap="none" normalizeH="0" baseline="0">
                <a:ln>
                  <a:noFill/>
                </a:ln>
                <a:solidFill>
                  <a:srgbClr val="E8BF6A"/>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img</a:t>
            </a:r>
            <a:r>
              <a:rPr kumimoji="0" lang="de-DE" altLang="de-DE" sz="1200" b="0" i="1" u="none" strike="noStrike" cap="none" normalizeH="0" baseline="0">
                <a:ln>
                  <a:noFill/>
                </a:ln>
                <a:solidFill>
                  <a:srgbClr val="9876AA"/>
                </a:solidFill>
                <a:effectLst/>
                <a:latin typeface="Consolas" panose="020B0609020204030204" pitchFamily="49" charset="0"/>
              </a:rPr>
              <a:t>&gt;&lt;</a:t>
            </a:r>
            <a:r>
              <a:rPr kumimoji="0" lang="de-DE" altLang="de-DE" sz="1200" b="0" i="0" u="none" strike="noStrike" cap="none" normalizeH="0" baseline="0">
                <a:ln>
                  <a:noFill/>
                </a:ln>
                <a:solidFill>
                  <a:srgbClr val="E8BF6A"/>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&gt;&lt;</a:t>
            </a:r>
            <a:r>
              <a:rPr kumimoji="0" lang="de-DE" altLang="de-DE" sz="1200" b="0" i="0" u="none" strike="noStrike" cap="none" normalizeH="0" baseline="0">
                <a:ln>
                  <a:noFill/>
                </a:ln>
                <a:solidFill>
                  <a:srgbClr val="E8BF6A"/>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anzeigen</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Bilder anzeigen</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script</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anzeigen</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images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0</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src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"bild1.jpg"</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images</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src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"bild2.jpg"</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script</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body</a:t>
            </a:r>
            <a:r>
              <a:rPr kumimoji="0" lang="de-DE" altLang="de-DE" sz="1200" b="0" i="1" u="none" strike="noStrike" cap="none" normalizeH="0" baseline="0">
                <a:ln>
                  <a:noFill/>
                </a:ln>
                <a:solidFill>
                  <a:srgbClr val="9876AA"/>
                </a:solidFill>
                <a:effectLst/>
                <a:latin typeface="Consolas" panose="020B0609020204030204" pitchFamily="49" charset="0"/>
              </a:rPr>
              <a:t>&gt;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19027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BE809-B309-43B9-8A9F-0CBBE89785F3}"/>
              </a:ext>
            </a:extLst>
          </p:cNvPr>
          <p:cNvSpPr>
            <a:spLocks noGrp="1"/>
          </p:cNvSpPr>
          <p:nvPr>
            <p:ph type="title"/>
          </p:nvPr>
        </p:nvSpPr>
        <p:spPr/>
        <p:txBody>
          <a:bodyPr/>
          <a:lstStyle/>
          <a:p>
            <a:r>
              <a:rPr lang="de-AT" dirty="0"/>
              <a:t>Aufgaben</a:t>
            </a:r>
          </a:p>
        </p:txBody>
      </p:sp>
      <p:sp>
        <p:nvSpPr>
          <p:cNvPr id="3" name="Textplatzhalter 2">
            <a:extLst>
              <a:ext uri="{FF2B5EF4-FFF2-40B4-BE49-F238E27FC236}">
                <a16:creationId xmlns:a16="http://schemas.microsoft.com/office/drawing/2014/main" id="{960E955D-4435-4B77-A91F-F660349CEEAC}"/>
              </a:ext>
            </a:extLst>
          </p:cNvPr>
          <p:cNvSpPr>
            <a:spLocks noGrp="1"/>
          </p:cNvSpPr>
          <p:nvPr>
            <p:ph type="body" sz="quarter" idx="13"/>
          </p:nvPr>
        </p:nvSpPr>
        <p:spPr>
          <a:xfrm>
            <a:off x="949136" y="1455738"/>
            <a:ext cx="3595704" cy="1712975"/>
          </a:xfrm>
        </p:spPr>
        <p:txBody>
          <a:bodyPr/>
          <a:lstStyle/>
          <a:p>
            <a:pPr marL="0" indent="0">
              <a:buNone/>
            </a:pPr>
            <a:r>
              <a:rPr lang="de-AT" dirty="0"/>
              <a:t>Erstelle eine Seite mit einem Absatz mit einem beliebigen Text. Füge darunter drei Buttons ein, die es dem Besucher erlauben, aus drei verschiedenen Layout-Entwürfen für die Seite zu wählen.</a:t>
            </a:r>
          </a:p>
        </p:txBody>
      </p:sp>
      <p:sp>
        <p:nvSpPr>
          <p:cNvPr id="5" name="Rectangle 1">
            <a:extLst>
              <a:ext uri="{FF2B5EF4-FFF2-40B4-BE49-F238E27FC236}">
                <a16:creationId xmlns:a16="http://schemas.microsoft.com/office/drawing/2014/main" id="{D6E8EA33-4E1B-4F4C-94BD-FED39F961DE0}"/>
              </a:ext>
            </a:extLst>
          </p:cNvPr>
          <p:cNvSpPr>
            <a:spLocks noChangeArrowheads="1"/>
          </p:cNvSpPr>
          <p:nvPr/>
        </p:nvSpPr>
        <p:spPr bwMode="auto">
          <a:xfrm>
            <a:off x="5015620" y="945095"/>
            <a:ext cx="6556603" cy="544764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body</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p </a:t>
            </a:r>
            <a:r>
              <a:rPr kumimoji="0" lang="de-DE" altLang="de-DE" sz="1200" b="0" i="0" u="none" strike="noStrike" cap="none" normalizeH="0" baseline="0">
                <a:ln>
                  <a:noFill/>
                </a:ln>
                <a:solidFill>
                  <a:srgbClr val="BABABA"/>
                </a:solidFill>
                <a:effectLst/>
                <a:latin typeface="Consolas" panose="020B0609020204030204" pitchFamily="49" charset="0"/>
              </a:rPr>
              <a:t>id</a:t>
            </a:r>
            <a:r>
              <a:rPr kumimoji="0" lang="de-DE" altLang="de-DE" sz="1200" b="0" i="0" u="none" strike="noStrike" cap="none" normalizeH="0" baseline="0">
                <a:ln>
                  <a:noFill/>
                </a:ln>
                <a:solidFill>
                  <a:srgbClr val="A5C261"/>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Hier steht ein Text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p</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layout1</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Layout 1</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layout2</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Layout 2</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 </a:t>
            </a:r>
            <a:r>
              <a:rPr kumimoji="0" lang="de-DE" altLang="de-DE" sz="1200" b="0" i="0" u="none" strike="noStrike" cap="none" normalizeH="0" baseline="0">
                <a:ln>
                  <a:noFill/>
                </a:ln>
                <a:solidFill>
                  <a:srgbClr val="BABABA"/>
                </a:solidFill>
                <a:effectLst/>
                <a:latin typeface="Consolas" panose="020B0609020204030204" pitchFamily="49" charset="0"/>
              </a:rPr>
              <a:t>onclick</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layout3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5C261"/>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A9B7C6"/>
                </a:solidFill>
                <a:effectLst/>
                <a:latin typeface="Consolas" panose="020B0609020204030204" pitchFamily="49" charset="0"/>
              </a:rPr>
              <a:t>Layout 3</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button</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script</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layout1</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backgroundColor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"yellow"</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fontSize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'14px'</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"lightblue"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border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"1px solid black"</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width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"120px"</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layout2</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backgroundColor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fontSize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'50px'</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"red"</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border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"3px solid black"</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width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"300px"</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layout3</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backgroundColor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"grey"</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fontSize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'28px'</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color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"darkgrey"</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border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1" i="1" u="none" strike="noStrike" cap="none" normalizeH="0" baseline="0">
                <a:ln>
                  <a:noFill/>
                </a:ln>
                <a:solidFill>
                  <a:srgbClr val="9876AA"/>
                </a:solidFill>
                <a:effectLst/>
                <a:latin typeface="Consolas" panose="020B0609020204030204" pitchFamily="49" charset="0"/>
              </a:rPr>
              <a:t>document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FFC66D"/>
                </a:solidFill>
                <a:effectLst/>
                <a:latin typeface="Consolas" panose="020B0609020204030204" pitchFamily="49" charset="0"/>
              </a:rPr>
              <a:t>getElementById</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'absatz'</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style</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width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"100px"</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script</a:t>
            </a:r>
            <a:r>
              <a:rPr kumimoji="0" lang="de-DE" altLang="de-DE" sz="1200" b="0" i="1" u="none" strike="noStrike" cap="none" normalizeH="0" baseline="0">
                <a:ln>
                  <a:noFill/>
                </a:ln>
                <a:solidFill>
                  <a:srgbClr val="9876AA"/>
                </a:solidFill>
                <a:effectLst/>
                <a:latin typeface="Consolas" panose="020B0609020204030204" pitchFamily="49" charset="0"/>
              </a:rPr>
              <a:t>&gt;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E8BF6A"/>
                </a:solidFill>
                <a:effectLst/>
                <a:latin typeface="Consolas" panose="020B0609020204030204" pitchFamily="49" charset="0"/>
              </a:rPr>
              <a:t>body</a:t>
            </a:r>
            <a:r>
              <a:rPr kumimoji="0" lang="de-DE" altLang="de-DE" sz="1200" b="0" i="1" u="none" strike="noStrike" cap="none" normalizeH="0" baseline="0">
                <a:ln>
                  <a:noFill/>
                </a:ln>
                <a:solidFill>
                  <a:srgbClr val="9876AA"/>
                </a:solidFill>
                <a:effectLst/>
                <a:latin typeface="Consolas" panose="020B0609020204030204" pitchFamily="49" charset="0"/>
              </a:rPr>
              <a:t>&gt;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406471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JavaScript</a:t>
            </a:r>
            <a:br>
              <a:rPr lang="de-AT" sz="1400" dirty="0">
                <a:solidFill>
                  <a:schemeClr val="tx1"/>
                </a:solidFill>
                <a:effectLst/>
              </a:rPr>
            </a:br>
            <a:r>
              <a:rPr lang="de-AT" sz="1400" dirty="0">
                <a:solidFill>
                  <a:schemeClr val="tx1"/>
                </a:solidFill>
                <a:effectLst/>
              </a:rPr>
              <a:t>Programmieren für Einsteiger</a:t>
            </a:r>
            <a:br>
              <a:rPr lang="de-AT" sz="1400" dirty="0">
                <a:solidFill>
                  <a:schemeClr val="tx1"/>
                </a:solidFill>
                <a:effectLst/>
              </a:rPr>
            </a:br>
            <a:r>
              <a:rPr lang="de-AT" sz="1400" dirty="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1484</Words>
  <Application>Microsoft Office PowerPoint</Application>
  <PresentationFormat>Breitbild</PresentationFormat>
  <Paragraphs>25</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Consolas</vt:lpstr>
      <vt:lpstr>Font Awesome 5 Free Solid</vt:lpstr>
      <vt:lpstr>FontAwesome</vt:lpstr>
      <vt:lpstr>1_pm</vt:lpstr>
      <vt:lpstr>JavaScript 03 Lösungen</vt:lpstr>
      <vt:lpstr>Aufgaben</vt:lpstr>
      <vt:lpstr>Aufgaben</vt:lpstr>
      <vt:lpstr>Aufgaben</vt:lpstr>
      <vt:lpstr>Aufgaben</vt:lpstr>
      <vt:lpstr>Aufgaben</vt:lpstr>
      <vt:lpstr>Aufgaben</vt:lpstr>
      <vt:lpstr>Aufgaben</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186</cp:revision>
  <dcterms:created xsi:type="dcterms:W3CDTF">2019-04-14T16:39:40Z</dcterms:created>
  <dcterms:modified xsi:type="dcterms:W3CDTF">2021-01-10T16:55:48Z</dcterms:modified>
</cp:coreProperties>
</file>