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7"/>
  </p:handoutMasterIdLst>
  <p:sldIdLst>
    <p:sldId id="326" r:id="rId2"/>
    <p:sldId id="339" r:id="rId3"/>
    <p:sldId id="345" r:id="rId4"/>
    <p:sldId id="346" r:id="rId5"/>
    <p:sldId id="304" r:id="rId6"/>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54" d="100"/>
          <a:sy n="54" d="100"/>
        </p:scale>
        <p:origin x="516" y="72"/>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17.05.2021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04</a:t>
            </a:r>
            <a:br>
              <a:rPr lang="de-AT" dirty="0">
                <a:solidFill>
                  <a:schemeClr val="tx1"/>
                </a:solidFill>
              </a:rPr>
            </a:br>
            <a:r>
              <a:rPr lang="de-AT" dirty="0">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5" y="151925"/>
            <a:ext cx="10293728" cy="867930"/>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a:t>
            </a:r>
          </a:p>
        </p:txBody>
      </p:sp>
      <p:sp>
        <p:nvSpPr>
          <p:cNvPr id="7" name="Rectangle 3">
            <a:extLst>
              <a:ext uri="{FF2B5EF4-FFF2-40B4-BE49-F238E27FC236}">
                <a16:creationId xmlns:a16="http://schemas.microsoft.com/office/drawing/2014/main" id="{83AD146C-C0D8-43C7-BDD7-EFFAF9E261C7}"/>
              </a:ext>
            </a:extLst>
          </p:cNvPr>
          <p:cNvSpPr>
            <a:spLocks noChangeArrowheads="1"/>
          </p:cNvSpPr>
          <p:nvPr/>
        </p:nvSpPr>
        <p:spPr bwMode="auto">
          <a:xfrm>
            <a:off x="2979963" y="1575057"/>
            <a:ext cx="5876930" cy="4524315"/>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&lt;!DOCTYPE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html</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&lt;html&gt;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&lt;head&gt;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    &lt;meta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charset</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="UTF-8"</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    &lt;title&gt;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Übung</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&lt;/title&gt;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&lt;/head&gt;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&lt;body&gt;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&lt;h1&gt;&lt;/h1&gt;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&lt;p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="absatz2"</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&gt;&lt;/p&gt;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&lt;input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="eingabe"</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&lt;button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="btn"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type</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="button"</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Inhalt austauschen</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&lt;/button&gt;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&lt;script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src</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function </a:t>
            </a:r>
            <a:r>
              <a:rPr kumimoji="0" lang="de-DE" altLang="de-DE" sz="1200" b="0" i="0" u="none" strike="noStrike" cap="none" normalizeH="0" baseline="0">
                <a:ln>
                  <a:noFill/>
                </a:ln>
                <a:solidFill>
                  <a:srgbClr val="FFC66D"/>
                </a:solidFill>
                <a:effectLst/>
                <a:latin typeface="Consolas" panose="020B0609020204030204" pitchFamily="49" charset="0"/>
                <a:cs typeface="Calibri" panose="020F0502020204030204" pitchFamily="34" charset="0"/>
              </a:rPr>
              <a:t>austauschen</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 {</a:t>
            </a:r>
            <a:b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'#absatz2'</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).html($(</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'#eingabe'</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).val())</a:t>
            </a: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'h1'</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"Überschrift"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'p'</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'Absatz'</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'#btn'</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FFC66D"/>
                </a:solidFill>
                <a:effectLst/>
                <a:latin typeface="Consolas" panose="020B0609020204030204" pitchFamily="49" charset="0"/>
                <a:cs typeface="Calibri" panose="020F0502020204030204" pitchFamily="34" charset="0"/>
              </a:rPr>
              <a:t>click</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FFC66D"/>
                </a:solidFill>
                <a:effectLst/>
                <a:latin typeface="Consolas" panose="020B0609020204030204" pitchFamily="49" charset="0"/>
                <a:cs typeface="Calibri" panose="020F0502020204030204" pitchFamily="34" charset="0"/>
              </a:rPr>
              <a:t>austauschen</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&lt;/body&gt;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&lt;/html&gt;</a:t>
            </a:r>
            <a:endParaRPr kumimoji="0" lang="de-DE" altLang="de-DE" sz="1200" b="0" i="0" u="none" strike="noStrike" cap="none" normalizeH="0" baseline="0">
              <a:ln>
                <a:noFill/>
              </a:ln>
              <a:solidFill>
                <a:schemeClr val="tx1"/>
              </a:solidFill>
              <a:effectLst/>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12566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215195"/>
            <a:ext cx="10293728" cy="480131"/>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 farbiges div-Element. Dieses soll auf drei verschiedene Events (</a:t>
            </a:r>
            <a:r>
              <a:rPr lang="de-AT" sz="1400" b="0" cap="none" dirty="0" err="1">
                <a:latin typeface="+mn-lt"/>
                <a:ea typeface="+mn-ea"/>
                <a:cs typeface="+mn-cs"/>
              </a:rPr>
              <a:t>mouseout</a:t>
            </a:r>
            <a:r>
              <a:rPr lang="de-AT" sz="1400" b="0" cap="none" dirty="0">
                <a:latin typeface="+mn-lt"/>
                <a:ea typeface="+mn-ea"/>
                <a:cs typeface="+mn-cs"/>
              </a:rPr>
              <a:t>, </a:t>
            </a:r>
            <a:r>
              <a:rPr lang="de-AT" sz="1400" b="0" cap="none" dirty="0" err="1">
                <a:latin typeface="+mn-lt"/>
                <a:ea typeface="+mn-ea"/>
                <a:cs typeface="+mn-cs"/>
              </a:rPr>
              <a:t>dblclick</a:t>
            </a:r>
            <a:r>
              <a:rPr lang="de-AT" sz="1400" b="0" cap="none" dirty="0">
                <a:latin typeface="+mn-lt"/>
                <a:ea typeface="+mn-ea"/>
                <a:cs typeface="+mn-cs"/>
              </a:rPr>
              <a:t> und </a:t>
            </a:r>
            <a:r>
              <a:rPr lang="de-AT" sz="1400" b="0" cap="none" dirty="0" err="1">
                <a:latin typeface="+mn-lt"/>
                <a:ea typeface="+mn-ea"/>
                <a:cs typeface="+mn-cs"/>
              </a:rPr>
              <a:t>contextmenu</a:t>
            </a:r>
            <a:r>
              <a:rPr lang="de-AT" sz="1400" b="0" cap="none" dirty="0">
                <a:latin typeface="+mn-lt"/>
                <a:ea typeface="+mn-ea"/>
                <a:cs typeface="+mn-cs"/>
              </a:rPr>
              <a:t>) reagieren und dabei jeweils die Art des Events per alert-Befehl ausgeben. Verwende dafür nur eine einzige Methode.</a:t>
            </a:r>
          </a:p>
        </p:txBody>
      </p:sp>
      <p:sp>
        <p:nvSpPr>
          <p:cNvPr id="4" name="Rectangle 1">
            <a:extLst>
              <a:ext uri="{FF2B5EF4-FFF2-40B4-BE49-F238E27FC236}">
                <a16:creationId xmlns:a16="http://schemas.microsoft.com/office/drawing/2014/main" id="{35305410-F8FD-4278-B5D1-D998E4723D7E}"/>
              </a:ext>
            </a:extLst>
          </p:cNvPr>
          <p:cNvSpPr>
            <a:spLocks noChangeArrowheads="1"/>
          </p:cNvSpPr>
          <p:nvPr/>
        </p:nvSpPr>
        <p:spPr bwMode="auto">
          <a:xfrm>
            <a:off x="588760" y="1632645"/>
            <a:ext cx="11014480" cy="4161763"/>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div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background-color</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#669966</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50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50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&lt;div&gt;&lt;/div&gt;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E8BF6A"/>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E8BF6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E8BF6A"/>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E8BF6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mouseout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dblclick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funktion3</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contextmenü</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'div'</a:t>
            </a:r>
            <a:r>
              <a:rPr kumimoji="0" lang="de-DE" altLang="de-DE" sz="1200" b="0" i="0" u="none" strike="noStrike" cap="none" normalizeH="0" baseline="0" dirty="0">
                <a:ln>
                  <a:noFill/>
                </a:ln>
                <a:solidFill>
                  <a:srgbClr val="A9B7C6"/>
                </a:solidFill>
                <a:effectLst/>
                <a:latin typeface="Consolas" panose="020B0609020204030204" pitchFamily="49" charset="0"/>
              </a:rPr>
              <a:t>).on({</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mouseout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dblclick</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contextmenu</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funktion3</a:t>
            </a:r>
            <a:br>
              <a:rPr kumimoji="0" lang="de-DE" altLang="de-DE" sz="1200" b="0" i="0" u="none" strike="noStrike" cap="none" normalizeH="0" baseline="0" dirty="0">
                <a:ln>
                  <a:noFill/>
                </a:ln>
                <a:solidFill>
                  <a:srgbClr val="FFC66D"/>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05756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354243"/>
            <a:ext cx="10293728" cy="528606"/>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eine Seite mit zwei div-Elementen mit identischer Größe aber unterschiedlichen Farben. Wenn die Seite aufgerufen wird, soll jedoch eines der beiden Elemente mit der </a:t>
            </a:r>
            <a:r>
              <a:rPr lang="de-AT" sz="1400" b="0" cap="none" dirty="0" err="1">
                <a:latin typeface="+mn-lt"/>
                <a:ea typeface="+mn-ea"/>
                <a:cs typeface="+mn-cs"/>
              </a:rPr>
              <a:t>hide</a:t>
            </a:r>
            <a:r>
              <a:rPr lang="de-AT" sz="1400" b="0" cap="none" dirty="0">
                <a:latin typeface="+mn-lt"/>
                <a:ea typeface="+mn-ea"/>
                <a:cs typeface="+mn-cs"/>
              </a:rPr>
              <a:t>()-Methode (ohne Verzögerung) versteckt werden. Füge darunter einen Button ein. Wenn der Anwender diesen anklickt, soll das Programm die beiden Rechtecke langsam austauschen, indem es auf beide die </a:t>
            </a:r>
            <a:r>
              <a:rPr lang="de-AT" sz="1400" b="0" cap="none" dirty="0" err="1">
                <a:latin typeface="+mn-lt"/>
                <a:ea typeface="+mn-ea"/>
                <a:cs typeface="+mn-cs"/>
              </a:rPr>
              <a:t>toggle</a:t>
            </a:r>
            <a:r>
              <a:rPr lang="de-AT" sz="1400" b="0" cap="none" dirty="0">
                <a:latin typeface="+mn-lt"/>
                <a:ea typeface="+mn-ea"/>
                <a:cs typeface="+mn-cs"/>
              </a:rPr>
              <a:t>()-Methode anwendet.</a:t>
            </a:r>
          </a:p>
        </p:txBody>
      </p:sp>
      <p:sp>
        <p:nvSpPr>
          <p:cNvPr id="4" name="Rectangle 1">
            <a:extLst>
              <a:ext uri="{FF2B5EF4-FFF2-40B4-BE49-F238E27FC236}">
                <a16:creationId xmlns:a16="http://schemas.microsoft.com/office/drawing/2014/main" id="{C274404D-0B1B-4D27-BA94-7D6D7743E269}"/>
              </a:ext>
            </a:extLst>
          </p:cNvPr>
          <p:cNvSpPr>
            <a:spLocks noChangeArrowheads="1"/>
          </p:cNvSpPr>
          <p:nvPr/>
        </p:nvSpPr>
        <p:spPr bwMode="auto">
          <a:xfrm>
            <a:off x="949136" y="1678572"/>
            <a:ext cx="10293728" cy="4587476"/>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#rechteck1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background-color</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#rechteck2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background-color</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#ee6600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="rechteck1"</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err="1">
                <a:ln>
                  <a:noFill/>
                </a:ln>
                <a:solidFill>
                  <a:srgbClr val="A9B7C6"/>
                </a:solidFill>
                <a:effectLst/>
                <a:latin typeface="Consolas" panose="020B0609020204030204" pitchFamily="49" charset="0"/>
              </a:rPr>
              <a:t>Textbox</a:t>
            </a:r>
            <a:r>
              <a:rPr kumimoji="0" lang="de-DE" altLang="de-DE" sz="1200" b="0" i="0" u="none" strike="noStrike" cap="none" normalizeH="0" baseline="0" dirty="0">
                <a:ln>
                  <a:noFill/>
                </a:ln>
                <a:solidFill>
                  <a:srgbClr val="A9B7C6"/>
                </a:solidFill>
                <a:effectLst/>
                <a:latin typeface="Consolas" panose="020B0609020204030204" pitchFamily="49" charset="0"/>
              </a:rPr>
              <a:t> 1</a:t>
            </a:r>
            <a:r>
              <a:rPr kumimoji="0" lang="de-DE" altLang="de-DE" sz="1200" b="0" i="0" u="none" strike="noStrike" cap="none" normalizeH="0" baseline="0" dirty="0">
                <a:ln>
                  <a:noFill/>
                </a:ln>
                <a:solidFill>
                  <a:srgbClr val="E8BF6A"/>
                </a:solidFill>
                <a:effectLst/>
                <a:latin typeface="Consolas" panose="020B0609020204030204" pitchFamily="49" charset="0"/>
              </a:rPr>
              <a: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="rechteck2"</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err="1">
                <a:ln>
                  <a:noFill/>
                </a:ln>
                <a:solidFill>
                  <a:srgbClr val="A9B7C6"/>
                </a:solidFill>
                <a:effectLst/>
                <a:latin typeface="Consolas" panose="020B0609020204030204" pitchFamily="49" charset="0"/>
              </a:rPr>
              <a:t>Textbox</a:t>
            </a:r>
            <a:r>
              <a:rPr kumimoji="0" lang="de-DE" altLang="de-DE" sz="1200" b="0" i="0" u="none" strike="noStrike" cap="none" normalizeH="0" baseline="0" dirty="0">
                <a:ln>
                  <a:noFill/>
                </a:ln>
                <a:solidFill>
                  <a:srgbClr val="A9B7C6"/>
                </a:solidFill>
                <a:effectLst/>
                <a:latin typeface="Consolas" panose="020B0609020204030204" pitchFamily="49" charset="0"/>
              </a:rPr>
              <a:t> 2</a:t>
            </a:r>
            <a:r>
              <a:rPr kumimoji="0" lang="de-DE" altLang="de-DE" sz="1200" b="0" i="0" u="none" strike="noStrike" cap="none" normalizeH="0" baseline="0" dirty="0">
                <a:ln>
                  <a:noFill/>
                </a:ln>
                <a:solidFill>
                  <a:srgbClr val="E8BF6A"/>
                </a:solidFill>
                <a:effectLst/>
                <a:latin typeface="Consolas" panose="020B0609020204030204" pitchFamily="49" charset="0"/>
              </a:rPr>
              <a: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btn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Elemente tauschen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tauschen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'#rechteck1'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'#rechteck2'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'#rechteck2'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btn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click</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tauschen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9817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a:solidFill>
                  <a:schemeClr val="tx1"/>
                </a:solidFill>
              </a:rPr>
              <a:t>Ende</a:t>
            </a:r>
            <a:br>
              <a:rPr lang="de-AT">
                <a:solidFill>
                  <a:schemeClr val="tx1"/>
                </a:solidFill>
              </a:rPr>
            </a:br>
            <a:r>
              <a:rPr lang="de-AT" sz="1400">
                <a:solidFill>
                  <a:schemeClr val="tx1"/>
                </a:solidFill>
                <a:effectLst/>
              </a:rPr>
              <a:t>Quelle: JavaScript</a:t>
            </a:r>
            <a:br>
              <a:rPr lang="de-AT" sz="1400">
                <a:solidFill>
                  <a:schemeClr val="tx1"/>
                </a:solidFill>
                <a:effectLst/>
              </a:rPr>
            </a:br>
            <a:r>
              <a:rPr lang="de-AT" sz="1400">
                <a:solidFill>
                  <a:schemeClr val="tx1"/>
                </a:solidFill>
                <a:effectLst/>
              </a:rPr>
              <a:t>Programmieren für Einsteiger</a:t>
            </a:r>
            <a:br>
              <a:rPr lang="de-AT" sz="1400">
                <a:solidFill>
                  <a:schemeClr val="tx1"/>
                </a:solidFill>
                <a:effectLst/>
              </a:rPr>
            </a:br>
            <a:r>
              <a:rPr lang="de-AT" sz="140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757</Words>
  <Application>Microsoft Office PowerPoint</Application>
  <PresentationFormat>Breitbild</PresentationFormat>
  <Paragraphs>13</Paragraphs>
  <Slides>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Consolas</vt:lpstr>
      <vt:lpstr>Font Awesome 5 Free Solid</vt:lpstr>
      <vt:lpstr>FontAwesome</vt:lpstr>
      <vt:lpstr>1_pm</vt:lpstr>
      <vt:lpstr>JavaScript 04 Lösungen</vt:lpstr>
      <vt:lpstr>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vt:lpstr>
      <vt:lpstr>Gestalte ein farbiges div-Element. Dieses soll auf drei verschiedene Events (mouseout, dblclick und contextmenu) reagieren und dabei jeweils die Art des Events per alert-Befehl ausgeben. Verwende dafür nur eine einzige Methode.</vt:lpstr>
      <vt:lpstr>Gestalte eine Seite mit zwei div-Elementen mit identischer Größe aber unterschiedlichen Farben. Wenn die Seite aufgerufen wird, soll jedoch eines der beiden Elemente mit der hide()-Methode (ohne Verzögerung) versteckt werden. Füge darunter einen Button ein. Wenn der Anwender diesen anklickt, soll das Programm die beiden Rechtecke langsam austauschen, indem es auf beide die toggle()-Methode anwendet.</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191</cp:revision>
  <dcterms:created xsi:type="dcterms:W3CDTF">2019-04-14T16:39:40Z</dcterms:created>
  <dcterms:modified xsi:type="dcterms:W3CDTF">2021-05-17T12:34:03Z</dcterms:modified>
</cp:coreProperties>
</file>