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DE90-3105-E29F-1888-CA472C68E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4C1A8-D346-D035-4DF0-1B64899B0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C8DFB-3DCC-74B3-762C-8A29E95F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14/06/2025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4814-1357-A867-AF59-F2CBE3CB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612F-0BC7-556F-8FB6-D08DC55A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88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0D45-55CB-FF87-E633-72BF0E26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A7830-F4B0-5D9E-CCEF-5C1081A6F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0F8B6-33B6-CDD5-C864-A5E72720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14/06/2025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970CC-85CD-9EA0-E946-ADFE1B08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61776-60E2-1185-EFED-0D751E8B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1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F4945-0BF0-5EF1-A5BD-BA80BF257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36B5F-5188-4E7B-4C31-DC51AB523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6D1A-3C14-EFD4-5547-DD6DF1B2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14/06/2025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CA19-75C5-7495-D88E-C422CBB4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A7D5-7DE1-EA21-A3A3-16D88435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49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032D-A9B4-3058-1101-05376000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1142-5B0E-54D6-6926-95542E64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0423-6496-9AC5-4529-83FF735B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14/06/2025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54D8-FAF2-6B2F-BA9F-E581C556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E69C-D5F4-1D3C-E873-09A49861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2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695E-FC61-728E-7C35-280F24E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226A-2E79-DC1B-452D-58DAA992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B062-F0D7-189A-BB30-77938C01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14/06/2025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43E3E-9BB0-28C4-B5F1-D654F733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2FE10-5B24-F5B5-7045-D8695C3B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43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5E7C-0667-E12A-7A37-04D3D7EC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E837-37DB-2F2E-BCA1-E1134E525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99B43-09FA-35CB-F253-71596C99F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34878-28FF-58E7-B70E-BF9A5379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14/06/2025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05994-4FA4-1A3B-0075-CDC53631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C1DF7-FC82-0115-9734-55BD64E3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422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02FC-FB27-4260-C910-6F08C01D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2FD6A-2CF3-1268-453A-8FC002886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D3438-6ED9-4FF9-80A2-453DC567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4EDB3-B51A-87F6-1292-387F6C503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2DF5D-5DDB-916F-B267-FC6BF188D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E5F7C-1DF5-D861-4015-9FA82342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14/06/2025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E5377-5491-2ECB-25F4-8FC0A20D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D4065-5B35-25FA-5E81-1A3AAEC2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69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B470-280D-26C1-DB88-0F79A82D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8F638-241D-30BE-4642-5257BC6B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14/06/2025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2D6AB-99D6-76F6-B0BA-2A45C2C2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C1396-D6A4-1579-CF46-EB4CF7D4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64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D764A-9FD3-0E73-A46E-694C6459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14/06/2025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C9582-D168-6D20-B1E2-BF9DDF60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D407F-5090-8080-F7B4-0F6A9718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47AA-DB4B-D708-D48D-4764F60A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01E7-443D-402C-8C7E-1CAC37B69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59C31-C714-5FE8-9F4D-EC8B4E290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BD531-68E2-E7E1-8D6E-5E71B1B2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14/06/2025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7C857-4FF2-E710-D785-B7C29F11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5EC94-CD48-C79E-9DC8-1EBD7FF1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55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28D4-D909-77EA-F846-C17A4BBB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75D2E-974D-C706-BB1E-D43710B6F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AC479-0128-8EA9-895F-840E12F07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88D36-D21D-3B8F-6757-56C36336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14/06/2025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2922B-9050-9F82-C7C2-6A35C81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54148-135A-52C9-2FE5-437BD327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97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5B027-AF84-EF7F-7596-6AE83721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1FDF9-8B49-C55E-2B08-DB8AC109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17135-1B8B-9B48-9C96-2EEEAAEE3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19E869-D60E-4820-A017-BC4B667CA34A}" type="datetimeFigureOut">
              <a:rPr lang="en-AU" smtClean="0"/>
              <a:t>14/06/2025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EA56C-C987-3888-FA38-5C6C0BA53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FB6D2-2D41-A85F-A705-2E61522D4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6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0316-4922-C618-0C45-A503BDDB4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 Modelling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B3D2-A19E-40FF-BE09-A9B7452B9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055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4AA9-C3BF-A09F-76C7-778B2C0D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SQL vs. Document vs. Graph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D39F1-F607-DC29-C2A9-490660A6A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4001"/>
          </a:xfrm>
        </p:spPr>
        <p:txBody>
          <a:bodyPr/>
          <a:lstStyle/>
          <a:p>
            <a:r>
              <a:rPr lang="en-US" dirty="0"/>
              <a:t>SQL</a:t>
            </a:r>
            <a:endParaRPr lang="en-AU" dirty="0"/>
          </a:p>
        </p:txBody>
      </p:sp>
      <p:pic>
        <p:nvPicPr>
          <p:cNvPr id="10" name="Picture 9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D5079D8D-A198-CA96-3F1E-FB3B7CE89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70908"/>
            <a:ext cx="4784227" cy="2850823"/>
          </a:xfrm>
          <a:prstGeom prst="rect">
            <a:avLst/>
          </a:prstGeom>
        </p:spPr>
      </p:pic>
      <p:pic>
        <p:nvPicPr>
          <p:cNvPr id="12" name="Picture 1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E1091B7-B4B0-8A01-BC83-5231854C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527" y="2770908"/>
            <a:ext cx="3793583" cy="326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6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1A4AE-2AC2-D277-7A6C-069396732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585F-0223-103E-9334-93692AC8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SQL vs. Document vs. Graph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4E055-68FD-C892-4F62-B3B693E4B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04068"/>
          </a:xfrm>
        </p:spPr>
        <p:txBody>
          <a:bodyPr/>
          <a:lstStyle/>
          <a:p>
            <a:r>
              <a:rPr lang="en-US" dirty="0"/>
              <a:t>Document</a:t>
            </a:r>
            <a:endParaRPr lang="en-AU" dirty="0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C64B31C-8ADE-5548-628B-88D2EE02B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313403"/>
            <a:ext cx="4141919" cy="2632672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42D2597-6F96-B625-AE74-D316A5D1D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11" y="2322630"/>
            <a:ext cx="4979959" cy="26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7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A009-0AAA-4269-6369-B8F4E2FE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SQL vs. Document vs. Graph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5DCF6-C42D-2732-7E46-3010A77E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87073"/>
          </a:xfrm>
        </p:spPr>
        <p:txBody>
          <a:bodyPr/>
          <a:lstStyle/>
          <a:p>
            <a:r>
              <a:rPr lang="en-US" dirty="0"/>
              <a:t>Document</a:t>
            </a:r>
            <a:endParaRPr lang="en-A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0757C7-39F0-2473-87BA-D1A92D87AD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651738"/>
            <a:ext cx="5157787" cy="239242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5F3096-A1D6-4EC3-B4D6-D1E0D62D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651738"/>
            <a:ext cx="4395651" cy="292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2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3F167-951B-C9E2-18D0-2C59FA8F7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6EDD-1A41-AF79-23B2-203D9C28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SQL vs. Document vs. Graph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ED5D9-AFBC-BE27-4E86-29C8BB51F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73219"/>
          </a:xfrm>
        </p:spPr>
        <p:txBody>
          <a:bodyPr/>
          <a:lstStyle/>
          <a:p>
            <a:r>
              <a:rPr lang="en-US" dirty="0"/>
              <a:t>Graph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BD86B1-6C39-1516-5AB6-B636E530B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527126"/>
            <a:ext cx="5204558" cy="3965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7B66A7-5E86-7C18-8606-31470DE30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330" y="2527126"/>
            <a:ext cx="5220429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8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F5BA-7146-D975-1D85-99B0858E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Options for Relationships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0EBCC-5A1B-E3EC-72B9-05858184A1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1-1 relationships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A4BF8D-6B6A-F570-BF46-765181A896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83000"/>
              </a:lnSpc>
              <a:spcBef>
                <a:spcPct val="20000"/>
              </a:spcBef>
              <a:buNone/>
            </a:pPr>
            <a:r>
              <a:rPr lang="en-US" dirty="0"/>
              <a:t>Embed</a:t>
            </a:r>
            <a:r>
              <a:rPr lang="en-US" sz="2400" dirty="0"/>
              <a:t> one object in the other</a:t>
            </a:r>
            <a:endParaRPr lang="en-US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3000"/>
              </a:lnSpc>
              <a:spcBef>
                <a:spcPct val="20000"/>
              </a:spcBef>
              <a:buNone/>
            </a:pP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3000"/>
              </a:lnSpc>
              <a:spcBef>
                <a:spcPct val="20000"/>
              </a:spcBef>
              <a:buNone/>
            </a:pP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name,</a:t>
            </a:r>
          </a:p>
          <a:p>
            <a:pPr marL="0" indent="0">
              <a:lnSpc>
                <a:spcPct val="83000"/>
              </a:lnSpc>
              <a:spcBef>
                <a:spcPct val="20000"/>
              </a:spcBef>
              <a:buNone/>
            </a:pP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email,</a:t>
            </a:r>
          </a:p>
          <a:p>
            <a:pPr marL="0" indent="0">
              <a:lnSpc>
                <a:spcPct val="83000"/>
              </a:lnSpc>
              <a:spcBef>
                <a:spcPct val="20000"/>
              </a:spcBef>
              <a:buNone/>
            </a:pP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address: {</a:t>
            </a:r>
          </a:p>
          <a:p>
            <a:pPr marL="0" indent="0">
              <a:lnSpc>
                <a:spcPct val="83000"/>
              </a:lnSpc>
              <a:spcBef>
                <a:spcPct val="20000"/>
              </a:spcBef>
              <a:buNone/>
            </a:pP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street,</a:t>
            </a:r>
          </a:p>
          <a:p>
            <a:pPr marL="0" indent="0">
              <a:lnSpc>
                <a:spcPct val="83000"/>
              </a:lnSpc>
              <a:spcBef>
                <a:spcPct val="20000"/>
              </a:spcBef>
              <a:buNone/>
            </a:pP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</a:t>
            </a:r>
          </a:p>
          <a:p>
            <a:pPr marL="0" indent="0">
              <a:lnSpc>
                <a:spcPct val="83000"/>
              </a:lnSpc>
              <a:spcBef>
                <a:spcPct val="20000"/>
              </a:spcBef>
              <a:buNone/>
            </a:pP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3000"/>
              </a:lnSpc>
              <a:spcBef>
                <a:spcPct val="20000"/>
              </a:spcBef>
              <a:buNone/>
            </a:pP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32637-0FA1-4988-85B7-716B89EEB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42" y="2585193"/>
            <a:ext cx="1944216" cy="390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8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996C-B447-CAE0-1B16-D48C2138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Options for Relationships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FD1C2-B8AB-7441-5BAF-DB7E199822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1-* relationships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E8733-3490-8798-3F8E-1D62B69070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Child </a:t>
            </a:r>
            <a:r>
              <a:rPr lang="en-US" sz="2400" dirty="0">
                <a:sym typeface="Symbol" panose="05050102010706020507" pitchFamily="18" charset="2"/>
              </a:rPr>
              <a:t></a:t>
            </a:r>
            <a:r>
              <a:rPr lang="en-US" sz="2400" dirty="0"/>
              <a:t> Parent Reference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Parent </a:t>
            </a:r>
            <a:r>
              <a:rPr lang="en-US" sz="2400" dirty="0">
                <a:sym typeface="Symbol" panose="05050102010706020507" pitchFamily="18" charset="2"/>
              </a:rPr>
              <a:t></a:t>
            </a:r>
            <a:r>
              <a:rPr lang="en-US" sz="2400" dirty="0"/>
              <a:t> Child References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Embed Parent in Child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Embed Children in Parent</a:t>
            </a:r>
            <a:endParaRPr lang="en-AU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B01DF-C8DB-46A8-9938-4C433249B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43" y="2514299"/>
            <a:ext cx="1528714" cy="39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9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5F2B-21C9-3EF8-DBCC-CBDED598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Options for Relationships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B457-4507-2372-5F3B-49364109C4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*-* relationships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36679-5B74-76BB-853A-3E880F6350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Array of foreign-key references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Embed related objects</a:t>
            </a:r>
            <a:endParaRPr lang="en-AU" sz="2400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73439-9084-DA6D-D161-80A7436F1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563" y="2525164"/>
            <a:ext cx="1619474" cy="39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7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9DDE-E529-3659-699F-64ACB6EB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Options for Relationships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104A2-6D24-0A84-E95E-EE464712E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AU" sz="2400" b="1" dirty="0"/>
              <a:t>Trade-Offs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AU" sz="2400" dirty="0"/>
              <a:t>Embed → less operations but risks duplication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AU" sz="2400" dirty="0"/>
              <a:t>Reference → bounded docs but requires $lookup or multiple queries.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795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6BE2-AD01-2973-1A79-6EEBF030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A26AF-B8BA-F4C9-591E-986ABF73A7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Embedding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8BB8A7-35FA-7E3E-1364-0573892CDA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Attribute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B7D93-D41C-4D73-F2A2-6AC4E0663625}"/>
              </a:ext>
            </a:extLst>
          </p:cNvPr>
          <p:cNvSpPr txBox="1"/>
          <p:nvPr/>
        </p:nvSpPr>
        <p:spPr>
          <a:xfrm>
            <a:off x="920750" y="2835622"/>
            <a:ext cx="1847850" cy="2331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3000"/>
              </a:lnSpc>
              <a:spcBef>
                <a:spcPct val="20000"/>
              </a:spcBef>
              <a:buNone/>
            </a:pP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3000"/>
              </a:lnSpc>
              <a:spcBef>
                <a:spcPct val="20000"/>
              </a:spcBef>
              <a:buNone/>
            </a:pP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name,</a:t>
            </a:r>
          </a:p>
          <a:p>
            <a:pPr marL="0" indent="0">
              <a:lnSpc>
                <a:spcPct val="83000"/>
              </a:lnSpc>
              <a:spcBef>
                <a:spcPct val="20000"/>
              </a:spcBef>
              <a:buNone/>
            </a:pP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email,</a:t>
            </a:r>
          </a:p>
          <a:p>
            <a:pPr marL="0" indent="0">
              <a:lnSpc>
                <a:spcPct val="83000"/>
              </a:lnSpc>
              <a:spcBef>
                <a:spcPct val="20000"/>
              </a:spcBef>
              <a:buNone/>
            </a:pP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address: {</a:t>
            </a:r>
          </a:p>
          <a:p>
            <a:pPr marL="0" indent="0">
              <a:lnSpc>
                <a:spcPct val="83000"/>
              </a:lnSpc>
              <a:spcBef>
                <a:spcPct val="20000"/>
              </a:spcBef>
              <a:buNone/>
            </a:pP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street,</a:t>
            </a:r>
          </a:p>
          <a:p>
            <a:pPr marL="0" indent="0">
              <a:lnSpc>
                <a:spcPct val="83000"/>
              </a:lnSpc>
              <a:spcBef>
                <a:spcPct val="20000"/>
              </a:spcBef>
              <a:buNone/>
            </a:pP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</a:t>
            </a:r>
          </a:p>
          <a:p>
            <a:pPr marL="0" indent="0">
              <a:lnSpc>
                <a:spcPct val="83000"/>
              </a:lnSpc>
              <a:spcBef>
                <a:spcPct val="20000"/>
              </a:spcBef>
              <a:buNone/>
            </a:pP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3000"/>
              </a:lnSpc>
              <a:spcBef>
                <a:spcPct val="20000"/>
              </a:spcBef>
              <a:buNone/>
            </a:pP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67AEBA-7FD7-09D5-DEAB-8EA86C37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2835622"/>
            <a:ext cx="2172003" cy="1962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D2A6F1-639D-1271-BBB1-69EB48528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860" y="2835622"/>
            <a:ext cx="243874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5D266-1259-7A40-7589-26B929C7D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22F8-1A2C-7D51-8B1D-CE34AE97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CF6D7-16A3-E729-6558-8718C93802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Computed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a-DK" sz="1900" dirty="0">
                <a:latin typeface="Consolas" panose="020B0609020204030204" pitchFamily="49" charset="0"/>
                <a:cs typeface="Courier New" panose="02070309020205020404" pitchFamily="49" charset="0"/>
              </a:rPr>
              <a:t>{ title: "Alien",</a:t>
            </a:r>
          </a:p>
          <a:p>
            <a:pPr marL="0" indent="0">
              <a:buNone/>
            </a:pPr>
            <a:r>
              <a:rPr lang="da-DK" sz="1900" dirty="0">
                <a:latin typeface="Consolas" panose="020B0609020204030204" pitchFamily="49" charset="0"/>
                <a:cs typeface="Courier New" panose="02070309020205020404" pitchFamily="49" charset="0"/>
              </a:rPr>
              <a:t>  year: 1979,</a:t>
            </a:r>
          </a:p>
          <a:p>
            <a:pPr marL="0" indent="0">
              <a:buNone/>
            </a:pPr>
            <a:r>
              <a:rPr lang="da-DK" sz="1900" dirty="0">
                <a:latin typeface="Consolas" panose="020B0609020204030204" pitchFamily="49" charset="0"/>
                <a:cs typeface="Courier New" panose="02070309020205020404" pitchFamily="49" charset="0"/>
              </a:rPr>
              <a:t>  "average score": 8.5,</a:t>
            </a:r>
          </a:p>
          <a:p>
            <a:pPr marL="0" indent="0">
              <a:buNone/>
            </a:pPr>
            <a:r>
              <a:rPr lang="da-DK" sz="1900" dirty="0">
                <a:latin typeface="Consolas" panose="020B0609020204030204" pitchFamily="49" charset="0"/>
                <a:cs typeface="Courier New" panose="02070309020205020404" pitchFamily="49" charset="0"/>
              </a:rPr>
              <a:t>  reviews: [{score: 7}, …]</a:t>
            </a:r>
          </a:p>
          <a:p>
            <a:pPr marL="0" indent="0">
              <a:buNone/>
            </a:pPr>
            <a:r>
              <a:rPr lang="da-DK" sz="19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B7FFF9-1DAF-91E5-AA2E-FEB9B56008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Extended Reference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a-DK" sz="1900" dirty="0">
                <a:latin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da-DK" sz="19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900" dirty="0">
                <a:latin typeface="Consolas" panose="020B0609020204030204" pitchFamily="49" charset="0"/>
              </a:rPr>
              <a:t>    role: ObjectId("AB53-…"),</a:t>
            </a:r>
          </a:p>
          <a:p>
            <a:pPr marL="0" indent="0">
              <a:buNone/>
            </a:pPr>
            <a:r>
              <a:rPr lang="da-DK" sz="1900" dirty="0">
                <a:latin typeface="Consolas" panose="020B0609020204030204" pitchFamily="49" charset="0"/>
              </a:rPr>
              <a:t>    title: "Alien</a:t>
            </a:r>
            <a:r>
              <a:rPr lang="da-DK" sz="1900" baseline="30000" dirty="0">
                <a:latin typeface="Consolas" panose="020B0609020204030204" pitchFamily="49" charset="0"/>
              </a:rPr>
              <a:t>3</a:t>
            </a:r>
            <a:r>
              <a:rPr lang="da-DK" sz="19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da-DK" sz="1900" dirty="0">
                <a:latin typeface="Consolas" panose="020B0609020204030204" pitchFamily="49" charset="0"/>
              </a:rPr>
              <a:t>    score: 6.4,</a:t>
            </a:r>
          </a:p>
          <a:p>
            <a:pPr marL="0" indent="0">
              <a:buNone/>
            </a:pPr>
            <a:r>
              <a:rPr lang="da-DK" sz="1900" dirty="0">
                <a:latin typeface="Consolas" panose="020B0609020204030204" pitchFamily="49" charset="0"/>
              </a:rPr>
              <a:t>    character: "Ripley",</a:t>
            </a:r>
          </a:p>
          <a:p>
            <a:pPr marL="0" indent="0">
              <a:buNone/>
            </a:pPr>
            <a:r>
              <a:rPr lang="da-DK" sz="1900" dirty="0">
                <a:latin typeface="Consolas" panose="020B0609020204030204" pitchFamily="49" charset="0"/>
              </a:rPr>
              <a:t>    year: 1992</a:t>
            </a:r>
          </a:p>
          <a:p>
            <a:pPr marL="0" indent="0">
              <a:buNone/>
            </a:pPr>
            <a:r>
              <a:rPr lang="da-DK" sz="1900" dirty="0"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da-DK" sz="1900" dirty="0"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da-DK" sz="1900" dirty="0">
                <a:latin typeface="Consolas" panose="020B0609020204030204" pitchFamily="49" charset="0"/>
              </a:rPr>
              <a:t>]</a:t>
            </a:r>
            <a:endParaRPr lang="en-AU" sz="1900" dirty="0"/>
          </a:p>
        </p:txBody>
      </p:sp>
    </p:spTree>
    <p:extLst>
      <p:ext uri="{BB962C8B-B14F-4D97-AF65-F5344CB8AC3E}">
        <p14:creationId xmlns:p14="http://schemas.microsoft.com/office/powerpoint/2010/main" val="6853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7A188-0F67-3B8D-623B-FBD40E830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2FF4-2BDA-07A8-EAFC-612EB16A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6E71B-E217-7B31-10B8-B36B4F8119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Subset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1209EF-21FA-7FF2-0B46-68BD024D37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Polymorphic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D3F82-727F-36E4-E2F9-A08023BF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9771"/>
            <a:ext cx="3629532" cy="3458058"/>
          </a:xfrm>
          <a:prstGeom prst="rect">
            <a:avLst/>
          </a:prstGeom>
        </p:spPr>
      </p:pic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331FA5E-C709-72E2-1F38-EF027E3E1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43226"/>
            <a:ext cx="2037967" cy="345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6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2C975-3C46-A98E-540E-A06E07D68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1698-58E6-2069-730A-16FC3C14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39478-70BC-5CD2-1F26-E48D33EC75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Recursive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942CD-F2A6-B990-8104-1B2A70A5EC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Tree</a:t>
            </a:r>
            <a:endParaRPr lang="en-AU" dirty="0"/>
          </a:p>
        </p:txBody>
      </p:sp>
      <p:pic>
        <p:nvPicPr>
          <p:cNvPr id="6" name="Picture 5" descr="A computer code on a black background&#10;&#10;AI-generated content may be incorrect.">
            <a:extLst>
              <a:ext uri="{FF2B5EF4-FFF2-40B4-BE49-F238E27FC236}">
                <a16:creationId xmlns:a16="http://schemas.microsoft.com/office/drawing/2014/main" id="{4A3CB126-C9BF-8344-43F9-EC07B8E6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606699"/>
            <a:ext cx="3105583" cy="1000265"/>
          </a:xfrm>
          <a:prstGeom prst="rect">
            <a:avLst/>
          </a:prstGeom>
        </p:spPr>
      </p:pic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A1E4094-81BB-E534-325A-C327B411C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6699"/>
            <a:ext cx="2314898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8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229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Consolas</vt:lpstr>
      <vt:lpstr>Courier New</vt:lpstr>
      <vt:lpstr>Symbol</vt:lpstr>
      <vt:lpstr>Office Theme</vt:lpstr>
      <vt:lpstr>MongoDB Modelling</vt:lpstr>
      <vt:lpstr>Modelling Options for Relationships</vt:lpstr>
      <vt:lpstr>Modelling Options for Relationships</vt:lpstr>
      <vt:lpstr>Modelling Options for Relationships</vt:lpstr>
      <vt:lpstr>Modelling Options for Relationships</vt:lpstr>
      <vt:lpstr>Design Patterns</vt:lpstr>
      <vt:lpstr>Design Patterns</vt:lpstr>
      <vt:lpstr>Design Patterns</vt:lpstr>
      <vt:lpstr>Design Patterns</vt:lpstr>
      <vt:lpstr>Comparing SQL vs. Document vs. Graph</vt:lpstr>
      <vt:lpstr>Comparing SQL vs. Document vs. Graph</vt:lpstr>
      <vt:lpstr>Comparing SQL vs. Document vs. Graph</vt:lpstr>
      <vt:lpstr>Comparing SQL vs. Document vs.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Alexandro Bolfa (331500)</dc:creator>
  <cp:lastModifiedBy>Alexandro Bolfa (331500)</cp:lastModifiedBy>
  <cp:revision>2</cp:revision>
  <dcterms:created xsi:type="dcterms:W3CDTF">2025-06-14T19:35:33Z</dcterms:created>
  <dcterms:modified xsi:type="dcterms:W3CDTF">2025-06-14T20:46:18Z</dcterms:modified>
</cp:coreProperties>
</file>