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9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08/29/2025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793-4689-4450-BBD5-52E095995AB4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5C9C-C9DF-45BD-B3C8-5E200BDF343E}" type="datetime1">
              <a:rPr lang="en-GB" smtClean="0"/>
              <a:t>29/08/2025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423-8165-4D45-9F17-BFF78B5B45F6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C7C3-C859-4CA7-AD91-41E5A28A701C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8E59-050B-4366-84EA-080054D5E230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29/08/2025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C4-8396-4AD9-AB86-DC712A0EFCFE}" type="datetime1">
              <a:rPr lang="en-GB" smtClean="0"/>
              <a:t>29/08/2025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4F7-4E06-40F8-B9AE-4E9A7A1B1AF7}" type="datetime1">
              <a:rPr lang="en-GB" smtClean="0"/>
              <a:t>29/08/2025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3398-F49B-4B40-902F-F2930C8E660D}" type="datetime1">
              <a:rPr lang="en-GB" smtClean="0"/>
              <a:t>29/08/2025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F4E5-5F03-405E-B568-481C0BFC7286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oih@via.d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WEB 3, Session 1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Course</a:t>
            </a:r>
          </a:p>
          <a:p>
            <a:r>
              <a:rPr lang="da-DK" dirty="0" err="1"/>
              <a:t>TypeScript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405-34A3-4776-AABD-3EA9200042CA}" type="datetime1">
              <a:rPr lang="en-GB" smtClean="0"/>
              <a:t>29/08/2025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528D-9433-6991-A3D3-71FCC141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Map + filter + reduce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1CAFB-4938-F699-3211-2C5A9797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E8B2A-7266-DE72-71CD-C81871556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3F96E-8ECC-1027-0B21-6D81FD32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10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D7463-896E-FEF7-E4D7-B9079A4952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DK" sz="2400" dirty="0"/>
              <a:t>const </a:t>
            </a:r>
            <a:r>
              <a:rPr lang="en-DK" sz="2400" dirty="0" err="1"/>
              <a:t>salesRecord</a:t>
            </a:r>
            <a:r>
              <a:rPr lang="en-DK" sz="2400" dirty="0"/>
              <a:t> = [</a:t>
            </a:r>
          </a:p>
          <a:p>
            <a:r>
              <a:rPr lang="en-DK" sz="2400" dirty="0"/>
              <a:t>  {type: 'Dog food', amount: 2, price: 19.99}, </a:t>
            </a:r>
          </a:p>
          <a:p>
            <a:r>
              <a:rPr lang="en-DK" sz="2400" dirty="0"/>
              <a:t>  {type: 'Cat food', amount: 2, price: 29.99}, </a:t>
            </a:r>
          </a:p>
          <a:p>
            <a:r>
              <a:rPr lang="en-DK" sz="2400" dirty="0"/>
              <a:t>  {type: 'Dog food', amount: 1, price: 19.99}, </a:t>
            </a:r>
          </a:p>
          <a:p>
            <a:r>
              <a:rPr lang="en-DK" sz="2400" dirty="0"/>
              <a:t>  {type: 'Fish food', amount: 2, price: 9.99},</a:t>
            </a:r>
          </a:p>
          <a:p>
            <a:r>
              <a:rPr lang="en-DK" sz="2400" dirty="0"/>
              <a:t>]</a:t>
            </a:r>
          </a:p>
          <a:p>
            <a:endParaRPr lang="en-DK" sz="2400" dirty="0"/>
          </a:p>
          <a:p>
            <a:r>
              <a:rPr lang="en-DK" sz="2400" dirty="0"/>
              <a:t>const </a:t>
            </a:r>
            <a:r>
              <a:rPr lang="en-DK" sz="2400" dirty="0" err="1"/>
              <a:t>dogFoodRevenue</a:t>
            </a:r>
            <a:r>
              <a:rPr lang="en-DK" sz="2400" dirty="0"/>
              <a:t> = </a:t>
            </a:r>
            <a:r>
              <a:rPr lang="en-DK" sz="2400" dirty="0" err="1"/>
              <a:t>salesRecord</a:t>
            </a:r>
            <a:endParaRPr lang="en-DK" sz="2400" dirty="0"/>
          </a:p>
          <a:p>
            <a:r>
              <a:rPr lang="en-DK" sz="2400" dirty="0"/>
              <a:t>  .filter(({type}) =&gt; type === 'Dog food')</a:t>
            </a:r>
            <a:br>
              <a:rPr lang="en-DK" sz="2400" dirty="0"/>
            </a:br>
            <a:r>
              <a:rPr lang="en-DK" sz="2400" dirty="0"/>
              <a:t>  .map(({amount, price}) =&gt; amount * price)</a:t>
            </a:r>
            <a:br>
              <a:rPr lang="en-DK" sz="2400" dirty="0"/>
            </a:br>
            <a:r>
              <a:rPr lang="en-DK" sz="2400" dirty="0"/>
              <a:t>  .reduce((sum, total) =&gt; sum + total, 0)</a:t>
            </a:r>
          </a:p>
        </p:txBody>
      </p:sp>
    </p:spTree>
    <p:extLst>
      <p:ext uri="{BB962C8B-B14F-4D97-AF65-F5344CB8AC3E}">
        <p14:creationId xmlns:p14="http://schemas.microsoft.com/office/powerpoint/2010/main" val="104913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6990-F38F-61B1-2268-CE0DA817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Interface + object literal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066B1-74CF-3823-74BA-80A2D47E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52416-60FA-2AF1-B171-CE20B26F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A2247-21FF-855F-B74F-ADDB57B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11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B74F1E-9E81-99A6-3E8F-3B8865F72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K" sz="2400" dirty="0"/>
              <a:t>interface Counter {</a:t>
            </a:r>
          </a:p>
          <a:p>
            <a:r>
              <a:rPr lang="en-DK" sz="2400" dirty="0"/>
              <a:t>  next(): number</a:t>
            </a:r>
          </a:p>
          <a:p>
            <a:r>
              <a:rPr lang="en-DK" sz="2400" dirty="0"/>
              <a:t>}</a:t>
            </a:r>
          </a:p>
          <a:p>
            <a:endParaRPr lang="en-DK" sz="2400" dirty="0"/>
          </a:p>
          <a:p>
            <a:r>
              <a:rPr lang="en-DK" sz="2400" dirty="0"/>
              <a:t>function counter(start: number = 0, step: number = 1): Counter {</a:t>
            </a:r>
          </a:p>
          <a:p>
            <a:r>
              <a:rPr lang="en-DK" sz="2400" dirty="0"/>
              <a:t>  let counter = start</a:t>
            </a:r>
          </a:p>
          <a:p>
            <a:r>
              <a:rPr lang="en-DK" sz="2400" dirty="0"/>
              <a:t>  const next = () =&gt; counter++</a:t>
            </a:r>
          </a:p>
          <a:p>
            <a:r>
              <a:rPr lang="en-DK" sz="2400" dirty="0"/>
              <a:t>  return { next }</a:t>
            </a:r>
          </a:p>
          <a:p>
            <a:r>
              <a:rPr lang="en-DK" sz="2400" dirty="0"/>
              <a:t>}</a:t>
            </a:r>
          </a:p>
          <a:p>
            <a:endParaRPr lang="en-DK" sz="2400" dirty="0"/>
          </a:p>
          <a:p>
            <a:r>
              <a:rPr lang="en-DK" sz="2400" dirty="0"/>
              <a:t>const </a:t>
            </a:r>
            <a:r>
              <a:rPr lang="en-DK" sz="2400" dirty="0" err="1"/>
              <a:t>cnt</a:t>
            </a:r>
            <a:r>
              <a:rPr lang="en-DK" sz="2400" dirty="0"/>
              <a:t> = counter(1)</a:t>
            </a:r>
          </a:p>
        </p:txBody>
      </p:sp>
    </p:spTree>
    <p:extLst>
      <p:ext uri="{BB962C8B-B14F-4D97-AF65-F5344CB8AC3E}">
        <p14:creationId xmlns:p14="http://schemas.microsoft.com/office/powerpoint/2010/main" val="25724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918A-D160-11C5-064E-D26BB7B1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Provider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298EC-53ED-8555-5304-EA1D684F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A8A3F-22A7-C8CF-F787-C2F91884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79E02-01E6-CA0C-F01B-D03CE38F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12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CC4177-F687-D0F4-4504-C97C2D067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DK" sz="2200" dirty="0"/>
              <a:t>type Counter = () =&gt; number</a:t>
            </a:r>
          </a:p>
          <a:p>
            <a:endParaRPr lang="en-DK" sz="2200" dirty="0"/>
          </a:p>
          <a:p>
            <a:r>
              <a:rPr lang="en-DK" sz="2200" dirty="0"/>
              <a:t>function counter(start: number = 0, step: number = 1): Counter {</a:t>
            </a:r>
          </a:p>
          <a:p>
            <a:r>
              <a:rPr lang="en-DK" sz="2200" dirty="0"/>
              <a:t>  let counter = start</a:t>
            </a:r>
          </a:p>
          <a:p>
            <a:r>
              <a:rPr lang="en-DK" sz="2200" dirty="0"/>
              <a:t>  return () =&gt; counter++</a:t>
            </a:r>
          </a:p>
          <a:p>
            <a:r>
              <a:rPr lang="en-DK" sz="2200" dirty="0"/>
              <a:t>}</a:t>
            </a:r>
          </a:p>
          <a:p>
            <a:endParaRPr lang="en-DK" sz="2200" dirty="0"/>
          </a:p>
          <a:p>
            <a:r>
              <a:rPr lang="en-DK" sz="2200" dirty="0"/>
              <a:t>const </a:t>
            </a:r>
            <a:r>
              <a:rPr lang="en-DK" sz="2200" dirty="0" err="1"/>
              <a:t>cnt</a:t>
            </a:r>
            <a:r>
              <a:rPr lang="en-DK" sz="2200" dirty="0"/>
              <a:t> = counter(1)</a:t>
            </a:r>
          </a:p>
          <a:p>
            <a:endParaRPr lang="en-DK" sz="2200" dirty="0"/>
          </a:p>
        </p:txBody>
      </p:sp>
    </p:spTree>
    <p:extLst>
      <p:ext uri="{BB962C8B-B14F-4D97-AF65-F5344CB8AC3E}">
        <p14:creationId xmlns:p14="http://schemas.microsoft.com/office/powerpoint/2010/main" val="316944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9150-BC06-C83E-7664-6D8993DD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Function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AF286-E2ED-3B38-F305-4DF2AFE6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27377-2E95-B76B-FDCB-3FAB27FC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C7DC-1B84-C546-97BD-50C3369A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7F1A65-5755-A1FD-EAE9-FE667131D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DK" dirty="0"/>
              <a:t>function map&lt;T, U&gt;(</a:t>
            </a:r>
            <a:r>
              <a:rPr lang="en-DK" dirty="0" err="1"/>
              <a:t>ts</a:t>
            </a:r>
            <a:r>
              <a:rPr lang="en-DK" dirty="0"/>
              <a:t>: T[], f: (t: T) =&gt; U) {</a:t>
            </a:r>
          </a:p>
          <a:p>
            <a:r>
              <a:rPr lang="en-DK" dirty="0"/>
              <a:t>  const result: U[] = []</a:t>
            </a:r>
          </a:p>
          <a:p>
            <a:r>
              <a:rPr lang="en-DK" dirty="0"/>
              <a:t>  for(let t of </a:t>
            </a:r>
            <a:r>
              <a:rPr lang="en-DK" dirty="0" err="1"/>
              <a:t>ts</a:t>
            </a:r>
            <a:r>
              <a:rPr lang="en-DK" dirty="0"/>
              <a:t>) {</a:t>
            </a:r>
          </a:p>
          <a:p>
            <a:r>
              <a:rPr lang="en-DK" dirty="0"/>
              <a:t>    </a:t>
            </a:r>
            <a:r>
              <a:rPr lang="en-DK" dirty="0" err="1"/>
              <a:t>result.push</a:t>
            </a:r>
            <a:r>
              <a:rPr lang="en-DK" dirty="0"/>
              <a:t>(f(t))</a:t>
            </a:r>
          </a:p>
          <a:p>
            <a:r>
              <a:rPr lang="en-DK" dirty="0"/>
              <a:t>  }</a:t>
            </a:r>
          </a:p>
          <a:p>
            <a:r>
              <a:rPr lang="en-DK" dirty="0"/>
              <a:t>}</a:t>
            </a:r>
          </a:p>
          <a:p>
            <a:endParaRPr lang="en-DK" dirty="0"/>
          </a:p>
          <a:p>
            <a:r>
              <a:rPr lang="en-DK" dirty="0"/>
              <a:t>let ns = [1, 2, 3]</a:t>
            </a:r>
          </a:p>
          <a:p>
            <a:r>
              <a:rPr lang="en-DK" dirty="0"/>
              <a:t>let doubles = map(ns, x =&gt; 2 * x)</a:t>
            </a:r>
          </a:p>
          <a:p>
            <a:r>
              <a:rPr lang="en-DK" dirty="0"/>
              <a:t>console.log(doubles) // [2, 4, 6]</a:t>
            </a:r>
          </a:p>
        </p:txBody>
      </p:sp>
    </p:spTree>
    <p:extLst>
      <p:ext uri="{BB962C8B-B14F-4D97-AF65-F5344CB8AC3E}">
        <p14:creationId xmlns:p14="http://schemas.microsoft.com/office/powerpoint/2010/main" val="196325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3AEC-3B2F-517C-F55F-009105AA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TypeScript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48357-4E0C-B549-E952-DF81FFD5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33DDC-EFF8-8E90-37D6-0D919B66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0C265-4103-FB8A-F527-8266EA47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A9197F-1E3E-6BF4-8A98-D25D132DB9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const e = 8</a:t>
            </a:r>
          </a:p>
          <a:p>
            <a:r>
              <a:rPr lang="en-DK" dirty="0"/>
              <a:t>const s = '7'</a:t>
            </a:r>
          </a:p>
          <a:p>
            <a:endParaRPr lang="en-DK" dirty="0"/>
          </a:p>
          <a:p>
            <a:r>
              <a:rPr lang="en-DK" dirty="0"/>
              <a:t>console.log(</a:t>
            </a:r>
            <a:r>
              <a:rPr lang="en-DK" dirty="0">
                <a:solidFill>
                  <a:srgbClr val="FF0000"/>
                </a:solidFill>
              </a:rPr>
              <a:t>e * s</a:t>
            </a:r>
            <a:r>
              <a:rPr lang="en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825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3AEC-3B2F-517C-F55F-009105AA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any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48357-4E0C-B549-E952-DF81FFD5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33DDC-EFF8-8E90-37D6-0D919B66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0C265-4103-FB8A-F527-8266EA47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A9197F-1E3E-6BF4-8A98-D25D132DB9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const e: any = 8</a:t>
            </a:r>
          </a:p>
          <a:p>
            <a:r>
              <a:rPr lang="en-DK" dirty="0"/>
              <a:t>const s: any = '7'</a:t>
            </a:r>
          </a:p>
          <a:p>
            <a:endParaRPr lang="en-DK" dirty="0"/>
          </a:p>
          <a:p>
            <a:r>
              <a:rPr lang="en-DK" dirty="0"/>
              <a:t>console.log(e * s)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// Note: function parameters are type any unless </a:t>
            </a:r>
          </a:p>
          <a:p>
            <a:r>
              <a:rPr lang="en-DK" dirty="0"/>
              <a:t>// otherwise specified</a:t>
            </a:r>
          </a:p>
        </p:txBody>
      </p:sp>
    </p:spTree>
    <p:extLst>
      <p:ext uri="{BB962C8B-B14F-4D97-AF65-F5344CB8AC3E}">
        <p14:creationId xmlns:p14="http://schemas.microsoft.com/office/powerpoint/2010/main" val="240069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3B27-5882-59A1-2EFE-A3E3F548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Object type vs interface</a:t>
            </a:r>
            <a:br>
              <a:rPr lang="en-DK" dirty="0"/>
            </a:br>
            <a:r>
              <a:rPr lang="en-DK" sz="3600" dirty="0"/>
              <a:t>- What's the difference?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C05B-03EC-63AD-84EC-925D2AEE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6AB18-7FD7-9327-0969-AB008376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717E3-AEB4-D721-32D1-48FB9DB6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75427-228A-ABDF-EB26-8CC27AC3A2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DK" dirty="0"/>
              <a:t>interface </a:t>
            </a:r>
            <a:r>
              <a:rPr lang="en-DK" dirty="0" err="1"/>
              <a:t>PointInterface</a:t>
            </a:r>
            <a:r>
              <a:rPr lang="en-DK" dirty="0"/>
              <a:t> {</a:t>
            </a:r>
          </a:p>
          <a:p>
            <a:r>
              <a:rPr lang="en-DK" dirty="0"/>
              <a:t>  x: number</a:t>
            </a:r>
          </a:p>
          <a:p>
            <a:r>
              <a:rPr lang="en-DK" dirty="0"/>
              <a:t>  y: number</a:t>
            </a:r>
          </a:p>
          <a:p>
            <a:r>
              <a:rPr lang="en-DK" dirty="0"/>
              <a:t>  z?: number</a:t>
            </a:r>
          </a:p>
          <a:p>
            <a:r>
              <a:rPr lang="en-DK" dirty="0"/>
              <a:t>}</a:t>
            </a:r>
          </a:p>
          <a:p>
            <a:endParaRPr lang="en-DK" dirty="0"/>
          </a:p>
          <a:p>
            <a:r>
              <a:rPr lang="en-DK" dirty="0"/>
              <a:t>type </a:t>
            </a:r>
            <a:r>
              <a:rPr lang="en-DK" dirty="0" err="1"/>
              <a:t>PointType</a:t>
            </a:r>
            <a:r>
              <a:rPr lang="en-DK" dirty="0"/>
              <a:t> = {</a:t>
            </a:r>
          </a:p>
          <a:p>
            <a:r>
              <a:rPr lang="en-DK" dirty="0"/>
              <a:t>  x: number</a:t>
            </a:r>
          </a:p>
          <a:p>
            <a:r>
              <a:rPr lang="en-DK" dirty="0"/>
              <a:t>  y: number</a:t>
            </a:r>
          </a:p>
          <a:p>
            <a:r>
              <a:rPr lang="en-DK" dirty="0"/>
              <a:t>  z?: number</a:t>
            </a:r>
          </a:p>
          <a:p>
            <a:r>
              <a:rPr lang="en-D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281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6EE7-7422-7AA9-94F2-A2EA5557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Why is this legal?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041FD-6081-F607-5BDE-3BB46D52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DEC93-59DD-A06C-DB3D-BA7381CE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2977B-E331-1307-4341-946C8E59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0C1FBE-664C-EC92-8511-A6F7BD7F7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DK" sz="2000" dirty="0"/>
              <a:t>type Point = {x: number, y: number}</a:t>
            </a:r>
          </a:p>
          <a:p>
            <a:endParaRPr lang="en-DK" sz="2000" dirty="0"/>
          </a:p>
          <a:p>
            <a:r>
              <a:rPr lang="en-DK" sz="2000" dirty="0"/>
              <a:t>const </a:t>
            </a:r>
            <a:r>
              <a:rPr lang="en-DK" sz="2000" dirty="0" err="1"/>
              <a:t>distanceFromOrigin</a:t>
            </a:r>
            <a:r>
              <a:rPr lang="en-DK" sz="2000" dirty="0"/>
              <a:t> = (p: Point) =&gt; </a:t>
            </a:r>
            <a:r>
              <a:rPr lang="en-DK" sz="2000" dirty="0" err="1"/>
              <a:t>Math.sqrt</a:t>
            </a:r>
            <a:r>
              <a:rPr lang="en-DK" sz="2000" dirty="0"/>
              <a:t>(</a:t>
            </a:r>
            <a:r>
              <a:rPr lang="en-DK" sz="2000" dirty="0" err="1"/>
              <a:t>p.x</a:t>
            </a:r>
            <a:r>
              <a:rPr lang="en-DK" sz="2000" dirty="0"/>
              <a:t> * </a:t>
            </a:r>
            <a:r>
              <a:rPr lang="en-DK" sz="2000" dirty="0" err="1"/>
              <a:t>p.x</a:t>
            </a:r>
            <a:r>
              <a:rPr lang="en-DK" sz="2000" dirty="0"/>
              <a:t> + </a:t>
            </a:r>
            <a:r>
              <a:rPr lang="en-DK" sz="2000" dirty="0" err="1"/>
              <a:t>p.y</a:t>
            </a:r>
            <a:r>
              <a:rPr lang="en-DK" sz="2000" dirty="0"/>
              <a:t> * </a:t>
            </a:r>
            <a:r>
              <a:rPr lang="en-DK" sz="2000" dirty="0" err="1"/>
              <a:t>p.y</a:t>
            </a:r>
            <a:r>
              <a:rPr lang="en-DK" sz="2000" dirty="0"/>
              <a:t>)</a:t>
            </a:r>
          </a:p>
          <a:p>
            <a:endParaRPr lang="en-DK" sz="2000" dirty="0"/>
          </a:p>
          <a:p>
            <a:r>
              <a:rPr lang="en-DK" sz="2000" dirty="0"/>
              <a:t>const p = {</a:t>
            </a:r>
          </a:p>
          <a:p>
            <a:r>
              <a:rPr lang="en-DK" sz="2000" dirty="0"/>
              <a:t>  x: 20,</a:t>
            </a:r>
          </a:p>
          <a:p>
            <a:r>
              <a:rPr lang="en-DK" sz="2000" dirty="0"/>
              <a:t>  y: 35,</a:t>
            </a:r>
          </a:p>
          <a:p>
            <a:r>
              <a:rPr lang="en-DK" sz="2000" dirty="0"/>
              <a:t>  unit: '</a:t>
            </a:r>
            <a:r>
              <a:rPr lang="en-DK" sz="2000" dirty="0" err="1"/>
              <a:t>px</a:t>
            </a:r>
            <a:r>
              <a:rPr lang="en-DK" sz="2000" dirty="0"/>
              <a:t>'</a:t>
            </a:r>
          </a:p>
          <a:p>
            <a:r>
              <a:rPr lang="en-DK" sz="2000" dirty="0"/>
              <a:t>}</a:t>
            </a:r>
          </a:p>
          <a:p>
            <a:endParaRPr lang="en-DK" sz="2000" dirty="0"/>
          </a:p>
          <a:p>
            <a:r>
              <a:rPr lang="en-DK" sz="2000" dirty="0"/>
              <a:t>const </a:t>
            </a:r>
            <a:r>
              <a:rPr lang="en-DK" sz="2000" dirty="0" err="1"/>
              <a:t>dist</a:t>
            </a:r>
            <a:r>
              <a:rPr lang="en-DK" sz="2000" dirty="0"/>
              <a:t> = </a:t>
            </a:r>
            <a:r>
              <a:rPr lang="en-DK" sz="2000" dirty="0" err="1"/>
              <a:t>distanceFromOrigin</a:t>
            </a:r>
            <a:r>
              <a:rPr lang="en-DK" sz="2000" dirty="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537716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CDD-38A1-6B64-BFEF-EADDBDD1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Ordering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EBD4B-C344-1959-BC29-456D84077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You know 2 ≤ 3</a:t>
                </a:r>
              </a:p>
              <a:p>
                <a:r>
                  <a:rPr lang="en-GB" dirty="0"/>
                  <a:t>You also know "goodbye" ≤ "hello"</a:t>
                </a:r>
              </a:p>
              <a:p>
                <a:r>
                  <a:rPr lang="en-GB" dirty="0"/>
                  <a:t>These are </a:t>
                </a:r>
                <a:r>
                  <a:rPr lang="en-GB" b="1" dirty="0"/>
                  <a:t>total</a:t>
                </a:r>
                <a:r>
                  <a:rPr lang="en-GB" dirty="0"/>
                  <a:t> orders</a:t>
                </a:r>
              </a:p>
              <a:p>
                <a:r>
                  <a:rPr lang="en-GB" dirty="0"/>
                  <a:t>How about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2, 3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1, 2, 3, 4</m:t>
                        </m:r>
                      </m:e>
                    </m:d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?</a:t>
                </a:r>
              </a:p>
              <a:p>
                <a:pPr lvl="1"/>
                <a:r>
                  <a:rPr lang="en-GB" dirty="0"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⊈{2, 3} 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⊈{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 is a </a:t>
                </a:r>
                <a:r>
                  <a:rPr lang="en-GB" b="1" dirty="0">
                    <a:ea typeface="Cambria Math" panose="02040503050406030204" pitchFamily="18" charset="0"/>
                  </a:rPr>
                  <a:t>partial</a:t>
                </a:r>
                <a:r>
                  <a:rPr lang="en-GB" dirty="0">
                    <a:ea typeface="Cambria Math" panose="02040503050406030204" pitchFamily="18" charset="0"/>
                  </a:rPr>
                  <a:t> order</a:t>
                </a:r>
              </a:p>
              <a:p>
                <a:r>
                  <a:rPr lang="en-GB" b="0" dirty="0">
                    <a:ea typeface="Cambria Math" panose="02040503050406030204" pitchFamily="18" charset="0"/>
                  </a:rPr>
                  <a:t>Another partial order: | (divides)</a:t>
                </a:r>
              </a:p>
              <a:p>
                <a:endParaRPr lang="en-D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EBD4B-C344-1959-BC29-456D84077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152FF-A684-20C6-AB62-9AD768D2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F03A-6F59-557A-70B4-44E14D57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0E55A-77CB-4E5D-F964-3E0769B3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124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2D00-5DDE-A3DD-9C7F-2739BD75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Subtype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5ED5-E46E-B8EA-CF97-2C3AC348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more general type is considered </a:t>
            </a:r>
            <a:r>
              <a:rPr lang="en-GB" u="sng" dirty="0"/>
              <a:t>larger</a:t>
            </a:r>
            <a:r>
              <a:rPr lang="en-GB" dirty="0"/>
              <a:t>.</a:t>
            </a:r>
          </a:p>
          <a:p>
            <a:r>
              <a:rPr lang="en-GB" dirty="0"/>
              <a:t>{ x: number, y: number } &lt;: { x: number }</a:t>
            </a:r>
          </a:p>
          <a:p>
            <a:r>
              <a:rPr lang="en-GB" dirty="0"/>
              <a:t>{ x: number, z: string } &lt;: { x: number }</a:t>
            </a:r>
          </a:p>
          <a:p>
            <a:r>
              <a:rPr lang="en-GB" dirty="0"/>
              <a:t>{ x: number, z: string } and { x: number, y: number } are unrelated</a:t>
            </a: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9C9C-2B89-A3E7-4635-7885B2E9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F881-9B91-B283-1716-A225EDA3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8E5-1662-F4F1-CF51-48159332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235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1382-505A-D7C1-BDD7-A7232415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Ole Ildsgaard Hougaard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9BE8-1136-774E-0FBB-96BA7C6E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oih@via.dk</a:t>
            </a:r>
            <a:endParaRPr lang="en-GB" dirty="0"/>
          </a:p>
          <a:p>
            <a:r>
              <a:rPr lang="en-GB" dirty="0"/>
              <a:t>Computer Scientist (PhD)</a:t>
            </a:r>
          </a:p>
          <a:p>
            <a:pPr lvl="1"/>
            <a:r>
              <a:rPr lang="en-GB" dirty="0"/>
              <a:t>Programming languages</a:t>
            </a:r>
          </a:p>
          <a:p>
            <a:pPr lvl="1"/>
            <a:r>
              <a:rPr lang="en-GB" dirty="0"/>
              <a:t>Type systems</a:t>
            </a:r>
          </a:p>
          <a:p>
            <a:r>
              <a:rPr lang="en-GB" dirty="0"/>
              <a:t>Industry experience</a:t>
            </a:r>
          </a:p>
          <a:p>
            <a:pPr lvl="1"/>
            <a:r>
              <a:rPr lang="en-GB" dirty="0"/>
              <a:t>Uni-C </a:t>
            </a:r>
          </a:p>
          <a:p>
            <a:pPr lvl="2"/>
            <a:r>
              <a:rPr lang="en-GB" dirty="0"/>
              <a:t>Educational Software, Games</a:t>
            </a:r>
          </a:p>
          <a:p>
            <a:pPr lvl="2"/>
            <a:r>
              <a:rPr lang="en-GB" dirty="0"/>
              <a:t>Senior Developer</a:t>
            </a:r>
          </a:p>
          <a:p>
            <a:pPr lvl="1"/>
            <a:r>
              <a:rPr lang="en-GB" dirty="0" err="1"/>
              <a:t>Acure</a:t>
            </a:r>
            <a:r>
              <a:rPr lang="en-GB" dirty="0"/>
              <a:t> / IBM</a:t>
            </a:r>
          </a:p>
          <a:p>
            <a:pPr lvl="2"/>
            <a:r>
              <a:rPr lang="en-GB" dirty="0"/>
              <a:t>Healthcare solutions</a:t>
            </a:r>
          </a:p>
          <a:p>
            <a:pPr lvl="2"/>
            <a:r>
              <a:rPr lang="en-GB" dirty="0"/>
              <a:t>Developer, architect, Scrum master</a:t>
            </a:r>
          </a:p>
          <a:p>
            <a:pPr lvl="1"/>
            <a:r>
              <a:rPr lang="en-GB" dirty="0"/>
              <a:t>Google </a:t>
            </a:r>
          </a:p>
          <a:p>
            <a:pPr lvl="2"/>
            <a:r>
              <a:rPr lang="en-GB" dirty="0"/>
              <a:t>V8 JavaScript Engine</a:t>
            </a:r>
          </a:p>
          <a:p>
            <a:r>
              <a:rPr lang="en-GB" dirty="0"/>
              <a:t>VIA since 2009</a:t>
            </a:r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F0702-FABF-1897-7859-CDDCBFF9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DF23C-5150-CF2D-B4BF-B24804F6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A893-7749-3E6A-E8A9-79F74E2F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4923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0F7A-FF8A-1DA9-D265-8334DB17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Type lattice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A935-CFC0-0C5B-285E-42F945B57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64E89-FD2B-1633-1DF7-CCD72C38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8BB8-6868-9D71-106D-389B04C2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1300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4CEA-6445-95DB-F87E-343FEEE5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Subtype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3F9E-7610-0FC0-2BC9-6098D53E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89EA-FAE6-F099-8215-C945FE89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A9E2-E164-84AA-24C1-9FFCC8D2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21</a:t>
            </a:fld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D67DB-FE8D-33EF-C602-5101EB590E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474073"/>
                  </p:ext>
                </p:extLst>
              </p:nvPr>
            </p:nvGraphicFramePr>
            <p:xfrm>
              <a:off x="912966" y="1809214"/>
              <a:ext cx="9907433" cy="44955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75030">
                      <a:extLst>
                        <a:ext uri="{9D8B030D-6E8A-4147-A177-3AD203B41FA5}">
                          <a16:colId xmlns:a16="http://schemas.microsoft.com/office/drawing/2014/main" val="4012673766"/>
                        </a:ext>
                      </a:extLst>
                    </a:gridCol>
                    <a:gridCol w="2625547">
                      <a:extLst>
                        <a:ext uri="{9D8B030D-6E8A-4147-A177-3AD203B41FA5}">
                          <a16:colId xmlns:a16="http://schemas.microsoft.com/office/drawing/2014/main" val="2999366655"/>
                        </a:ext>
                      </a:extLst>
                    </a:gridCol>
                    <a:gridCol w="2906856">
                      <a:extLst>
                        <a:ext uri="{9D8B030D-6E8A-4147-A177-3AD203B41FA5}">
                          <a16:colId xmlns:a16="http://schemas.microsoft.com/office/drawing/2014/main" val="1227148832"/>
                        </a:ext>
                      </a:extLst>
                    </a:gridCol>
                  </a:tblGrid>
                  <a:tr h="7722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3 &lt; 4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min(3, 4)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max(3, 4)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3654006"/>
                      </a:ext>
                    </a:extLst>
                  </a:tr>
                  <a:tr h="8754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2, 3</m:t>
                                    </m:r>
                                  </m:e>
                                </m:d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1, 2, 3, 4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e>
                                </m:d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2, 3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1, 2</m:t>
                                    </m:r>
                                  </m:e>
                                </m:d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2, 3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5321069"/>
                      </a:ext>
                    </a:extLst>
                  </a:tr>
                  <a:tr h="805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2 | 4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 err="1"/>
                            <a:t>gcd</a:t>
                          </a:r>
                          <a:r>
                            <a:rPr lang="en-GB" sz="3200" dirty="0"/>
                            <a:t>(4, 14)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lcm(4, 14)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1144869"/>
                      </a:ext>
                    </a:extLst>
                  </a:tr>
                  <a:tr h="15286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3200" dirty="0"/>
                            <a:t>{ x: number,  y: number } &lt;: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3200" dirty="0"/>
                            <a:t>{ x: number }</a:t>
                          </a:r>
                        </a:p>
                        <a:p>
                          <a:pPr algn="ctr"/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{ x: number } &amp;</a:t>
                          </a:r>
                        </a:p>
                        <a:p>
                          <a:pPr algn="ctr"/>
                          <a:r>
                            <a:rPr lang="en-GB" sz="3200" dirty="0"/>
                            <a:t>{ z: string } 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{ x: number } </a:t>
                          </a:r>
                          <a:br>
                            <a:rPr lang="en-DK" sz="3200" dirty="0"/>
                          </a:br>
                          <a:r>
                            <a:rPr lang="en-GB" sz="3200" dirty="0"/>
                            <a:t>|</a:t>
                          </a:r>
                        </a:p>
                        <a:p>
                          <a:pPr algn="ctr"/>
                          <a:r>
                            <a:rPr lang="en-GB" sz="3200" dirty="0"/>
                            <a:t>{ z: string } </a:t>
                          </a:r>
                          <a:endParaRPr lang="en-DK" sz="3200" dirty="0"/>
                        </a:p>
                        <a:p>
                          <a:pPr algn="ctr"/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3143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11D67DB-FE8D-33EF-C602-5101EB590E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3474073"/>
                  </p:ext>
                </p:extLst>
              </p:nvPr>
            </p:nvGraphicFramePr>
            <p:xfrm>
              <a:off x="912966" y="1809214"/>
              <a:ext cx="9907433" cy="449553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75030">
                      <a:extLst>
                        <a:ext uri="{9D8B030D-6E8A-4147-A177-3AD203B41FA5}">
                          <a16:colId xmlns:a16="http://schemas.microsoft.com/office/drawing/2014/main" val="4012673766"/>
                        </a:ext>
                      </a:extLst>
                    </a:gridCol>
                    <a:gridCol w="2625547">
                      <a:extLst>
                        <a:ext uri="{9D8B030D-6E8A-4147-A177-3AD203B41FA5}">
                          <a16:colId xmlns:a16="http://schemas.microsoft.com/office/drawing/2014/main" val="2999366655"/>
                        </a:ext>
                      </a:extLst>
                    </a:gridCol>
                    <a:gridCol w="2906856">
                      <a:extLst>
                        <a:ext uri="{9D8B030D-6E8A-4147-A177-3AD203B41FA5}">
                          <a16:colId xmlns:a16="http://schemas.microsoft.com/office/drawing/2014/main" val="1227148832"/>
                        </a:ext>
                      </a:extLst>
                    </a:gridCol>
                  </a:tblGrid>
                  <a:tr h="7722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3 &lt; 4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min(3, 4)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max(3, 4)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63654006"/>
                      </a:ext>
                    </a:extLst>
                  </a:tr>
                  <a:tr h="875468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9" t="-96528" r="-126880" b="-3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6821" t="-96528" r="-111369" b="-326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1090" t="-96528" r="-629" b="-326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321069"/>
                      </a:ext>
                    </a:extLst>
                  </a:tr>
                  <a:tr h="805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2 | 4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 err="1"/>
                            <a:t>gcd</a:t>
                          </a:r>
                          <a:r>
                            <a:rPr lang="en-GB" sz="3200" dirty="0"/>
                            <a:t>(4, 14)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lcm(4, 14)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11144869"/>
                      </a:ext>
                    </a:extLst>
                  </a:tr>
                  <a:tr h="2042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3200" dirty="0"/>
                            <a:t>{ x: number,  y: number } &lt;: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3200" dirty="0"/>
                            <a:t>{ x: number }</a:t>
                          </a:r>
                        </a:p>
                        <a:p>
                          <a:pPr algn="ctr"/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{ x: number } &amp;</a:t>
                          </a:r>
                        </a:p>
                        <a:p>
                          <a:pPr algn="ctr"/>
                          <a:r>
                            <a:rPr lang="en-GB" sz="3200" dirty="0"/>
                            <a:t>{ z: string } </a:t>
                          </a:r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3200" dirty="0"/>
                            <a:t>{ x: number } </a:t>
                          </a:r>
                          <a:br>
                            <a:rPr lang="en-DK" sz="3200" dirty="0"/>
                          </a:br>
                          <a:r>
                            <a:rPr lang="en-GB" sz="3200" dirty="0"/>
                            <a:t>|</a:t>
                          </a:r>
                        </a:p>
                        <a:p>
                          <a:pPr algn="ctr"/>
                          <a:r>
                            <a:rPr lang="en-GB" sz="3200" dirty="0"/>
                            <a:t>{ z: string } </a:t>
                          </a:r>
                          <a:endParaRPr lang="en-DK" sz="3200" dirty="0"/>
                        </a:p>
                        <a:p>
                          <a:pPr algn="ctr"/>
                          <a:endParaRPr lang="en-DK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31430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3840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AB89-18FD-72EC-5FE0-546C98BBE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Intersection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27F0-44CA-8218-F325-0584097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D045D-BE4B-2ADD-A8F1-CBF4E50A0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4BE1B-7607-1591-94BE-0E221507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22</a:t>
            </a:fld>
            <a:endParaRPr lang="en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13FE8-3BD2-C309-8B09-BFC204DD7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type Point = {x: number, y: number}</a:t>
            </a:r>
          </a:p>
          <a:p>
            <a:endParaRPr lang="en-DK" dirty="0"/>
          </a:p>
          <a:p>
            <a:r>
              <a:rPr lang="en-DK" dirty="0"/>
              <a:t>type Measurable = {unit: '</a:t>
            </a:r>
            <a:r>
              <a:rPr lang="en-DK" dirty="0" err="1"/>
              <a:t>px</a:t>
            </a:r>
            <a:r>
              <a:rPr lang="en-DK" dirty="0"/>
              <a:t>' | 'pt' | 'cm' | 'in'}</a:t>
            </a:r>
          </a:p>
          <a:p>
            <a:endParaRPr lang="en-DK" dirty="0"/>
          </a:p>
          <a:p>
            <a:r>
              <a:rPr lang="en-DK" dirty="0"/>
              <a:t>const p: Point = {x: 100, y: 200}</a:t>
            </a:r>
          </a:p>
          <a:p>
            <a:endParaRPr lang="en-DK" dirty="0"/>
          </a:p>
          <a:p>
            <a:r>
              <a:rPr lang="en-DK" dirty="0"/>
              <a:t>const m: Measurable = {unit: '</a:t>
            </a:r>
            <a:r>
              <a:rPr lang="en-DK" dirty="0" err="1"/>
              <a:t>px</a:t>
            </a:r>
            <a:r>
              <a:rPr lang="en-DK" dirty="0"/>
              <a:t>'}</a:t>
            </a:r>
          </a:p>
          <a:p>
            <a:endParaRPr lang="en-DK" dirty="0"/>
          </a:p>
          <a:p>
            <a:r>
              <a:rPr lang="en-DK" dirty="0"/>
              <a:t>const </a:t>
            </a:r>
            <a:r>
              <a:rPr lang="en-DK" dirty="0" err="1"/>
              <a:t>screenPoint</a:t>
            </a:r>
            <a:r>
              <a:rPr lang="en-DK" dirty="0"/>
              <a:t>: Point &amp; Measurable = {...p, ...m}</a:t>
            </a:r>
          </a:p>
        </p:txBody>
      </p:sp>
    </p:spTree>
    <p:extLst>
      <p:ext uri="{BB962C8B-B14F-4D97-AF65-F5344CB8AC3E}">
        <p14:creationId xmlns:p14="http://schemas.microsoft.com/office/powerpoint/2010/main" val="113943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2FEAA-8BA7-7D81-1861-EDB90A93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Narrowing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A074F-6341-C189-BD5E-9FEEBF1A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DEF8D-924C-5CB2-E94B-72D35CA4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C8DE-FD6B-1249-A1F6-2BB34704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70AA2B-0278-86EC-CA7F-D621D05E9D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function double(n: number | undefined) {</a:t>
            </a:r>
          </a:p>
          <a:p>
            <a:r>
              <a:rPr lang="en-DK" dirty="0"/>
              <a:t>  if (n === undefined) {</a:t>
            </a:r>
          </a:p>
          <a:p>
            <a:r>
              <a:rPr lang="en-DK" dirty="0"/>
              <a:t>    return undefined</a:t>
            </a:r>
          </a:p>
          <a:p>
            <a:r>
              <a:rPr lang="en-DK" dirty="0"/>
              <a:t>  }</a:t>
            </a:r>
          </a:p>
          <a:p>
            <a:r>
              <a:rPr lang="en-DK" dirty="0"/>
              <a:t>  return n * 2</a:t>
            </a:r>
          </a:p>
          <a:p>
            <a:r>
              <a:rPr lang="en-DK" dirty="0"/>
              <a:t>}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595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7283-88DE-79BE-2585-086B449C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Narrowing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36C7C-5580-C495-D38B-2C6F1E0C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98566-BA77-5E2E-32CE-5BBD632D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B8621-636E-79DA-F582-53895311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46BAEB-F53F-7DF1-E20B-A3C1017C3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DK" dirty="0"/>
              <a:t>type </a:t>
            </a:r>
            <a:r>
              <a:rPr lang="en-DK" dirty="0" err="1"/>
              <a:t>LoadingState</a:t>
            </a:r>
            <a:r>
              <a:rPr lang="en-DK" dirty="0"/>
              <a:t> = { </a:t>
            </a:r>
            <a:r>
              <a:rPr lang="en-DK" dirty="0" err="1"/>
              <a:t>percentComplete</a:t>
            </a:r>
            <a:r>
              <a:rPr lang="en-DK" dirty="0"/>
              <a:t>: number }</a:t>
            </a:r>
          </a:p>
          <a:p>
            <a:r>
              <a:rPr lang="en-DK" dirty="0"/>
              <a:t>type </a:t>
            </a:r>
            <a:r>
              <a:rPr lang="en-DK" dirty="0" err="1"/>
              <a:t>FailedState</a:t>
            </a:r>
            <a:r>
              <a:rPr lang="en-DK" dirty="0"/>
              <a:t> = { </a:t>
            </a:r>
            <a:r>
              <a:rPr lang="en-DK" dirty="0" err="1"/>
              <a:t>statusCode</a:t>
            </a:r>
            <a:r>
              <a:rPr lang="en-DK" dirty="0"/>
              <a:t> : number }</a:t>
            </a:r>
          </a:p>
          <a:p>
            <a:r>
              <a:rPr lang="en-DK" dirty="0"/>
              <a:t>type </a:t>
            </a:r>
            <a:r>
              <a:rPr lang="en-DK" dirty="0" err="1"/>
              <a:t>OkState</a:t>
            </a:r>
            <a:r>
              <a:rPr lang="en-DK" dirty="0"/>
              <a:t> = { payload: number[] }</a:t>
            </a:r>
          </a:p>
          <a:p>
            <a:endParaRPr lang="en-DK" dirty="0"/>
          </a:p>
          <a:p>
            <a:r>
              <a:rPr lang="en-DK" dirty="0"/>
              <a:t>type State = </a:t>
            </a:r>
            <a:r>
              <a:rPr lang="en-DK" dirty="0" err="1"/>
              <a:t>LoadingState</a:t>
            </a:r>
            <a:r>
              <a:rPr lang="en-DK" dirty="0"/>
              <a:t> | </a:t>
            </a:r>
            <a:r>
              <a:rPr lang="en-DK" dirty="0" err="1"/>
              <a:t>FailedState</a:t>
            </a:r>
            <a:r>
              <a:rPr lang="en-DK" dirty="0"/>
              <a:t> | </a:t>
            </a:r>
            <a:r>
              <a:rPr lang="en-DK" dirty="0" err="1"/>
              <a:t>OkState</a:t>
            </a:r>
            <a:endParaRPr lang="en-DK" dirty="0"/>
          </a:p>
          <a:p>
            <a:endParaRPr lang="en-DK" dirty="0"/>
          </a:p>
          <a:p>
            <a:r>
              <a:rPr lang="en-DK" dirty="0"/>
              <a:t>function </a:t>
            </a:r>
            <a:r>
              <a:rPr lang="en-DK" dirty="0" err="1"/>
              <a:t>reportState</a:t>
            </a:r>
            <a:r>
              <a:rPr lang="en-DK" dirty="0"/>
              <a:t>(state: State) {</a:t>
            </a:r>
          </a:p>
          <a:p>
            <a:r>
              <a:rPr lang="en-DK" dirty="0"/>
              <a:t>  if (</a:t>
            </a:r>
            <a:r>
              <a:rPr lang="en-DK" dirty="0" err="1">
                <a:solidFill>
                  <a:srgbClr val="FF0000"/>
                </a:solidFill>
              </a:rPr>
              <a:t>state.percentComplete</a:t>
            </a:r>
            <a:r>
              <a:rPr lang="en-DK" dirty="0"/>
              <a:t> !== undefined) {</a:t>
            </a:r>
          </a:p>
          <a:p>
            <a:r>
              <a:rPr lang="en-DK" dirty="0"/>
              <a:t>    console.log(`Loading ${</a:t>
            </a:r>
            <a:r>
              <a:rPr lang="en-DK" dirty="0" err="1"/>
              <a:t>state.percentComplete</a:t>
            </a:r>
            <a:r>
              <a:rPr lang="en-DK" dirty="0"/>
              <a:t>}% done`)</a:t>
            </a:r>
          </a:p>
          <a:p>
            <a:r>
              <a:rPr lang="en-DK" dirty="0"/>
              <a:t>  } // And so on</a:t>
            </a:r>
          </a:p>
          <a:p>
            <a:r>
              <a:rPr lang="en-DK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6978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ABA4-5578-565C-EE46-831AB316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Discriminated Unions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7BB85-9923-3329-C3DD-89AA5E40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C7581-D35E-1748-F860-DB489FB8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9296E-3B9E-1EB1-B57D-BC97B60C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82A6CD-B78F-EF2F-0927-6A2FFFEF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DK" dirty="0"/>
              <a:t>type </a:t>
            </a:r>
            <a:r>
              <a:rPr lang="en-DK" dirty="0" err="1"/>
              <a:t>LoadingState</a:t>
            </a:r>
            <a:r>
              <a:rPr lang="en-DK" dirty="0"/>
              <a:t> = { status: 'loading', </a:t>
            </a:r>
            <a:r>
              <a:rPr lang="en-DK" dirty="0" err="1"/>
              <a:t>percentComplete</a:t>
            </a:r>
            <a:r>
              <a:rPr lang="en-DK" dirty="0"/>
              <a:t>: number }</a:t>
            </a:r>
          </a:p>
          <a:p>
            <a:r>
              <a:rPr lang="en-DK" dirty="0"/>
              <a:t>type </a:t>
            </a:r>
            <a:r>
              <a:rPr lang="en-DK" dirty="0" err="1"/>
              <a:t>FailedState</a:t>
            </a:r>
            <a:r>
              <a:rPr lang="en-DK" dirty="0"/>
              <a:t> = { status: 'failed', </a:t>
            </a:r>
            <a:r>
              <a:rPr lang="en-DK" dirty="0" err="1"/>
              <a:t>statusCode</a:t>
            </a:r>
            <a:r>
              <a:rPr lang="en-DK" dirty="0"/>
              <a:t> : number }</a:t>
            </a:r>
          </a:p>
          <a:p>
            <a:r>
              <a:rPr lang="en-DK" dirty="0"/>
              <a:t>type </a:t>
            </a:r>
            <a:r>
              <a:rPr lang="en-DK" dirty="0" err="1"/>
              <a:t>OkState</a:t>
            </a:r>
            <a:r>
              <a:rPr lang="en-DK" dirty="0"/>
              <a:t> = { status: 'ok', payload: number[] }</a:t>
            </a:r>
          </a:p>
          <a:p>
            <a:endParaRPr lang="en-DK" dirty="0"/>
          </a:p>
          <a:p>
            <a:r>
              <a:rPr lang="en-DK" dirty="0"/>
              <a:t>type State = </a:t>
            </a:r>
            <a:r>
              <a:rPr lang="en-DK" dirty="0" err="1"/>
              <a:t>LoadingState</a:t>
            </a:r>
            <a:r>
              <a:rPr lang="en-DK" dirty="0"/>
              <a:t> | </a:t>
            </a:r>
            <a:r>
              <a:rPr lang="en-DK" dirty="0" err="1"/>
              <a:t>FailedState</a:t>
            </a:r>
            <a:r>
              <a:rPr lang="en-DK" dirty="0"/>
              <a:t> | </a:t>
            </a:r>
            <a:r>
              <a:rPr lang="en-DK" dirty="0" err="1"/>
              <a:t>OkState</a:t>
            </a:r>
            <a:endParaRPr lang="en-DK" dirty="0"/>
          </a:p>
          <a:p>
            <a:endParaRPr lang="en-DK" dirty="0"/>
          </a:p>
          <a:p>
            <a:r>
              <a:rPr lang="en-DK" dirty="0"/>
              <a:t>function </a:t>
            </a:r>
            <a:r>
              <a:rPr lang="en-DK" dirty="0" err="1"/>
              <a:t>reportState</a:t>
            </a:r>
            <a:r>
              <a:rPr lang="en-DK" dirty="0"/>
              <a:t>(state: State) {</a:t>
            </a:r>
          </a:p>
          <a:p>
            <a:r>
              <a:rPr lang="en-DK" dirty="0"/>
              <a:t>  if (</a:t>
            </a:r>
            <a:r>
              <a:rPr lang="en-DK" dirty="0" err="1"/>
              <a:t>state.status</a:t>
            </a:r>
            <a:r>
              <a:rPr lang="en-DK" dirty="0">
                <a:solidFill>
                  <a:srgbClr val="FF0000"/>
                </a:solidFill>
              </a:rPr>
              <a:t> </a:t>
            </a:r>
            <a:r>
              <a:rPr lang="en-DK" dirty="0"/>
              <a:t>=== 'loading') {</a:t>
            </a:r>
          </a:p>
          <a:p>
            <a:r>
              <a:rPr lang="en-DK" dirty="0"/>
              <a:t>    console.log(`Loading ${</a:t>
            </a:r>
            <a:r>
              <a:rPr lang="en-DK" dirty="0" err="1"/>
              <a:t>state.percentComplete</a:t>
            </a:r>
            <a:r>
              <a:rPr lang="en-DK" dirty="0"/>
              <a:t>}% done`)</a:t>
            </a:r>
          </a:p>
          <a:p>
            <a:r>
              <a:rPr lang="en-DK" dirty="0"/>
              <a:t>  } // And so on</a:t>
            </a:r>
          </a:p>
          <a:p>
            <a:r>
              <a:rPr lang="en-DK" dirty="0"/>
              <a:t>}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01998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ABA4-5578-565C-EE46-831AB316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Subsets of discriminated unions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7BB85-9923-3329-C3DD-89AA5E40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C7581-D35E-1748-F860-DB489FB8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9296E-3B9E-1EB1-B57D-BC97B60C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82A6CD-B78F-EF2F-0927-6A2FFFEF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DK" sz="2200" dirty="0"/>
              <a:t>type </a:t>
            </a:r>
            <a:r>
              <a:rPr lang="en-DK" sz="2200" dirty="0" err="1"/>
              <a:t>LoadingState</a:t>
            </a:r>
            <a:r>
              <a:rPr lang="en-DK" sz="2200" dirty="0"/>
              <a:t> = { status: 'loading', </a:t>
            </a:r>
            <a:r>
              <a:rPr lang="en-DK" sz="2200" dirty="0" err="1"/>
              <a:t>percentComplete</a:t>
            </a:r>
            <a:r>
              <a:rPr lang="en-DK" sz="2200" dirty="0"/>
              <a:t>: number }</a:t>
            </a:r>
          </a:p>
          <a:p>
            <a:r>
              <a:rPr lang="en-DK" sz="2200" dirty="0"/>
              <a:t>type </a:t>
            </a:r>
            <a:r>
              <a:rPr lang="en-DK" sz="2200" dirty="0" err="1"/>
              <a:t>FailedState</a:t>
            </a:r>
            <a:r>
              <a:rPr lang="en-DK" sz="2200" dirty="0"/>
              <a:t> = { status: 'failed', </a:t>
            </a:r>
            <a:r>
              <a:rPr lang="en-DK" sz="2200" dirty="0" err="1"/>
              <a:t>statusCode</a:t>
            </a:r>
            <a:r>
              <a:rPr lang="en-DK" sz="2200" dirty="0"/>
              <a:t> : number }</a:t>
            </a:r>
          </a:p>
          <a:p>
            <a:r>
              <a:rPr lang="en-DK" sz="2200" dirty="0"/>
              <a:t>type </a:t>
            </a:r>
            <a:r>
              <a:rPr lang="en-DK" sz="2200" dirty="0" err="1"/>
              <a:t>OkState</a:t>
            </a:r>
            <a:r>
              <a:rPr lang="en-DK" sz="2200" dirty="0"/>
              <a:t> = { status: 'ok', payload: number[] }</a:t>
            </a:r>
          </a:p>
          <a:p>
            <a:endParaRPr lang="en-DK" sz="2200" dirty="0"/>
          </a:p>
          <a:p>
            <a:r>
              <a:rPr lang="en-DK" sz="2200" dirty="0"/>
              <a:t>type State = </a:t>
            </a:r>
            <a:r>
              <a:rPr lang="en-DK" sz="2200" dirty="0" err="1"/>
              <a:t>LoadingState</a:t>
            </a:r>
            <a:r>
              <a:rPr lang="en-DK" sz="2200" dirty="0"/>
              <a:t> | </a:t>
            </a:r>
            <a:r>
              <a:rPr lang="en-DK" sz="2200" dirty="0" err="1"/>
              <a:t>FailedState</a:t>
            </a:r>
            <a:r>
              <a:rPr lang="en-DK" sz="2200" dirty="0"/>
              <a:t> | </a:t>
            </a:r>
            <a:r>
              <a:rPr lang="en-DK" sz="2200" dirty="0" err="1"/>
              <a:t>OkState</a:t>
            </a:r>
            <a:endParaRPr lang="en-DK" sz="2200" dirty="0"/>
          </a:p>
          <a:p>
            <a:endParaRPr lang="en-DK" sz="2200" dirty="0"/>
          </a:p>
          <a:p>
            <a:r>
              <a:rPr lang="en-DK" sz="2200" dirty="0"/>
              <a:t>type </a:t>
            </a:r>
            <a:r>
              <a:rPr lang="en-DK" sz="2200" dirty="0" err="1"/>
              <a:t>FinishedState</a:t>
            </a:r>
            <a:r>
              <a:rPr lang="en-DK" sz="2200" dirty="0"/>
              <a:t> = State &amp; { status: 'failed' | 'ok' }</a:t>
            </a:r>
          </a:p>
        </p:txBody>
      </p:sp>
    </p:spTree>
    <p:extLst>
      <p:ext uri="{BB962C8B-B14F-4D97-AF65-F5344CB8AC3E}">
        <p14:creationId xmlns:p14="http://schemas.microsoft.com/office/powerpoint/2010/main" val="16469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45FF75-6657-3787-987B-16FF33CE1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Working out the type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BB6CDD-10A4-8712-3E16-295E9301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4F7-4E06-40F8-B9AE-4E9A7A1B1AF7}" type="datetime1">
              <a:rPr lang="en-GB" smtClean="0"/>
              <a:t>29/08/2025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FE8A5-C0F1-8263-8C09-11BF962F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D628F-15EC-3E83-7A07-9902F64D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0572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ABA4-5578-565C-EE46-831AB316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Extracting types from object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7BB85-9923-3329-C3DD-89AA5E40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C7581-D35E-1748-F860-DB489FB8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9296E-3B9E-1EB1-B57D-BC97B60C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82A6CD-B78F-EF2F-0927-6A2FFFEF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DK" sz="2200" dirty="0"/>
              <a:t>type </a:t>
            </a:r>
            <a:r>
              <a:rPr lang="en-DK" sz="2200" dirty="0" err="1"/>
              <a:t>LoadingState</a:t>
            </a:r>
            <a:r>
              <a:rPr lang="en-DK" sz="2200" dirty="0"/>
              <a:t> = { status: 'loading', </a:t>
            </a:r>
            <a:r>
              <a:rPr lang="en-DK" sz="2200" dirty="0" err="1"/>
              <a:t>percentComplete</a:t>
            </a:r>
            <a:r>
              <a:rPr lang="en-DK" sz="2200" dirty="0"/>
              <a:t>: number }</a:t>
            </a:r>
          </a:p>
          <a:p>
            <a:r>
              <a:rPr lang="en-DK" sz="2200" dirty="0"/>
              <a:t>type </a:t>
            </a:r>
            <a:r>
              <a:rPr lang="en-DK" sz="2200" dirty="0" err="1"/>
              <a:t>FailedState</a:t>
            </a:r>
            <a:r>
              <a:rPr lang="en-DK" sz="2200" dirty="0"/>
              <a:t> = { status: 'failed', </a:t>
            </a:r>
            <a:r>
              <a:rPr lang="en-DK" sz="2200" dirty="0" err="1"/>
              <a:t>statusCode</a:t>
            </a:r>
            <a:r>
              <a:rPr lang="en-DK" sz="2200" dirty="0"/>
              <a:t> : number }</a:t>
            </a:r>
          </a:p>
          <a:p>
            <a:r>
              <a:rPr lang="en-DK" sz="2200" dirty="0"/>
              <a:t>type </a:t>
            </a:r>
            <a:r>
              <a:rPr lang="en-DK" sz="2200" dirty="0" err="1"/>
              <a:t>OkState</a:t>
            </a:r>
            <a:r>
              <a:rPr lang="en-DK" sz="2200" dirty="0"/>
              <a:t> = { status: 'ok', payload: number[] }</a:t>
            </a:r>
          </a:p>
          <a:p>
            <a:endParaRPr lang="en-DK" sz="2200" dirty="0"/>
          </a:p>
          <a:p>
            <a:r>
              <a:rPr lang="en-DK" sz="2200" dirty="0"/>
              <a:t>type State = </a:t>
            </a:r>
            <a:r>
              <a:rPr lang="en-DK" sz="2200" dirty="0" err="1"/>
              <a:t>LoadingState</a:t>
            </a:r>
            <a:r>
              <a:rPr lang="en-DK" sz="2200" dirty="0"/>
              <a:t> | </a:t>
            </a:r>
            <a:r>
              <a:rPr lang="en-DK" sz="2200" dirty="0" err="1"/>
              <a:t>FailedState</a:t>
            </a:r>
            <a:r>
              <a:rPr lang="en-DK" sz="2200" dirty="0"/>
              <a:t> | </a:t>
            </a:r>
            <a:r>
              <a:rPr lang="en-DK" sz="2200" dirty="0" err="1"/>
              <a:t>OkState</a:t>
            </a:r>
            <a:endParaRPr lang="en-DK" sz="2200" dirty="0"/>
          </a:p>
          <a:p>
            <a:endParaRPr lang="en-DK" sz="2200" dirty="0"/>
          </a:p>
          <a:p>
            <a:r>
              <a:rPr lang="en-GB" sz="2200" dirty="0"/>
              <a:t>type </a:t>
            </a:r>
            <a:r>
              <a:rPr lang="en-GB" sz="2200" dirty="0" err="1"/>
              <a:t>FinishedState</a:t>
            </a:r>
            <a:r>
              <a:rPr lang="en-GB" sz="2200" dirty="0"/>
              <a:t> = State &amp; { </a:t>
            </a:r>
          </a:p>
          <a:p>
            <a:r>
              <a:rPr lang="en-GB" sz="2200" dirty="0"/>
              <a:t>    status: </a:t>
            </a:r>
            <a:r>
              <a:rPr lang="en-GB" sz="2200" dirty="0" err="1"/>
              <a:t>FailedState</a:t>
            </a:r>
            <a:r>
              <a:rPr lang="en-GB" sz="2200" dirty="0"/>
              <a:t>['status'] | </a:t>
            </a:r>
            <a:r>
              <a:rPr lang="en-GB" sz="2200" dirty="0" err="1"/>
              <a:t>OkState</a:t>
            </a:r>
            <a:r>
              <a:rPr lang="en-GB" sz="2200" dirty="0"/>
              <a:t>['status']</a:t>
            </a:r>
          </a:p>
          <a:p>
            <a:r>
              <a:rPr lang="en-GB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5004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ABA4-5578-565C-EE46-831AB316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What is the status type?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7BB85-9923-3329-C3DD-89AA5E40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C7581-D35E-1748-F860-DB489FB8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9296E-3B9E-1EB1-B57D-BC97B60C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82A6CD-B78F-EF2F-0927-6A2FFFEF3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DK" sz="2200" dirty="0"/>
              <a:t>type </a:t>
            </a:r>
            <a:r>
              <a:rPr lang="en-DK" sz="2200" dirty="0" err="1"/>
              <a:t>LoadingState</a:t>
            </a:r>
            <a:r>
              <a:rPr lang="en-DK" sz="2200" dirty="0"/>
              <a:t> = { status: 'loading', </a:t>
            </a:r>
            <a:r>
              <a:rPr lang="en-DK" sz="2200" dirty="0" err="1"/>
              <a:t>percentComplete</a:t>
            </a:r>
            <a:r>
              <a:rPr lang="en-DK" sz="2200" dirty="0"/>
              <a:t>: number }</a:t>
            </a:r>
          </a:p>
          <a:p>
            <a:r>
              <a:rPr lang="en-DK" sz="2200" dirty="0"/>
              <a:t>type </a:t>
            </a:r>
            <a:r>
              <a:rPr lang="en-DK" sz="2200" dirty="0" err="1"/>
              <a:t>FailedState</a:t>
            </a:r>
            <a:r>
              <a:rPr lang="en-DK" sz="2200" dirty="0"/>
              <a:t> = { status: 'failed', </a:t>
            </a:r>
            <a:r>
              <a:rPr lang="en-DK" sz="2200" dirty="0" err="1"/>
              <a:t>statusCode</a:t>
            </a:r>
            <a:r>
              <a:rPr lang="en-DK" sz="2200" dirty="0"/>
              <a:t> : number }</a:t>
            </a:r>
          </a:p>
          <a:p>
            <a:r>
              <a:rPr lang="en-DK" sz="2200" dirty="0"/>
              <a:t>type </a:t>
            </a:r>
            <a:r>
              <a:rPr lang="en-DK" sz="2200" dirty="0" err="1"/>
              <a:t>OkState</a:t>
            </a:r>
            <a:r>
              <a:rPr lang="en-DK" sz="2200" dirty="0"/>
              <a:t> = { status: 'ok', payload: number[] }</a:t>
            </a:r>
          </a:p>
          <a:p>
            <a:endParaRPr lang="en-DK" sz="2200" dirty="0"/>
          </a:p>
          <a:p>
            <a:r>
              <a:rPr lang="en-DK" sz="2200" dirty="0"/>
              <a:t>type State = </a:t>
            </a:r>
            <a:r>
              <a:rPr lang="en-DK" sz="2200" dirty="0" err="1"/>
              <a:t>LoadingState</a:t>
            </a:r>
            <a:r>
              <a:rPr lang="en-DK" sz="2200" dirty="0"/>
              <a:t> | </a:t>
            </a:r>
            <a:r>
              <a:rPr lang="en-DK" sz="2200" dirty="0" err="1"/>
              <a:t>FailedState</a:t>
            </a:r>
            <a:r>
              <a:rPr lang="en-DK" sz="2200" dirty="0"/>
              <a:t> | </a:t>
            </a:r>
            <a:r>
              <a:rPr lang="en-DK" sz="2200" dirty="0" err="1"/>
              <a:t>OkState</a:t>
            </a:r>
            <a:endParaRPr lang="en-DK" sz="2200" dirty="0"/>
          </a:p>
          <a:p>
            <a:endParaRPr lang="en-DK" sz="2200" dirty="0"/>
          </a:p>
          <a:p>
            <a:r>
              <a:rPr lang="en-GB" sz="2200" dirty="0"/>
              <a:t>type</a:t>
            </a:r>
            <a:r>
              <a:rPr lang="en-DK" sz="2200" dirty="0"/>
              <a:t> Status = State['status']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82214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EFDF-EF35-0C66-67EE-EF4858FD0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Course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4F93-FC99-27A5-6820-52877DF11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JavaScript/</a:t>
            </a:r>
            <a:r>
              <a:rPr lang="da-DK" dirty="0" err="1"/>
              <a:t>TypeScript</a:t>
            </a:r>
            <a:r>
              <a:rPr lang="da-DK" dirty="0"/>
              <a:t> on </a:t>
            </a:r>
            <a:r>
              <a:rPr lang="da-DK" dirty="0" err="1"/>
              <a:t>both</a:t>
            </a:r>
            <a:r>
              <a:rPr lang="da-DK" dirty="0"/>
              <a:t> the </a:t>
            </a:r>
            <a:r>
              <a:rPr lang="da-DK" dirty="0" err="1"/>
              <a:t>client</a:t>
            </a:r>
            <a:r>
              <a:rPr lang="da-DK" dirty="0"/>
              <a:t> and server side</a:t>
            </a:r>
          </a:p>
          <a:p>
            <a:pPr lvl="1"/>
            <a:r>
              <a:rPr lang="da-DK" dirty="0"/>
              <a:t>In </a:t>
            </a:r>
            <a:r>
              <a:rPr lang="da-DK" dirty="0" err="1"/>
              <a:t>fact</a:t>
            </a:r>
            <a:r>
              <a:rPr lang="da-DK" dirty="0"/>
              <a:t>, </a:t>
            </a:r>
            <a:r>
              <a:rPr lang="da-DK" dirty="0" err="1"/>
              <a:t>almost</a:t>
            </a:r>
            <a:r>
              <a:rPr lang="da-DK" dirty="0"/>
              <a:t> </a:t>
            </a:r>
            <a:r>
              <a:rPr lang="da-DK" dirty="0" err="1"/>
              <a:t>exclusively</a:t>
            </a:r>
            <a:r>
              <a:rPr lang="da-DK" dirty="0"/>
              <a:t> </a:t>
            </a:r>
            <a:r>
              <a:rPr lang="da-DK" dirty="0" err="1"/>
              <a:t>TypeScript</a:t>
            </a:r>
            <a:endParaRPr lang="da-DK" dirty="0"/>
          </a:p>
          <a:p>
            <a:r>
              <a:rPr lang="da-DK" dirty="0"/>
              <a:t>Format: </a:t>
            </a:r>
            <a:r>
              <a:rPr lang="da-DK" dirty="0" err="1"/>
              <a:t>Lecture</a:t>
            </a:r>
            <a:r>
              <a:rPr lang="da-DK" dirty="0"/>
              <a:t> + </a:t>
            </a:r>
            <a:r>
              <a:rPr lang="da-DK" dirty="0" err="1"/>
              <a:t>work</a:t>
            </a:r>
            <a:r>
              <a:rPr lang="da-DK" dirty="0"/>
              <a:t> on </a:t>
            </a:r>
            <a:r>
              <a:rPr lang="da-DK" dirty="0" err="1"/>
              <a:t>course</a:t>
            </a:r>
            <a:r>
              <a:rPr lang="da-DK" dirty="0"/>
              <a:t> </a:t>
            </a:r>
            <a:r>
              <a:rPr lang="da-DK" dirty="0" err="1"/>
              <a:t>assignment</a:t>
            </a:r>
            <a:endParaRPr lang="da-DK" dirty="0"/>
          </a:p>
          <a:p>
            <a:pPr lvl="1"/>
            <a:r>
              <a:rPr lang="da-DK" dirty="0" err="1"/>
              <a:t>Few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exercises</a:t>
            </a:r>
            <a:r>
              <a:rPr lang="da-DK" dirty="0"/>
              <a:t>.</a:t>
            </a:r>
          </a:p>
          <a:p>
            <a:pPr lvl="1"/>
            <a:r>
              <a:rPr lang="da-DK" dirty="0" err="1"/>
              <a:t>I'll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to </a:t>
            </a:r>
            <a:r>
              <a:rPr lang="da-DK" dirty="0" err="1"/>
              <a:t>keep</a:t>
            </a:r>
            <a:r>
              <a:rPr lang="da-DK" dirty="0"/>
              <a:t> the </a:t>
            </a:r>
            <a:r>
              <a:rPr lang="da-DK" dirty="0" err="1"/>
              <a:t>lecture</a:t>
            </a:r>
            <a:r>
              <a:rPr lang="da-DK" dirty="0"/>
              <a:t> part to </a:t>
            </a:r>
            <a:r>
              <a:rPr lang="da-DK" dirty="0" err="1"/>
              <a:t>around</a:t>
            </a:r>
            <a:r>
              <a:rPr lang="da-DK" dirty="0"/>
              <a:t> 2 </a:t>
            </a:r>
            <a:r>
              <a:rPr lang="da-DK" dirty="0" err="1"/>
              <a:t>lessons</a:t>
            </a:r>
            <a:r>
              <a:rPr lang="da-DK" dirty="0"/>
              <a:t>, but no </a:t>
            </a:r>
            <a:r>
              <a:rPr lang="da-DK" dirty="0" err="1"/>
              <a:t>guarantees</a:t>
            </a:r>
            <a:endParaRPr lang="da-DK" dirty="0"/>
          </a:p>
          <a:p>
            <a:r>
              <a:rPr lang="da-DK" dirty="0"/>
              <a:t>6 </a:t>
            </a:r>
            <a:r>
              <a:rPr lang="da-DK" dirty="0" err="1"/>
              <a:t>course</a:t>
            </a:r>
            <a:r>
              <a:rPr lang="da-DK" dirty="0"/>
              <a:t> </a:t>
            </a:r>
            <a:r>
              <a:rPr lang="da-DK" dirty="0" err="1"/>
              <a:t>assignments</a:t>
            </a:r>
            <a:endParaRPr lang="da-DK" dirty="0"/>
          </a:p>
          <a:p>
            <a:pPr lvl="1"/>
            <a:r>
              <a:rPr lang="da-DK" dirty="0" err="1"/>
              <a:t>You'll</a:t>
            </a:r>
            <a:r>
              <a:rPr lang="da-DK" dirty="0"/>
              <a:t> </a:t>
            </a:r>
            <a:r>
              <a:rPr lang="da-DK" dirty="0" err="1"/>
              <a:t>implement</a:t>
            </a:r>
            <a:r>
              <a:rPr lang="da-DK" dirty="0"/>
              <a:t> an UNO game app in 2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-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divided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3 </a:t>
            </a:r>
            <a:r>
              <a:rPr lang="da-DK" dirty="0" err="1"/>
              <a:t>assignments</a:t>
            </a:r>
            <a:endParaRPr lang="da-DK" dirty="0"/>
          </a:p>
          <a:p>
            <a:r>
              <a:rPr lang="da-DK" dirty="0" err="1"/>
              <a:t>Exam</a:t>
            </a:r>
            <a:endParaRPr lang="da-DK" dirty="0"/>
          </a:p>
          <a:p>
            <a:pPr lvl="1"/>
            <a:r>
              <a:rPr lang="da-DK" dirty="0"/>
              <a:t>Oral, 20 </a:t>
            </a:r>
            <a:r>
              <a:rPr lang="da-DK" dirty="0" err="1"/>
              <a:t>minutes</a:t>
            </a:r>
            <a:endParaRPr lang="da-DK" dirty="0"/>
          </a:p>
          <a:p>
            <a:pPr lvl="1"/>
            <a:r>
              <a:rPr lang="da-DK" dirty="0" err="1"/>
              <a:t>You'll</a:t>
            </a:r>
            <a:r>
              <a:rPr lang="da-DK" dirty="0"/>
              <a:t> </a:t>
            </a:r>
            <a:r>
              <a:rPr lang="da-DK" dirty="0" err="1"/>
              <a:t>draw</a:t>
            </a:r>
            <a:r>
              <a:rPr lang="da-DK" dirty="0"/>
              <a:t> 2 </a:t>
            </a:r>
            <a:r>
              <a:rPr lang="da-DK" dirty="0" err="1"/>
              <a:t>assignments</a:t>
            </a:r>
            <a:r>
              <a:rPr lang="da-DK" dirty="0"/>
              <a:t> and </a:t>
            </a:r>
            <a:r>
              <a:rPr lang="da-DK" dirty="0" err="1"/>
              <a:t>discuss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and the </a:t>
            </a:r>
            <a:r>
              <a:rPr lang="da-DK" dirty="0" err="1"/>
              <a:t>surrounding</a:t>
            </a:r>
            <a:r>
              <a:rPr lang="da-DK" dirty="0"/>
              <a:t> </a:t>
            </a:r>
            <a:r>
              <a:rPr lang="da-DK" dirty="0" err="1"/>
              <a:t>theory</a:t>
            </a:r>
            <a:endParaRPr lang="da-DK" dirty="0"/>
          </a:p>
          <a:p>
            <a:pPr lvl="1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4DC4-6720-70F7-BB6B-A29447F6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6C52B-725E-2A99-2FDF-9823EB4B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635B-119F-7C9E-CFBE-4AB7CEFF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05298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F5AB-222D-09B6-8E59-48A83683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Course Assignment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A36C4-D766-E82E-9901-A9E667BB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6A975-70B4-0C96-05E6-C1F3A5BD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30EED-DDE9-4B64-B213-8C3D86A0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738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BD99-ED67-2E90-3712-0A729C98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Topics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06B4-76E6-4FF7-3C56-0DC2490E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TypeScript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/>
              <a:t>Object-</a:t>
            </a:r>
            <a:r>
              <a:rPr lang="da-DK" dirty="0" err="1"/>
              <a:t>oriented</a:t>
            </a:r>
            <a:r>
              <a:rPr lang="da-DK" dirty="0"/>
              <a:t> GUI </a:t>
            </a:r>
            <a:r>
              <a:rPr lang="da-DK" dirty="0" err="1"/>
              <a:t>programming</a:t>
            </a:r>
            <a:r>
              <a:rPr lang="da-DK" dirty="0"/>
              <a:t> and State Management</a:t>
            </a:r>
          </a:p>
          <a:p>
            <a:pPr lvl="1"/>
            <a:r>
              <a:rPr lang="da-DK" dirty="0"/>
              <a:t>Vue.js + </a:t>
            </a:r>
            <a:r>
              <a:rPr lang="da-DK" dirty="0" err="1"/>
              <a:t>Pinia</a:t>
            </a:r>
            <a:endParaRPr lang="da-DK" dirty="0"/>
          </a:p>
          <a:p>
            <a:r>
              <a:rPr lang="da-DK" dirty="0"/>
              <a:t>Client/Server </a:t>
            </a:r>
            <a:r>
              <a:rPr lang="da-DK" dirty="0" err="1"/>
              <a:t>programming</a:t>
            </a:r>
            <a:endParaRPr lang="da-DK" dirty="0"/>
          </a:p>
          <a:p>
            <a:pPr lvl="1"/>
            <a:r>
              <a:rPr lang="da-DK" dirty="0"/>
              <a:t>If time </a:t>
            </a:r>
            <a:r>
              <a:rPr lang="da-DK" dirty="0" err="1"/>
              <a:t>permits</a:t>
            </a:r>
            <a:r>
              <a:rPr lang="da-DK" dirty="0"/>
              <a:t>: Server-side </a:t>
            </a:r>
            <a:r>
              <a:rPr lang="da-DK" dirty="0" err="1"/>
              <a:t>rendering</a:t>
            </a:r>
            <a:endParaRPr lang="da-DK" dirty="0"/>
          </a:p>
          <a:p>
            <a:r>
              <a:rPr lang="da-DK" dirty="0" err="1"/>
              <a:t>Functional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with </a:t>
            </a:r>
            <a:r>
              <a:rPr lang="da-DK" dirty="0" err="1"/>
              <a:t>Lodash</a:t>
            </a:r>
            <a:endParaRPr lang="da-DK" dirty="0"/>
          </a:p>
          <a:p>
            <a:r>
              <a:rPr lang="da-DK" dirty="0" err="1"/>
              <a:t>Functional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management with </a:t>
            </a:r>
            <a:r>
              <a:rPr lang="da-DK" dirty="0" err="1"/>
              <a:t>Redux</a:t>
            </a:r>
            <a:endParaRPr lang="da-DK" dirty="0"/>
          </a:p>
          <a:p>
            <a:r>
              <a:rPr lang="da-DK" dirty="0"/>
              <a:t>Server-side </a:t>
            </a:r>
            <a:r>
              <a:rPr lang="da-DK" dirty="0" err="1"/>
              <a:t>rendering</a:t>
            </a:r>
            <a:r>
              <a:rPr lang="da-DK" dirty="0"/>
              <a:t> with Next.js</a:t>
            </a:r>
          </a:p>
          <a:p>
            <a:r>
              <a:rPr lang="da-DK" dirty="0" err="1"/>
              <a:t>Reactive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with </a:t>
            </a:r>
            <a:r>
              <a:rPr lang="da-DK" dirty="0" err="1"/>
              <a:t>RxJS</a:t>
            </a:r>
            <a:endParaRPr lang="da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ADF50-F04A-CAA0-355F-35C1E452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E7E6F-6BFE-DF37-2BD9-1EF9B53E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6F5A-F10A-73BC-DBB0-51C74957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688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9EA1-6514-7B9B-2B8E-0BBD91DAC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I </a:t>
            </a:r>
            <a:r>
              <a:rPr lang="da-DK" dirty="0" err="1"/>
              <a:t>code</a:t>
            </a:r>
            <a:r>
              <a:rPr lang="da-DK" dirty="0"/>
              <a:t> JavaScript/</a:t>
            </a:r>
            <a:r>
              <a:rPr lang="da-DK" dirty="0" err="1"/>
              <a:t>TypeScript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36C4-70FF-A812-F94A-3275AFDF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semicolons 😲</a:t>
            </a:r>
          </a:p>
          <a:p>
            <a:r>
              <a:rPr lang="en-GB" dirty="0"/>
              <a:t>Arrow functions</a:t>
            </a:r>
          </a:p>
          <a:p>
            <a:r>
              <a:rPr lang="en-DK" dirty="0"/>
              <a:t>Spread and destructuring</a:t>
            </a:r>
          </a:p>
          <a:p>
            <a:r>
              <a:rPr lang="en-GB" dirty="0"/>
              <a:t>map + filter + reduce</a:t>
            </a:r>
          </a:p>
          <a:p>
            <a:r>
              <a:rPr lang="en-DK" dirty="0"/>
              <a:t>interface + object literal - avoiding 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</a:p>
          <a:p>
            <a:r>
              <a:rPr lang="en-DK" dirty="0"/>
              <a:t>Higher-order functions</a:t>
            </a:r>
          </a:p>
          <a:p>
            <a:pPr lvl="1"/>
            <a:r>
              <a:rPr lang="en-DK" dirty="0"/>
              <a:t>Provider</a:t>
            </a:r>
          </a:p>
          <a:p>
            <a:pPr lvl="1"/>
            <a:r>
              <a:rPr lang="en-DK" dirty="0"/>
              <a:t>Function</a:t>
            </a:r>
          </a:p>
          <a:p>
            <a:pPr lvl="1"/>
            <a:endParaRPr lang="en-DK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3CAC-C8C2-F3C4-55D2-268BA548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ED31-1779-B37F-E34A-1E52E70F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3819-50DB-B453-0EFC-042BAC70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880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3710-B0BC-625E-A862-0930F3FA8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Arrow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33E3-5859-0B0E-34A2-46240708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8D97F-F535-1C01-58F1-8F050E59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B5E3F-1C4A-00AF-A07C-B4A269DF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6</a:t>
            </a:fld>
            <a:endParaRPr lang="en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3E6FF0-7BAD-EB49-F321-D76CE34A6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DK" sz="2600" dirty="0"/>
              <a:t>// Standard, I use this for larger functions:</a:t>
            </a:r>
          </a:p>
          <a:p>
            <a:r>
              <a:rPr lang="en-DK" sz="2600" dirty="0"/>
              <a:t>function </a:t>
            </a:r>
            <a:r>
              <a:rPr lang="en-DK" sz="2600" dirty="0" err="1"/>
              <a:t>myFunction</a:t>
            </a:r>
            <a:r>
              <a:rPr lang="en-DK" sz="2600" dirty="0"/>
              <a:t>(x: number, y: number): number {</a:t>
            </a:r>
          </a:p>
          <a:p>
            <a:r>
              <a:rPr lang="en-DK" sz="2600" dirty="0"/>
              <a:t>  return x + x * y</a:t>
            </a:r>
          </a:p>
          <a:p>
            <a:r>
              <a:rPr lang="en-DK" sz="2600" dirty="0"/>
              <a:t>}</a:t>
            </a:r>
          </a:p>
          <a:p>
            <a:endParaRPr lang="en-DK" sz="2600" dirty="0"/>
          </a:p>
          <a:p>
            <a:r>
              <a:rPr lang="en-DK" sz="2600" dirty="0"/>
              <a:t>// Arrow function, I use this for smaller functions</a:t>
            </a:r>
          </a:p>
          <a:p>
            <a:r>
              <a:rPr lang="en-DK" sz="2600" dirty="0"/>
              <a:t>const </a:t>
            </a:r>
            <a:r>
              <a:rPr lang="en-DK" sz="2600" dirty="0" err="1"/>
              <a:t>myFunction</a:t>
            </a:r>
            <a:r>
              <a:rPr lang="en-DK" sz="2600" dirty="0"/>
              <a:t> = (x: number, y: number) =&gt; x + x * y</a:t>
            </a:r>
          </a:p>
        </p:txBody>
      </p:sp>
    </p:spTree>
    <p:extLst>
      <p:ext uri="{BB962C8B-B14F-4D97-AF65-F5344CB8AC3E}">
        <p14:creationId xmlns:p14="http://schemas.microsoft.com/office/powerpoint/2010/main" val="153171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0138-4304-800E-CC94-141BE085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Spread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8DA78-18D6-AA5A-CC68-B325CB28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0E16D-FD97-8D27-F7FC-E0162A60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C8D65-A11F-C5CF-F23F-B61F4E80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3CC49F-A869-FC49-BB1F-C698F0049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const numbers = [1, 2, 3]</a:t>
            </a:r>
          </a:p>
          <a:p>
            <a:r>
              <a:rPr lang="en-DK" dirty="0"/>
              <a:t>const </a:t>
            </a:r>
            <a:r>
              <a:rPr lang="en-DK" dirty="0" err="1"/>
              <a:t>moreNumbers</a:t>
            </a:r>
            <a:r>
              <a:rPr lang="en-DK" dirty="0"/>
              <a:t> = [...numbers, 4] // [1, 2, 3, 4]</a:t>
            </a:r>
          </a:p>
          <a:p>
            <a:endParaRPr lang="en-DK" dirty="0"/>
          </a:p>
          <a:p>
            <a:r>
              <a:rPr lang="en-DK" dirty="0"/>
              <a:t>const point2D = {x: 75, y: 120}</a:t>
            </a:r>
          </a:p>
          <a:p>
            <a:r>
              <a:rPr lang="en-DK" dirty="0"/>
              <a:t>const point3D = {...point2D, z: 80} </a:t>
            </a:r>
          </a:p>
          <a:p>
            <a:r>
              <a:rPr lang="en-DK" dirty="0"/>
              <a:t>// {x: 75, y: 120, z: 80}</a:t>
            </a:r>
          </a:p>
        </p:txBody>
      </p:sp>
    </p:spTree>
    <p:extLst>
      <p:ext uri="{BB962C8B-B14F-4D97-AF65-F5344CB8AC3E}">
        <p14:creationId xmlns:p14="http://schemas.microsoft.com/office/powerpoint/2010/main" val="292603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0D76-7802-2599-EC17-FBB74B19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Destructuring arrays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71C24-553E-FF83-8C5E-4D060566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033EE-AF5B-6A5F-0277-832DBFADD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9E2EB-6780-CE80-0B7B-A73E8318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F0B56D-59E8-6C63-BCA0-8D3F7AF7E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DK" sz="2600" dirty="0"/>
              <a:t>const numbers = [1, 2, 3]</a:t>
            </a:r>
          </a:p>
          <a:p>
            <a:r>
              <a:rPr lang="en-DK" sz="2600" dirty="0"/>
              <a:t>const [a, b, c] = numbers // a === 1, b === 2, c === 3</a:t>
            </a:r>
          </a:p>
          <a:p>
            <a:endParaRPr lang="en-DK" sz="2600" dirty="0"/>
          </a:p>
          <a:p>
            <a:r>
              <a:rPr lang="en-DK" sz="2600" dirty="0"/>
              <a:t>const [x, y] = numbers // x === 1, y === 2</a:t>
            </a:r>
          </a:p>
          <a:p>
            <a:endParaRPr lang="en-DK" sz="2600" dirty="0"/>
          </a:p>
          <a:p>
            <a:r>
              <a:rPr lang="en-DK" sz="2600" dirty="0"/>
              <a:t>const [</a:t>
            </a:r>
            <a:r>
              <a:rPr lang="en-DK" sz="2600" dirty="0" err="1"/>
              <a:t>i</a:t>
            </a:r>
            <a:r>
              <a:rPr lang="en-DK" sz="2600" dirty="0"/>
              <a:t>, j, k, l] = numbers // l === undefined</a:t>
            </a:r>
          </a:p>
          <a:p>
            <a:endParaRPr lang="en-DK" sz="2600" dirty="0"/>
          </a:p>
          <a:p>
            <a:r>
              <a:rPr lang="en-DK" sz="2600" dirty="0"/>
              <a:t>const [first, ...rest] = numbers</a:t>
            </a:r>
          </a:p>
          <a:p>
            <a:r>
              <a:rPr lang="en-DK" sz="2600" dirty="0"/>
              <a:t>// first === 1, rest is [2, 3]</a:t>
            </a:r>
          </a:p>
        </p:txBody>
      </p:sp>
    </p:spTree>
    <p:extLst>
      <p:ext uri="{BB962C8B-B14F-4D97-AF65-F5344CB8AC3E}">
        <p14:creationId xmlns:p14="http://schemas.microsoft.com/office/powerpoint/2010/main" val="147324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53C9-3B2F-1033-F130-F3256E64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Destructuring objects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2C3B6-00C7-0C74-3339-D4F1EF3F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29/08/2025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0FF13D-D757-42C6-DF46-EA7942FF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6B8DB-CB8B-A1B9-00D1-3916DD94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BE88F9-3CF4-C2B3-278F-7210DEC0AB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const point3D = {x: 75, y: 120, z: 80}</a:t>
            </a:r>
          </a:p>
          <a:p>
            <a:endParaRPr lang="en-DK" dirty="0"/>
          </a:p>
          <a:p>
            <a:r>
              <a:rPr lang="en-DK" dirty="0"/>
              <a:t>const {x, y} = point3D // x === 75, y === 120</a:t>
            </a:r>
          </a:p>
          <a:p>
            <a:r>
              <a:rPr lang="en-DK" dirty="0"/>
              <a:t>const {z, ...point2D} = point3D </a:t>
            </a:r>
          </a:p>
          <a:p>
            <a:r>
              <a:rPr lang="en-DK" dirty="0"/>
              <a:t>// z === 80, point2D is {x: 75, y: 120}</a:t>
            </a:r>
          </a:p>
          <a:p>
            <a:endParaRPr lang="en-DK" dirty="0"/>
          </a:p>
          <a:p>
            <a:r>
              <a:rPr lang="en-DK" dirty="0"/>
              <a:t>const x = 75, y = 120</a:t>
            </a:r>
          </a:p>
          <a:p>
            <a:r>
              <a:rPr lang="en-DK" dirty="0"/>
              <a:t>const point2D = {x, y}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6D97B8-0409-102E-CB63-F152AB7D64BF}"/>
              </a:ext>
            </a:extLst>
          </p:cNvPr>
          <p:cNvCxnSpPr/>
          <p:nvPr/>
        </p:nvCxnSpPr>
        <p:spPr>
          <a:xfrm>
            <a:off x="747963" y="4648200"/>
            <a:ext cx="1069607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1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FC1389A2-5359-4E0F-A4D9-D077A2027F21}" vid="{3D0FABED-D1E4-4971-B710-F38F169BD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3292</TotalTime>
  <Words>1947</Words>
  <Application>Microsoft Office PowerPoint</Application>
  <PresentationFormat>Widescreen</PresentationFormat>
  <Paragraphs>351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WEB 3, Session 1</vt:lpstr>
      <vt:lpstr>Ole Ildsgaard Hougaard</vt:lpstr>
      <vt:lpstr>Course</vt:lpstr>
      <vt:lpstr>Topics</vt:lpstr>
      <vt:lpstr>How I code JavaScript/TypeScript</vt:lpstr>
      <vt:lpstr>Arrow Functions</vt:lpstr>
      <vt:lpstr>Spread</vt:lpstr>
      <vt:lpstr>Destructuring arrays</vt:lpstr>
      <vt:lpstr>Destructuring objects</vt:lpstr>
      <vt:lpstr>Map + filter + reduce</vt:lpstr>
      <vt:lpstr>Interface + object literal</vt:lpstr>
      <vt:lpstr>Provider</vt:lpstr>
      <vt:lpstr>Function</vt:lpstr>
      <vt:lpstr>TypeScript</vt:lpstr>
      <vt:lpstr>any</vt:lpstr>
      <vt:lpstr>Object type vs interface - What's the difference?</vt:lpstr>
      <vt:lpstr>Why is this legal?</vt:lpstr>
      <vt:lpstr>Ordering</vt:lpstr>
      <vt:lpstr>Subtype ordering</vt:lpstr>
      <vt:lpstr>Type lattice</vt:lpstr>
      <vt:lpstr>Subtype properties</vt:lpstr>
      <vt:lpstr>Intersection types</vt:lpstr>
      <vt:lpstr>Narrowing</vt:lpstr>
      <vt:lpstr>Narrowing problem</vt:lpstr>
      <vt:lpstr>Discriminated Unions</vt:lpstr>
      <vt:lpstr>Subsets of discriminated unions</vt:lpstr>
      <vt:lpstr>Working out the type</vt:lpstr>
      <vt:lpstr>Extracting types from object types</vt:lpstr>
      <vt:lpstr>What is the status type?</vt:lpstr>
      <vt:lpstr>Course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62</cp:revision>
  <dcterms:created xsi:type="dcterms:W3CDTF">2024-08-10T10:47:39Z</dcterms:created>
  <dcterms:modified xsi:type="dcterms:W3CDTF">2025-08-29T14:41:28Z</dcterms:modified>
</cp:coreProperties>
</file>