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8" r:id="rId3"/>
    <p:sldId id="285" r:id="rId4"/>
    <p:sldId id="265" r:id="rId5"/>
    <p:sldId id="259" r:id="rId6"/>
    <p:sldId id="264" r:id="rId7"/>
    <p:sldId id="286" r:id="rId8"/>
    <p:sldId id="261" r:id="rId9"/>
    <p:sldId id="288" r:id="rId10"/>
    <p:sldId id="287" r:id="rId11"/>
    <p:sldId id="289" r:id="rId12"/>
    <p:sldId id="290" r:id="rId13"/>
    <p:sldId id="266" r:id="rId14"/>
    <p:sldId id="280" r:id="rId15"/>
  </p:sldIdLst>
  <p:sldSz cx="9144000" cy="5143500" type="screen16x9"/>
  <p:notesSz cx="6858000" cy="9144000"/>
  <p:embeddedFontLst>
    <p:embeddedFont>
      <p:font typeface="Roboto" panose="020B0604020202020204" charset="0"/>
      <p:regular r:id="rId17"/>
      <p:bold r:id="rId18"/>
      <p:italic r:id="rId19"/>
      <p:boldItalic r:id="rId20"/>
    </p:embeddedFont>
    <p:embeddedFont>
      <p:font typeface="Montserrat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2CC315-F90B-41B7-B8C5-7F3DB291720D}">
  <a:tblStyle styleId="{3C2CC315-F90B-41B7-B8C5-7F3DB291720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2309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4945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3898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7217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130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4614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6FA8DC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aemelia_icons.png"/>
          <p:cNvPicPr preferRelativeResize="0"/>
          <p:nvPr/>
        </p:nvPicPr>
        <p:blipFill rotWithShape="1">
          <a:blip r:embed="rId2">
            <a:alphaModFix amt="40000"/>
          </a:blip>
          <a:srcRect t="30860" b="30860"/>
          <a:stretch/>
        </p:blipFill>
        <p:spPr>
          <a:xfrm>
            <a:off x="0" y="-1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2786525" y="1968875"/>
            <a:ext cx="5859599" cy="2766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 descr="aemelia_icons.png"/>
          <p:cNvPicPr preferRelativeResize="0"/>
          <p:nvPr/>
        </p:nvPicPr>
        <p:blipFill rotWithShape="1">
          <a:blip r:embed="rId2">
            <a:alphaModFix amt="20000"/>
          </a:blip>
          <a:srcRect t="30860" b="30860"/>
          <a:stretch/>
        </p:blipFill>
        <p:spPr>
          <a:xfrm>
            <a:off x="0" y="-1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2970175" y="3107350"/>
            <a:ext cx="5792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1pPr>
            <a:lvl2pPr lvl="1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2pPr>
            <a:lvl3pPr lvl="2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3pPr>
            <a:lvl4pPr lvl="3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4pPr>
            <a:lvl5pPr lvl="4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5pPr>
            <a:lvl6pPr lvl="5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6pPr>
            <a:lvl7pPr lvl="6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7pPr>
            <a:lvl8pPr lvl="7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8pPr>
            <a:lvl9pPr lvl="8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2970175" y="3906852"/>
            <a:ext cx="5792699" cy="784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SzPct val="100000"/>
              <a:buNone/>
              <a:defRPr sz="2400">
                <a:solidFill>
                  <a:srgbClr val="6FA8DC"/>
                </a:solidFill>
              </a:defRPr>
            </a:lvl1pPr>
            <a:lvl2pPr lvl="1" algn="r" rtl="0">
              <a:spcBef>
                <a:spcPts val="0"/>
              </a:spcBef>
              <a:buNone/>
              <a:defRPr>
                <a:solidFill>
                  <a:srgbClr val="6FA8DC"/>
                </a:solidFill>
              </a:defRPr>
            </a:lvl2pPr>
            <a:lvl3pPr lvl="2" algn="r" rtl="0">
              <a:spcBef>
                <a:spcPts val="0"/>
              </a:spcBef>
              <a:buNone/>
              <a:defRPr>
                <a:solidFill>
                  <a:srgbClr val="6FA8DC"/>
                </a:solidFill>
              </a:defRPr>
            </a:lvl3pPr>
            <a:lvl4pPr lvl="3" algn="r" rtl="0">
              <a:spcBef>
                <a:spcPts val="0"/>
              </a:spcBef>
              <a:buSzPct val="100000"/>
              <a:buNone/>
              <a:defRPr sz="2400">
                <a:solidFill>
                  <a:srgbClr val="6FA8DC"/>
                </a:solidFill>
              </a:defRPr>
            </a:lvl4pPr>
            <a:lvl5pPr lvl="4" algn="r" rtl="0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5pPr>
            <a:lvl6pPr lvl="5" algn="r" rtl="0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6pPr>
            <a:lvl7pPr lvl="6" algn="r" rtl="0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7pPr>
            <a:lvl8pPr lvl="7" algn="r" rtl="0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8pPr>
            <a:lvl9pPr lvl="8" algn="r" rtl="0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9FC5E8"/>
                </a:solidFill>
              </a:rPr>
              <a:t>‹nr.›</a:t>
            </a:fld>
            <a:endParaRPr lang="en">
              <a:solidFill>
                <a:srgbClr val="9FC5E8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solidFill>
          <a:srgbClr val="6FA8DC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/>
          <p:nvPr/>
        </p:nvSpPr>
        <p:spPr>
          <a:xfrm flipH="1">
            <a:off x="2095199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2874625" y="275338"/>
            <a:ext cx="5561999" cy="4428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6FA8DC"/>
              </a:buClr>
              <a:buChar char="▸"/>
              <a:defRPr/>
            </a:lvl1pPr>
            <a:lvl2pPr lvl="1">
              <a:spcBef>
                <a:spcPts val="0"/>
              </a:spcBef>
              <a:buClr>
                <a:srgbClr val="6FA8DC"/>
              </a:buClr>
              <a:defRPr/>
            </a:lvl2pPr>
            <a:lvl3pPr lvl="2">
              <a:spcBef>
                <a:spcPts val="0"/>
              </a:spcBef>
              <a:buClr>
                <a:srgbClr val="6FA8DC"/>
              </a:buClr>
              <a:defRPr/>
            </a:lvl3pPr>
            <a:lvl4pPr lvl="3">
              <a:spcBef>
                <a:spcPts val="0"/>
              </a:spcBef>
              <a:buClr>
                <a:srgbClr val="6FA8DC"/>
              </a:buClr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bg>
      <p:bgPr>
        <a:solidFill>
          <a:srgbClr val="6FA8DC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Shape 35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/>
          <p:nvPr/>
        </p:nvSpPr>
        <p:spPr>
          <a:xfrm flipH="1">
            <a:off x="2095199" y="0"/>
            <a:ext cx="7048800" cy="5143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2445100" y="275350"/>
            <a:ext cx="2066100" cy="4650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617100" y="275350"/>
            <a:ext cx="2066100" cy="4650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789100" y="275350"/>
            <a:ext cx="2066100" cy="4650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ig imag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2095200" cy="5143200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‹nr.›</a:t>
            </a:fld>
            <a:endParaRPr lang="e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9FC5E8"/>
                </a:solidFill>
              </a:rPr>
              <a:t>‹nr.›</a:t>
            </a:fld>
            <a:endParaRPr lang="en">
              <a:solidFill>
                <a:srgbClr val="9FC5E8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874625" y="484600"/>
            <a:ext cx="5561999" cy="42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FA8DC"/>
              </a:buClr>
              <a:buSzPct val="100000"/>
              <a:buFont typeface="Roboto"/>
              <a:buChar char="▸"/>
              <a:defRPr sz="3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480"/>
              </a:spcBef>
              <a:buClr>
                <a:srgbClr val="6FA8DC"/>
              </a:buClr>
              <a:buSzPct val="100000"/>
              <a:buFont typeface="Roboto"/>
              <a:buChar char="▹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480"/>
              </a:spcBef>
              <a:buClr>
                <a:srgbClr val="6FA8DC"/>
              </a:buClr>
              <a:buSzPct val="100000"/>
              <a:buFont typeface="Roboto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360"/>
              </a:spcBef>
              <a:buClr>
                <a:srgbClr val="6FA8DC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‹nr.›</a:t>
            </a:fld>
            <a:endParaRPr lang="en" sz="9600" b="1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6" r:id="rId5"/>
    <p:sldLayoutId id="2147483657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1147625" y="1968875"/>
            <a:ext cx="7498799" cy="2766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VOOROPLEVERING</a:t>
            </a:r>
            <a:br>
              <a:rPr lang="en" dirty="0"/>
            </a:br>
            <a:r>
              <a:rPr lang="en" dirty="0"/>
              <a:t>MIDDENPOLDER</a:t>
            </a:r>
            <a:br>
              <a:rPr lang="en" dirty="0"/>
            </a:br>
            <a:r>
              <a:rPr lang="en" dirty="0"/>
              <a:t>ZIEKENHUIS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203875" y="2247441"/>
            <a:ext cx="1712400" cy="109066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0" dirty="0"/>
              <a:t>Waar zijn we momenteel mee bezig?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2874625" y="716096"/>
            <a:ext cx="5561999" cy="398754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Technisch ontwerp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Functioneel ontwerp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Testplan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Prototype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Demonstratie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10</a:t>
            </a:fld>
            <a:endParaRPr lang="en" dirty="0">
              <a:solidFill>
                <a:schemeClr val="bg1"/>
              </a:solidFill>
            </a:endParaRPr>
          </a:p>
        </p:txBody>
      </p:sp>
      <p:grpSp>
        <p:nvGrpSpPr>
          <p:cNvPr id="5" name="Shape 641"/>
          <p:cNvGrpSpPr/>
          <p:nvPr/>
        </p:nvGrpSpPr>
        <p:grpSpPr>
          <a:xfrm>
            <a:off x="678821" y="1663547"/>
            <a:ext cx="753371" cy="583894"/>
            <a:chOff x="3927500" y="301425"/>
            <a:chExt cx="461550" cy="411625"/>
          </a:xfrm>
        </p:grpSpPr>
        <p:sp>
          <p:nvSpPr>
            <p:cNvPr id="6" name="Shape 642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643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644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645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646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647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64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64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650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651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652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653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654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655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656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657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65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65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660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661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662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663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664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665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666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667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66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81796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2970175" y="3107350"/>
            <a:ext cx="57926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E-learning App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2970175" y="3906852"/>
            <a:ext cx="5792699" cy="784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1407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203875" y="2247441"/>
            <a:ext cx="1712400" cy="109066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0" dirty="0"/>
              <a:t>Waar zijn we momenteel mee bezig?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2874625" y="716096"/>
            <a:ext cx="5561999" cy="398754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Testplan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Testrapport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Ontwerpen/schetsen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Coderen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Sprint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Demonstratie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12</a:t>
            </a:fld>
            <a:endParaRPr lang="en" dirty="0">
              <a:solidFill>
                <a:schemeClr val="bg1"/>
              </a:solidFill>
            </a:endParaRPr>
          </a:p>
        </p:txBody>
      </p:sp>
      <p:grpSp>
        <p:nvGrpSpPr>
          <p:cNvPr id="5" name="Shape 641"/>
          <p:cNvGrpSpPr/>
          <p:nvPr/>
        </p:nvGrpSpPr>
        <p:grpSpPr>
          <a:xfrm>
            <a:off x="678821" y="1663547"/>
            <a:ext cx="753371" cy="583894"/>
            <a:chOff x="3927500" y="301425"/>
            <a:chExt cx="461550" cy="411625"/>
          </a:xfrm>
        </p:grpSpPr>
        <p:sp>
          <p:nvSpPr>
            <p:cNvPr id="6" name="Shape 642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643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644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645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646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647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64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64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650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651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652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653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654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655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656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657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65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65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660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661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662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663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664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665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666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667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66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08693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40000" r="-40000"/>
          </a:stretch>
        </a:blip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 idx="4294967295"/>
          </p:nvPr>
        </p:nvSpPr>
        <p:spPr>
          <a:xfrm>
            <a:off x="0" y="1710950"/>
            <a:ext cx="2093205" cy="155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Nawoord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13</a:t>
            </a:fld>
            <a:endParaRPr lang="en" dirty="0">
              <a:solidFill>
                <a:schemeClr val="bg1"/>
              </a:solidFill>
            </a:endParaRPr>
          </a:p>
        </p:txBody>
      </p:sp>
      <p:grpSp>
        <p:nvGrpSpPr>
          <p:cNvPr id="4" name="Shape 383"/>
          <p:cNvGrpSpPr/>
          <p:nvPr/>
        </p:nvGrpSpPr>
        <p:grpSpPr>
          <a:xfrm>
            <a:off x="757547" y="1051560"/>
            <a:ext cx="578109" cy="659390"/>
            <a:chOff x="4630125" y="278900"/>
            <a:chExt cx="400675" cy="456675"/>
          </a:xfrm>
        </p:grpSpPr>
        <p:sp>
          <p:nvSpPr>
            <p:cNvPr id="5" name="Shape 384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385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386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387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Shape 329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8831" r="30600"/>
          <a:stretch/>
        </p:blipFill>
        <p:spPr>
          <a:xfrm>
            <a:off x="0" y="0"/>
            <a:ext cx="20866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Shape 331"/>
          <p:cNvSpPr txBox="1">
            <a:spLocks noGrp="1"/>
          </p:cNvSpPr>
          <p:nvPr>
            <p:ph type="ctrTitle" idx="4294967295"/>
          </p:nvPr>
        </p:nvSpPr>
        <p:spPr>
          <a:xfrm>
            <a:off x="2540000" y="440350"/>
            <a:ext cx="67945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0" dirty="0">
                <a:solidFill>
                  <a:srgbClr val="9FC5E8"/>
                </a:solidFill>
              </a:rPr>
              <a:t>VRAGEN?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subTitle" idx="4294967295"/>
          </p:nvPr>
        </p:nvSpPr>
        <p:spPr>
          <a:xfrm>
            <a:off x="2540000" y="1790701"/>
            <a:ext cx="6604000" cy="299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 b="1" dirty="0"/>
              <a:t>Dank u voor uw aandacht</a:t>
            </a:r>
            <a:br>
              <a:rPr lang="en" sz="2000" b="1" dirty="0"/>
            </a:br>
            <a:r>
              <a:rPr lang="en" sz="2000" dirty="0"/>
              <a:t>U kunt ons contacteren op een van de volgende </a:t>
            </a:r>
            <a:br>
              <a:rPr lang="en" sz="2000" dirty="0"/>
            </a:br>
            <a:r>
              <a:rPr lang="en" sz="2000" dirty="0"/>
              <a:t>e-mailadressen:</a:t>
            </a:r>
          </a:p>
          <a:p>
            <a:pPr marL="457200" lvl="0" indent="-381000">
              <a:spcBef>
                <a:spcPts val="0"/>
              </a:spcBef>
              <a:spcAft>
                <a:spcPts val="1000"/>
              </a:spcAft>
            </a:pPr>
            <a:r>
              <a:rPr lang="en-GB" sz="2000" dirty="0"/>
              <a:t>michael.van.den.heuvel@fronter.summacollege.nl</a:t>
            </a:r>
          </a:p>
          <a:p>
            <a:pPr marL="457200" lvl="0" indent="-381000">
              <a:spcBef>
                <a:spcPts val="0"/>
              </a:spcBef>
              <a:spcAft>
                <a:spcPts val="1000"/>
              </a:spcAft>
            </a:pPr>
            <a:r>
              <a:rPr lang="en-GB" sz="2000" dirty="0"/>
              <a:t>beau.taapken@fronter.summacollege.nl</a:t>
            </a:r>
            <a:endParaRPr lang="en" sz="2000" dirty="0"/>
          </a:p>
          <a:p>
            <a:pPr marL="457200" lvl="0" indent="-381000">
              <a:spcBef>
                <a:spcPts val="0"/>
              </a:spcBef>
              <a:spcAft>
                <a:spcPts val="1000"/>
              </a:spcAft>
            </a:pPr>
            <a:r>
              <a:rPr lang="en-GB" sz="2000" dirty="0"/>
              <a:t>giel.merkelbach@fronter.summacollege.nl </a:t>
            </a:r>
          </a:p>
          <a:p>
            <a:pPr marL="457200" lvl="0" indent="-381000">
              <a:spcBef>
                <a:spcPts val="0"/>
              </a:spcBef>
              <a:spcAft>
                <a:spcPts val="1000"/>
              </a:spcAft>
            </a:pPr>
            <a:r>
              <a:rPr lang="en-GB" sz="2000" dirty="0"/>
              <a:t>rebecca.broens@fronter.summacollege.nl</a:t>
            </a:r>
          </a:p>
        </p:txBody>
      </p:sp>
      <p:pic>
        <p:nvPicPr>
          <p:cNvPr id="6" name="Afbeelding 5"/>
          <p:cNvPicPr/>
          <p:nvPr/>
        </p:nvPicPr>
        <p:blipFill rotWithShape="1">
          <a:blip r:embed="rId4"/>
          <a:srcRect l="43110" t="19162" r="43109"/>
          <a:stretch/>
        </p:blipFill>
        <p:spPr>
          <a:xfrm>
            <a:off x="10174" y="0"/>
            <a:ext cx="2086624" cy="5143500"/>
          </a:xfrm>
          <a:prstGeom prst="rect">
            <a:avLst/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330" name="Shape 330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73763"/>
                </a:solidFill>
              </a:rPr>
              <a:t>14</a:t>
            </a:fld>
            <a:endParaRPr lang="en" dirty="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ctrTitle" idx="4294967295"/>
          </p:nvPr>
        </p:nvSpPr>
        <p:spPr>
          <a:xfrm>
            <a:off x="2691650" y="440350"/>
            <a:ext cx="55713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0" dirty="0">
                <a:solidFill>
                  <a:srgbClr val="9FC5E8"/>
                </a:solidFill>
              </a:rPr>
              <a:t>WELKOM</a:t>
            </a:r>
            <a:r>
              <a:rPr lang="en" sz="11000" dirty="0">
                <a:solidFill>
                  <a:srgbClr val="9FC5E8"/>
                </a:solidFill>
              </a:rPr>
              <a:t>!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subTitle" idx="4294967295"/>
          </p:nvPr>
        </p:nvSpPr>
        <p:spPr>
          <a:xfrm>
            <a:off x="2796050" y="1935127"/>
            <a:ext cx="5571300" cy="285534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lang="nl-NL" sz="2400" b="1" dirty="0"/>
              <a:t>Wij heten u van harte welkom</a:t>
            </a:r>
            <a:br>
              <a:rPr lang="nl-NL" sz="2400" b="1" dirty="0"/>
            </a:br>
            <a:r>
              <a:rPr lang="nl-NL" sz="2400" dirty="0"/>
              <a:t>bij de vooroplevering van het project MiddenPolder. </a:t>
            </a:r>
          </a:p>
        </p:txBody>
      </p:sp>
      <p:pic>
        <p:nvPicPr>
          <p:cNvPr id="78" name="Shape 78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8831" r="30600"/>
          <a:stretch/>
        </p:blipFill>
        <p:spPr>
          <a:xfrm>
            <a:off x="0" y="0"/>
            <a:ext cx="20866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2</a:t>
            </a:fld>
            <a:endParaRPr lang="en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203875" y="1980660"/>
            <a:ext cx="1712400" cy="123879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0" dirty="0"/>
              <a:t>Inhoud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2628655" y="476250"/>
            <a:ext cx="5561999" cy="384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Wie zijn wij?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Voortgang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Voorraadbeheersysteem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Parkeerterrein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E-learning app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Nawoord</a:t>
            </a:r>
          </a:p>
          <a:p>
            <a:pPr marL="228600" lvl="0" rtl="0">
              <a:spcBef>
                <a:spcPts val="0"/>
              </a:spcBef>
              <a:buNone/>
            </a:pPr>
            <a:endParaRPr lang="en" dirty="0"/>
          </a:p>
          <a:p>
            <a:pPr marL="228600"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3</a:t>
            </a:fld>
            <a:endParaRPr lang="en" dirty="0">
              <a:solidFill>
                <a:schemeClr val="bg1"/>
              </a:solidFill>
            </a:endParaRPr>
          </a:p>
        </p:txBody>
      </p:sp>
      <p:grpSp>
        <p:nvGrpSpPr>
          <p:cNvPr id="41" name="Shape 354"/>
          <p:cNvGrpSpPr/>
          <p:nvPr/>
        </p:nvGrpSpPr>
        <p:grpSpPr>
          <a:xfrm>
            <a:off x="888624" y="1487329"/>
            <a:ext cx="342902" cy="447293"/>
            <a:chOff x="590250" y="244200"/>
            <a:chExt cx="407975" cy="532175"/>
          </a:xfrm>
        </p:grpSpPr>
        <p:sp>
          <p:nvSpPr>
            <p:cNvPr id="42" name="Shape 35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35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35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35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35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36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36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36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36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36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36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36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36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36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34929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0" y="2025224"/>
            <a:ext cx="2088049" cy="45892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0" dirty="0"/>
              <a:t>WIE ZIJN WIJ?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061033" y="391837"/>
            <a:ext cx="2763478" cy="45327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2400" b="1" dirty="0"/>
          </a:p>
          <a:p>
            <a:pPr lvl="0" algn="ctr" rtl="0">
              <a:spcBef>
                <a:spcPts val="0"/>
              </a:spcBef>
              <a:buNone/>
            </a:pPr>
            <a:r>
              <a:rPr lang="en" sz="2400" b="1" dirty="0"/>
              <a:t>Ontwikkelteam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 b="1" dirty="0"/>
              <a:t>Comp-U-Service</a:t>
            </a:r>
          </a:p>
          <a:p>
            <a:pPr lvl="0" algn="ctr" rtl="0">
              <a:spcBef>
                <a:spcPts val="0"/>
              </a:spcBef>
              <a:buNone/>
            </a:pPr>
            <a:endParaRPr lang="en" sz="2400" b="1" dirty="0"/>
          </a:p>
          <a:p>
            <a:pPr marL="342900" indent="-342900"/>
            <a:r>
              <a:rPr lang="en" sz="2000" dirty="0"/>
              <a:t>Giel Merkelbach</a:t>
            </a:r>
          </a:p>
          <a:p>
            <a:pPr marL="342900" indent="-342900"/>
            <a:r>
              <a:rPr lang="en" sz="2000" dirty="0"/>
              <a:t>Beau Taapken</a:t>
            </a:r>
          </a:p>
          <a:p>
            <a:pPr marL="342900" indent="-342900"/>
            <a:r>
              <a:rPr lang="en" sz="2000" dirty="0"/>
              <a:t>Michael van den Heuvel</a:t>
            </a:r>
          </a:p>
          <a:p>
            <a:pPr marL="342900" indent="-342900"/>
            <a:r>
              <a:rPr lang="en" sz="2000" dirty="0"/>
              <a:t>Rebecca Broens</a:t>
            </a:r>
          </a:p>
          <a:p>
            <a:pPr marL="342900" indent="-342900"/>
            <a:endParaRPr lang="en" sz="2000" dirty="0"/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 l="22716" r="7939"/>
          <a:stretch/>
        </p:blipFill>
        <p:spPr>
          <a:xfrm>
            <a:off x="2088050" y="0"/>
            <a:ext cx="356667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4</a:t>
            </a:fld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9" name="Shape 496"/>
          <p:cNvSpPr/>
          <p:nvPr/>
        </p:nvSpPr>
        <p:spPr>
          <a:xfrm>
            <a:off x="846722" y="1562100"/>
            <a:ext cx="397878" cy="463124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496"/>
          <p:cNvSpPr/>
          <p:nvPr/>
        </p:nvSpPr>
        <p:spPr>
          <a:xfrm>
            <a:off x="1075857" y="1562100"/>
            <a:ext cx="397878" cy="463124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496"/>
          <p:cNvSpPr/>
          <p:nvPr/>
        </p:nvSpPr>
        <p:spPr>
          <a:xfrm>
            <a:off x="595818" y="1560001"/>
            <a:ext cx="397878" cy="463124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2970175" y="3107350"/>
            <a:ext cx="57926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Voortgang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2970175" y="3906852"/>
            <a:ext cx="5792699" cy="784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Wat hebben we tot nu toe gerealiseerd?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0" y="2062716"/>
            <a:ext cx="2083981" cy="42143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0" dirty="0"/>
              <a:t>Voortgang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2445100" y="275350"/>
            <a:ext cx="2066100" cy="465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/>
              <a:t>TO DO</a:t>
            </a:r>
          </a:p>
          <a:p>
            <a:pPr marL="285750" indent="-285750"/>
            <a:r>
              <a:rPr lang="en" dirty="0"/>
              <a:t>Workshop</a:t>
            </a:r>
          </a:p>
          <a:p>
            <a:pPr marL="285750" indent="-285750"/>
            <a:r>
              <a:rPr lang="en" dirty="0"/>
              <a:t>Acceptatietest</a:t>
            </a:r>
          </a:p>
          <a:p>
            <a:pPr marL="285750" indent="-285750"/>
            <a:r>
              <a:rPr lang="en" dirty="0"/>
              <a:t>Evaluatie</a:t>
            </a:r>
          </a:p>
          <a:p>
            <a:pPr marL="285750" indent="-285750"/>
            <a:r>
              <a:rPr lang="en" dirty="0"/>
              <a:t>Oplevering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2"/>
          </p:nvPr>
        </p:nvSpPr>
        <p:spPr>
          <a:xfrm>
            <a:off x="4617100" y="275350"/>
            <a:ext cx="2172000" cy="465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/>
              <a:t>DOING</a:t>
            </a:r>
          </a:p>
          <a:p>
            <a:pPr marL="285750" indent="-285750"/>
            <a:r>
              <a:rPr lang="en" dirty="0"/>
              <a:t>Conversie</a:t>
            </a:r>
          </a:p>
          <a:p>
            <a:pPr marL="285750" indent="-285750"/>
            <a:r>
              <a:rPr lang="en" dirty="0"/>
              <a:t>Parkeerterrein</a:t>
            </a:r>
          </a:p>
          <a:p>
            <a:pPr marL="285750" indent="-285750"/>
            <a:r>
              <a:rPr lang="en" dirty="0"/>
              <a:t>Voorraadbeheer</a:t>
            </a:r>
            <a:endParaRPr lang="en" dirty="0"/>
          </a:p>
          <a:p>
            <a:pPr marL="285750" indent="-285750"/>
            <a:r>
              <a:rPr lang="en" dirty="0"/>
              <a:t>E-learning App</a:t>
            </a:r>
          </a:p>
          <a:p>
            <a:pPr marL="285750" indent="-285750"/>
            <a:endParaRPr lang="en" dirty="0"/>
          </a:p>
          <a:p>
            <a:pPr marL="285750" indent="-285750"/>
            <a:endParaRPr lang="en" dirty="0"/>
          </a:p>
        </p:txBody>
      </p:sp>
      <p:sp>
        <p:nvSpPr>
          <p:cNvPr id="133" name="Shape 133"/>
          <p:cNvSpPr txBox="1">
            <a:spLocks noGrp="1"/>
          </p:cNvSpPr>
          <p:nvPr>
            <p:ph type="body" idx="3"/>
          </p:nvPr>
        </p:nvSpPr>
        <p:spPr>
          <a:xfrm>
            <a:off x="6789100" y="275350"/>
            <a:ext cx="2066100" cy="465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/>
              <a:t>DONE</a:t>
            </a:r>
          </a:p>
          <a:p>
            <a:pPr marL="285750" indent="-285750"/>
            <a:r>
              <a:rPr lang="en-GB" dirty="0" err="1"/>
              <a:t>Implementatie</a:t>
            </a:r>
            <a:endParaRPr lang="en-GB" dirty="0"/>
          </a:p>
          <a:p>
            <a:pPr marL="285750" indent="-285750"/>
            <a:r>
              <a:rPr lang="en-GB" dirty="0" err="1"/>
              <a:t>Onderhouds</a:t>
            </a:r>
            <a:r>
              <a:rPr lang="en-GB" dirty="0"/>
              <a:t>-procedures</a:t>
            </a:r>
          </a:p>
          <a:p>
            <a:pPr marL="285750" indent="-285750"/>
            <a:endParaRPr lang="en-GB" dirty="0"/>
          </a:p>
          <a:p>
            <a:pPr>
              <a:buNone/>
            </a:pPr>
            <a:endParaRPr dirty="0"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6</a:t>
            </a:fld>
            <a:endParaRPr lang="en" dirty="0">
              <a:solidFill>
                <a:schemeClr val="bg1"/>
              </a:solidFill>
            </a:endParaRPr>
          </a:p>
        </p:txBody>
      </p:sp>
      <p:grpSp>
        <p:nvGrpSpPr>
          <p:cNvPr id="7" name="Shape 562"/>
          <p:cNvGrpSpPr/>
          <p:nvPr/>
        </p:nvGrpSpPr>
        <p:grpSpPr>
          <a:xfrm>
            <a:off x="721081" y="1531088"/>
            <a:ext cx="583187" cy="531628"/>
            <a:chOff x="5292575" y="3681900"/>
            <a:chExt cx="420150" cy="373275"/>
          </a:xfrm>
        </p:grpSpPr>
        <p:sp>
          <p:nvSpPr>
            <p:cNvPr id="8" name="Shape 56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56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565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566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56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56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56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2970175" y="3107350"/>
            <a:ext cx="57926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Voorraadbeheer systeem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2970175" y="3906852"/>
            <a:ext cx="5792699" cy="784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0270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203875" y="2247441"/>
            <a:ext cx="1712400" cy="109066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0" dirty="0"/>
              <a:t>Waar zijn we momenteel mee bezig?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2874625" y="716096"/>
            <a:ext cx="5561999" cy="398754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Technisch ontwerp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Functioneel ontwerp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Testplan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. 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8</a:t>
            </a:fld>
            <a:endParaRPr lang="en" dirty="0">
              <a:solidFill>
                <a:schemeClr val="bg1"/>
              </a:solidFill>
            </a:endParaRPr>
          </a:p>
        </p:txBody>
      </p:sp>
      <p:grpSp>
        <p:nvGrpSpPr>
          <p:cNvPr id="5" name="Shape 641"/>
          <p:cNvGrpSpPr/>
          <p:nvPr/>
        </p:nvGrpSpPr>
        <p:grpSpPr>
          <a:xfrm>
            <a:off x="678821" y="1663547"/>
            <a:ext cx="753371" cy="583894"/>
            <a:chOff x="3927500" y="301425"/>
            <a:chExt cx="461550" cy="411625"/>
          </a:xfrm>
        </p:grpSpPr>
        <p:sp>
          <p:nvSpPr>
            <p:cNvPr id="6" name="Shape 642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643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644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645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646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647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64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64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650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651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652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653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654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655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656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657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65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65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660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661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662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663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664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665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666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667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66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2970175" y="3107350"/>
            <a:ext cx="57926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Parkeerterrein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2970175" y="3906852"/>
            <a:ext cx="5792699" cy="784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141622"/>
      </p:ext>
    </p:extLst>
  </p:cSld>
  <p:clrMapOvr>
    <a:masterClrMapping/>
  </p:clrMapOvr>
</p:sld>
</file>

<file path=ppt/theme/theme1.xml><?xml version="1.0" encoding="utf-8"?>
<a:theme xmlns:a="http://schemas.openxmlformats.org/drawingml/2006/main" name="Aem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127</Words>
  <Application>Microsoft Office PowerPoint</Application>
  <PresentationFormat>Diavoorstelling (16:9)</PresentationFormat>
  <Paragraphs>77</Paragraphs>
  <Slides>14</Slides>
  <Notes>14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8" baseType="lpstr">
      <vt:lpstr>Roboto</vt:lpstr>
      <vt:lpstr>Montserrat</vt:lpstr>
      <vt:lpstr>Arial</vt:lpstr>
      <vt:lpstr>Aemelia template</vt:lpstr>
      <vt:lpstr>VOOROPLEVERING MIDDENPOLDER ZIEKENHUIS</vt:lpstr>
      <vt:lpstr>WELKOM!</vt:lpstr>
      <vt:lpstr>Inhoud</vt:lpstr>
      <vt:lpstr>WIE ZIJN WIJ?</vt:lpstr>
      <vt:lpstr>Voortgang</vt:lpstr>
      <vt:lpstr>Voortgang</vt:lpstr>
      <vt:lpstr>Voorraadbeheer systeem</vt:lpstr>
      <vt:lpstr>Waar zijn we momenteel mee bezig?</vt:lpstr>
      <vt:lpstr>Parkeerterrein</vt:lpstr>
      <vt:lpstr>Waar zijn we momenteel mee bezig?</vt:lpstr>
      <vt:lpstr>E-learning App</vt:lpstr>
      <vt:lpstr>Waar zijn we momenteel mee bezig?</vt:lpstr>
      <vt:lpstr>Nawoord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VOOROPLEVERING MIDDENPOLDER ZIEKENHUIS</dc:title>
  <cp:lastModifiedBy>Rebecca Broens</cp:lastModifiedBy>
  <cp:revision>13</cp:revision>
  <dcterms:modified xsi:type="dcterms:W3CDTF">2017-04-06T08:15:17Z</dcterms:modified>
</cp:coreProperties>
</file>