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23"/>
  </p:notesMasterIdLst>
  <p:sldIdLst>
    <p:sldId id="290" r:id="rId2"/>
    <p:sldId id="355" r:id="rId3"/>
    <p:sldId id="378" r:id="rId4"/>
    <p:sldId id="379" r:id="rId5"/>
    <p:sldId id="381" r:id="rId6"/>
    <p:sldId id="382" r:id="rId7"/>
    <p:sldId id="383" r:id="rId8"/>
    <p:sldId id="384" r:id="rId9"/>
    <p:sldId id="385" r:id="rId10"/>
    <p:sldId id="386" r:id="rId11"/>
    <p:sldId id="390" r:id="rId12"/>
    <p:sldId id="387" r:id="rId13"/>
    <p:sldId id="391" r:id="rId14"/>
    <p:sldId id="388" r:id="rId15"/>
    <p:sldId id="392" r:id="rId16"/>
    <p:sldId id="389" r:id="rId17"/>
    <p:sldId id="393" r:id="rId18"/>
    <p:sldId id="394" r:id="rId19"/>
    <p:sldId id="396" r:id="rId20"/>
    <p:sldId id="304" r:id="rId21"/>
    <p:sldId id="318" r:id="rId22"/>
  </p:sldIdLst>
  <p:sldSz cx="9144000" cy="6858000" type="screen4x3"/>
  <p:notesSz cx="7099300" cy="10234613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76526" autoAdjust="0"/>
  </p:normalViewPr>
  <p:slideViewPr>
    <p:cSldViewPr>
      <p:cViewPr varScale="1">
        <p:scale>
          <a:sx n="55" d="100"/>
          <a:sy n="55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222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979" y="0"/>
            <a:ext cx="3075631" cy="512222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C1FBB779-6361-4DD9-AF54-9C43B2820553}" type="datetimeFigureOut">
              <a:rPr lang="nl-NL" smtClean="0"/>
              <a:t>16-2-2016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761" y="4862015"/>
            <a:ext cx="5679778" cy="4605085"/>
          </a:xfrm>
          <a:prstGeom prst="rect">
            <a:avLst/>
          </a:prstGeom>
        </p:spPr>
        <p:txBody>
          <a:bodyPr vert="horz" lIns="95491" tIns="47745" rIns="95491" bIns="47745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5631" cy="512222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979" y="9720755"/>
            <a:ext cx="3075631" cy="512222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89D65B32-E6BE-46E9-867D-0C3B26FC28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28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491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05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Stap voor stap de nulde</a:t>
            </a:r>
            <a:r>
              <a:rPr lang="nl-NL" baseline="0" dirty="0" smtClean="0"/>
              <a:t> normaalvorm vaststellen</a:t>
            </a:r>
          </a:p>
          <a:p>
            <a:r>
              <a:rPr lang="nl-NL" baseline="0" dirty="0" smtClean="0"/>
              <a:t>Vaste gegevens: hier niet van toepassing (die zijn er niet (meer)) denk bv aan naam en adres bedrijf (= altijd hetzelfde)</a:t>
            </a:r>
          </a:p>
          <a:p>
            <a:r>
              <a:rPr lang="nl-NL" baseline="0" dirty="0" smtClean="0"/>
              <a:t>Procesgegevens: Bedrag = Aantal x Prijs</a:t>
            </a:r>
          </a:p>
          <a:p>
            <a:r>
              <a:rPr lang="nl-NL" baseline="0" dirty="0" smtClean="0"/>
              <a:t>Repeterende gegevens: </a:t>
            </a:r>
            <a:r>
              <a:rPr lang="nl-NL" baseline="0" dirty="0" err="1" smtClean="0"/>
              <a:t>soort+afmeting+aantal+prijs</a:t>
            </a:r>
            <a:endParaRPr lang="nl-NL" baseline="0" dirty="0" smtClean="0"/>
          </a:p>
          <a:p>
            <a:r>
              <a:rPr lang="nl-NL" baseline="0" dirty="0" smtClean="0"/>
              <a:t>Sleutel: uniek veld in de tabel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68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57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Stap voor stap de eerste</a:t>
            </a:r>
            <a:r>
              <a:rPr lang="nl-NL" baseline="0" dirty="0" smtClean="0"/>
              <a:t> normaalvorm vaststellen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09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046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Stap voor stap de eerste</a:t>
            </a:r>
            <a:r>
              <a:rPr lang="nl-NL" baseline="0" dirty="0" smtClean="0"/>
              <a:t> normaalvorm vaststellen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50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51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Stap voor stap de eerste</a:t>
            </a:r>
            <a:r>
              <a:rPr lang="nl-NL" baseline="0" dirty="0" smtClean="0"/>
              <a:t> normaalvorm vaststellen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42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Stap voor stap de eerste</a:t>
            </a:r>
            <a:r>
              <a:rPr lang="nl-NL" baseline="0" dirty="0" smtClean="0"/>
              <a:t> normaalvorm vaststellen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87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04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286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174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95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31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5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0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33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6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8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5B32-E6BE-46E9-867D-0C3B26FC282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2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7F254F-0AE6-4DA5-9C8B-EF0174AA116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0468-3E72-4749-BD04-3F136EF8C81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6B06-3427-43CC-AADD-27B2A16DF4D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7077-243C-4676-B34A-7DE7B2692E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63B5-250F-44BE-8875-A10C85DF41FE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9EF6-385F-44C1-9CAD-A5AFAF55281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516-1121-4829-B27A-41BD45529DB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6730-3EA6-4733-A631-1E9C2F48364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A5AE-5744-4A45-8059-67C96E8580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8E05-3281-4E36-8DD1-5B15351CDAD8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2559-22FB-4D5C-900E-C7DD33CF3F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DB_OP7_WK1 |  ©2016 Summa College Eindhoven, School voor ICT, JOMU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CB6813-0D6B-4346-A839-C781EAE61D4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28" y="986880"/>
            <a:ext cx="8652230" cy="489039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nl-NL" sz="96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</a:p>
        </p:txBody>
      </p:sp>
      <p:sp>
        <p:nvSpPr>
          <p:cNvPr id="10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– Nulde normaalvorm (0</a:t>
            </a:r>
            <a:r>
              <a:rPr lang="nl-NL" b="1" kern="0" baseline="3000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NV)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77044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u="sng" dirty="0">
                <a:latin typeface="Calibri" panose="020F0502020204030204" pitchFamily="34" charset="0"/>
              </a:rPr>
              <a:t>Alle</a:t>
            </a:r>
            <a:r>
              <a:rPr lang="nl-NL" dirty="0">
                <a:latin typeface="Calibri" panose="020F0502020204030204" pitchFamily="34" charset="0"/>
              </a:rPr>
              <a:t> gegevens worden opgeslagen in </a:t>
            </a:r>
            <a:r>
              <a:rPr lang="nl-NL" u="sng" dirty="0">
                <a:latin typeface="Calibri" panose="020F0502020204030204" pitchFamily="34" charset="0"/>
              </a:rPr>
              <a:t>één tabel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Onderkennen en aanduiden van </a:t>
            </a:r>
            <a:r>
              <a:rPr lang="nl-NL" u="sng" dirty="0">
                <a:latin typeface="Calibri" panose="020F0502020204030204" pitchFamily="34" charset="0"/>
              </a:rPr>
              <a:t>vaste gegevens</a:t>
            </a:r>
            <a:r>
              <a:rPr lang="nl-NL" dirty="0">
                <a:latin typeface="Calibri" panose="020F0502020204030204" pitchFamily="34" charset="0"/>
              </a:rPr>
              <a:t/>
            </a:r>
            <a:br>
              <a:rPr lang="nl-NL" dirty="0">
                <a:latin typeface="Calibri" panose="020F0502020204030204" pitchFamily="34" charset="0"/>
              </a:rPr>
            </a:br>
            <a:r>
              <a:rPr lang="nl-NL" dirty="0">
                <a:latin typeface="Calibri" panose="020F0502020204030204" pitchFamily="34" charset="0"/>
              </a:rPr>
              <a:t>(deze gegevens zijn altijd hetzelfde, veranderen nooit)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Onderkennen en aanduiden van </a:t>
            </a:r>
            <a:r>
              <a:rPr lang="nl-NL" u="sng" dirty="0">
                <a:latin typeface="Calibri" panose="020F0502020204030204" pitchFamily="34" charset="0"/>
              </a:rPr>
              <a:t>procesgegevens</a:t>
            </a:r>
            <a:r>
              <a:rPr lang="nl-NL" dirty="0">
                <a:latin typeface="Calibri" panose="020F0502020204030204" pitchFamily="34" charset="0"/>
              </a:rPr>
              <a:t/>
            </a:r>
            <a:br>
              <a:rPr lang="nl-NL" dirty="0">
                <a:latin typeface="Calibri" panose="020F0502020204030204" pitchFamily="34" charset="0"/>
              </a:rPr>
            </a:br>
            <a:r>
              <a:rPr lang="nl-NL" dirty="0">
                <a:latin typeface="Calibri" panose="020F0502020204030204" pitchFamily="34" charset="0"/>
              </a:rPr>
              <a:t>(deze gegevens kunnen worden afgeleid van andere)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Onderkennen en aanduiden van </a:t>
            </a:r>
            <a:r>
              <a:rPr lang="nl-NL" u="sng" dirty="0">
                <a:latin typeface="Calibri" panose="020F0502020204030204" pitchFamily="34" charset="0"/>
              </a:rPr>
              <a:t>repeterende gegevens</a:t>
            </a:r>
            <a:r>
              <a:rPr lang="nl-NL" dirty="0">
                <a:latin typeface="Calibri" panose="020F0502020204030204" pitchFamily="34" charset="0"/>
              </a:rPr>
              <a:t/>
            </a:r>
            <a:br>
              <a:rPr lang="nl-NL" dirty="0">
                <a:latin typeface="Calibri" panose="020F0502020204030204" pitchFamily="34" charset="0"/>
              </a:rPr>
            </a:br>
            <a:r>
              <a:rPr lang="nl-NL" dirty="0">
                <a:latin typeface="Calibri" panose="020F0502020204030204" pitchFamily="34" charset="0"/>
              </a:rPr>
              <a:t>(deze gegevens zijn verschillend maar komen vaker terug)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Onderkennen en aanduiden van de </a:t>
            </a:r>
            <a:r>
              <a:rPr lang="nl-NL" u="sng" dirty="0">
                <a:latin typeface="Calibri" panose="020F0502020204030204" pitchFamily="34" charset="0"/>
              </a:rPr>
              <a:t>sleutel</a:t>
            </a:r>
            <a:r>
              <a:rPr lang="nl-NL" dirty="0">
                <a:latin typeface="Calibri" panose="020F0502020204030204" pitchFamily="34" charset="0"/>
              </a:rPr>
              <a:t> in de </a:t>
            </a:r>
            <a:r>
              <a:rPr lang="nl-NL" dirty="0" smtClean="0">
                <a:latin typeface="Calibri" panose="020F0502020204030204" pitchFamily="34" charset="0"/>
              </a:rPr>
              <a:t>tabel</a:t>
            </a:r>
            <a:endParaRPr lang="nl-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587886"/>
            <a:ext cx="7256049" cy="127952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83568" y="2102090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Nulde normaalvorm bepalen</a:t>
            </a:r>
            <a:endParaRPr lang="nl-NL" b="1" dirty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1) één tabel met alle gegevens</a:t>
            </a:r>
          </a:p>
          <a:p>
            <a:r>
              <a:rPr lang="nl-NL" b="1" dirty="0" smtClean="0">
                <a:latin typeface="Calibri" panose="020F0502020204030204" pitchFamily="34" charset="0"/>
              </a:rPr>
              <a:t>2) </a:t>
            </a:r>
            <a:r>
              <a:rPr lang="nl-NL" b="1" dirty="0">
                <a:latin typeface="Calibri" panose="020F0502020204030204" pitchFamily="34" charset="0"/>
              </a:rPr>
              <a:t>v</a:t>
            </a:r>
            <a:r>
              <a:rPr lang="nl-NL" b="1" dirty="0" smtClean="0">
                <a:latin typeface="Calibri" panose="020F0502020204030204" pitchFamily="34" charset="0"/>
              </a:rPr>
              <a:t>aste gegevens opsporen</a:t>
            </a:r>
            <a:endParaRPr lang="nl-NL" b="1" dirty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3) procesgegevens opsporen</a:t>
            </a:r>
          </a:p>
          <a:p>
            <a:r>
              <a:rPr lang="nl-NL" b="1" dirty="0" smtClean="0">
                <a:latin typeface="Calibri" panose="020F0502020204030204" pitchFamily="34" charset="0"/>
              </a:rPr>
              <a:t>4) repeterende gegevens</a:t>
            </a:r>
          </a:p>
          <a:p>
            <a:r>
              <a:rPr lang="nl-NL" b="1" dirty="0" smtClean="0">
                <a:latin typeface="Calibri" panose="020F0502020204030204" pitchFamily="34" charset="0"/>
              </a:rPr>
              <a:t>5) </a:t>
            </a:r>
            <a:r>
              <a:rPr lang="nl-NL" b="1" dirty="0">
                <a:latin typeface="Calibri" panose="020F0502020204030204" pitchFamily="34" charset="0"/>
              </a:rPr>
              <a:t>s</a:t>
            </a:r>
            <a:r>
              <a:rPr lang="nl-NL" b="1" dirty="0" smtClean="0">
                <a:latin typeface="Calibri" panose="020F0502020204030204" pitchFamily="34" charset="0"/>
              </a:rPr>
              <a:t>leutel bepalen</a:t>
            </a:r>
          </a:p>
          <a:p>
            <a:endParaRPr lang="nl-NL" b="1" dirty="0"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08223" y="2262940"/>
            <a:ext cx="3723394" cy="42052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Bedrag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56919" y="6091912"/>
            <a:ext cx="2174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Calibri" panose="020F0502020204030204" pitchFamily="34" charset="0"/>
              </a:rPr>
              <a:t>---  procesgegeven</a:t>
            </a:r>
            <a:endParaRPr lang="nl-NL" sz="2000" dirty="0">
              <a:latin typeface="Calibri" panose="020F0502020204030204" pitchFamily="34" charset="0"/>
            </a:endParaRPr>
          </a:p>
        </p:txBody>
      </p:sp>
      <p:grpSp>
        <p:nvGrpSpPr>
          <p:cNvPr id="7" name="Groep 6"/>
          <p:cNvGrpSpPr/>
          <p:nvPr/>
        </p:nvGrpSpPr>
        <p:grpSpPr>
          <a:xfrm>
            <a:off x="6498339" y="4856676"/>
            <a:ext cx="2107989" cy="1177118"/>
            <a:chOff x="7231879" y="4861754"/>
            <a:chExt cx="2107989" cy="1177118"/>
          </a:xfrm>
        </p:grpSpPr>
        <p:sp>
          <p:nvSpPr>
            <p:cNvPr id="12" name="Tekstvak 11"/>
            <p:cNvSpPr txBox="1"/>
            <p:nvPr/>
          </p:nvSpPr>
          <p:spPr>
            <a:xfrm>
              <a:off x="7583553" y="5091550"/>
              <a:ext cx="17563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Calibri" panose="020F0502020204030204" pitchFamily="34" charset="0"/>
                </a:rPr>
                <a:t>repeterende</a:t>
              </a:r>
            </a:p>
            <a:p>
              <a:r>
                <a:rPr lang="nl-NL" sz="2000" dirty="0" smtClean="0">
                  <a:latin typeface="Calibri" panose="020F0502020204030204" pitchFamily="34" charset="0"/>
                </a:rPr>
                <a:t>gegevensgroep</a:t>
              </a:r>
            </a:p>
          </p:txBody>
        </p:sp>
        <p:sp>
          <p:nvSpPr>
            <p:cNvPr id="6" name="Rechteraccolade 5"/>
            <p:cNvSpPr/>
            <p:nvPr/>
          </p:nvSpPr>
          <p:spPr>
            <a:xfrm>
              <a:off x="7231879" y="4861754"/>
              <a:ext cx="360040" cy="117711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5144858" y="2245042"/>
            <a:ext cx="2886966" cy="400110"/>
            <a:chOff x="5144858" y="2245042"/>
            <a:chExt cx="2886966" cy="400110"/>
          </a:xfrm>
        </p:grpSpPr>
        <p:sp>
          <p:nvSpPr>
            <p:cNvPr id="15" name="Tekstvak 14"/>
            <p:cNvSpPr txBox="1"/>
            <p:nvPr/>
          </p:nvSpPr>
          <p:spPr>
            <a:xfrm>
              <a:off x="6801551" y="2245042"/>
              <a:ext cx="1230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Calibri" panose="020F0502020204030204" pitchFamily="34" charset="0"/>
                </a:rPr>
                <a:t>---  sleutel</a:t>
              </a:r>
              <a:endParaRPr lang="nl-NL" sz="2000" dirty="0">
                <a:latin typeface="Calibri" panose="020F0502020204030204" pitchFamily="34" charset="0"/>
              </a:endParaRPr>
            </a:p>
          </p:txBody>
        </p:sp>
        <p:cxnSp>
          <p:nvCxnSpPr>
            <p:cNvPr id="14" name="Rechte verbindingslijn 13"/>
            <p:cNvCxnSpPr/>
            <p:nvPr/>
          </p:nvCxnSpPr>
          <p:spPr>
            <a:xfrm>
              <a:off x="5144858" y="2587033"/>
              <a:ext cx="1572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5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1309 -0.369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– Eerste normaalvorm (1</a:t>
            </a:r>
            <a:r>
              <a:rPr lang="nl-NL" b="1" kern="0" baseline="3000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NV)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75297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Verwijder de vaste gegevens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Verwijder de procesgegevens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Breng bij elkaar horende repeterende gegevens onder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in </a:t>
            </a:r>
            <a:r>
              <a:rPr lang="nl-NL" dirty="0">
                <a:latin typeface="Calibri" panose="020F0502020204030204" pitchFamily="34" charset="0"/>
              </a:rPr>
              <a:t>een aparte tabel en zorg voor een verwijzing uit/naar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de </a:t>
            </a:r>
            <a:r>
              <a:rPr lang="nl-NL" dirty="0">
                <a:latin typeface="Calibri" panose="020F0502020204030204" pitchFamily="34" charset="0"/>
              </a:rPr>
              <a:t>eerste tabel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Onderken en duid de (samengestelde) sleutel(s</a:t>
            </a:r>
            <a:r>
              <a:rPr lang="nl-NL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Herhaal zo nodig de vorige twee stappen voor elke </a:t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repeterende gegevensgroep</a:t>
            </a:r>
            <a:endParaRPr lang="nl-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83568" y="2102090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Eerste normaalvorm bepalen</a:t>
            </a:r>
            <a:endParaRPr lang="nl-NL" b="1" dirty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1) verwijder vaste gegevens</a:t>
            </a:r>
          </a:p>
          <a:p>
            <a:r>
              <a:rPr lang="nl-NL" b="1" dirty="0" smtClean="0">
                <a:latin typeface="Calibri" panose="020F0502020204030204" pitchFamily="34" charset="0"/>
              </a:rPr>
              <a:t>2) verwijder procesgegevens</a:t>
            </a:r>
            <a:endParaRPr lang="nl-NL" b="1" dirty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3) repeterende gegevens afsplitsen + verwijzing naar</a:t>
            </a:r>
            <a:br>
              <a:rPr lang="nl-NL" b="1" dirty="0" smtClean="0">
                <a:latin typeface="Calibri" panose="020F0502020204030204" pitchFamily="34" charset="0"/>
              </a:rPr>
            </a:br>
            <a:r>
              <a:rPr lang="nl-NL" b="1" dirty="0" smtClean="0">
                <a:latin typeface="Calibri" panose="020F0502020204030204" pitchFamily="34" charset="0"/>
              </a:rPr>
              <a:t>oorspronkelijke tabel</a:t>
            </a:r>
          </a:p>
          <a:p>
            <a:r>
              <a:rPr lang="nl-NL" b="1" dirty="0">
                <a:latin typeface="Calibri" panose="020F0502020204030204" pitchFamily="34" charset="0"/>
              </a:rPr>
              <a:t>4</a:t>
            </a:r>
            <a:r>
              <a:rPr lang="nl-NL" b="1" dirty="0" smtClean="0">
                <a:latin typeface="Calibri" panose="020F0502020204030204" pitchFamily="34" charset="0"/>
              </a:rPr>
              <a:t>) (samengestelde) sleutel bepalen</a:t>
            </a:r>
          </a:p>
          <a:p>
            <a:endParaRPr lang="nl-NL" b="1" dirty="0"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85258" y="2102090"/>
            <a:ext cx="3723394" cy="42052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Bedrag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11317" y="2102090"/>
            <a:ext cx="3723394" cy="42052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12406" y="1584350"/>
            <a:ext cx="3723394" cy="471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798288" y="1584350"/>
            <a:ext cx="3723394" cy="471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798288" y="1542134"/>
            <a:ext cx="3723394" cy="471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208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– Tweede normaalvorm (2</a:t>
            </a:r>
            <a:r>
              <a:rPr lang="nl-NL" b="1" kern="0" baseline="3000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NV)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7291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Breng gegevens uit tabellen met samengestelde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sleutels </a:t>
            </a:r>
            <a:r>
              <a:rPr lang="nl-NL" dirty="0">
                <a:latin typeface="Calibri" panose="020F0502020204030204" pitchFamily="34" charset="0"/>
              </a:rPr>
              <a:t>onder in een aparte tabel als ze afhankelijk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zijn </a:t>
            </a:r>
            <a:r>
              <a:rPr lang="nl-NL" dirty="0">
                <a:latin typeface="Calibri" panose="020F0502020204030204" pitchFamily="34" charset="0"/>
              </a:rPr>
              <a:t>van </a:t>
            </a:r>
            <a:r>
              <a:rPr lang="nl-NL" u="sng" dirty="0">
                <a:latin typeface="Calibri" panose="020F0502020204030204" pitchFamily="34" charset="0"/>
              </a:rPr>
              <a:t>slechts een deel</a:t>
            </a:r>
            <a:r>
              <a:rPr lang="nl-NL" dirty="0">
                <a:latin typeface="Calibri" panose="020F0502020204030204" pitchFamily="34" charset="0"/>
              </a:rPr>
              <a:t> van de samengestelde sleutel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Zorg voor een verwijzing uit/naar de originele tabel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Definieer per tabel de (samengestelde) sleutel</a:t>
            </a:r>
          </a:p>
        </p:txBody>
      </p:sp>
    </p:spTree>
    <p:extLst>
      <p:ext uri="{BB962C8B-B14F-4D97-AF65-F5344CB8AC3E}">
        <p14:creationId xmlns:p14="http://schemas.microsoft.com/office/powerpoint/2010/main" val="35157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83567" y="2102090"/>
            <a:ext cx="42484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Tweede normaalvorm bepalen</a:t>
            </a:r>
            <a:endParaRPr lang="nl-NL" b="1" dirty="0">
              <a:latin typeface="Calibri" panose="020F0502020204030204" pitchFamily="34" charset="0"/>
            </a:endParaRPr>
          </a:p>
          <a:p>
            <a:endParaRPr lang="nl-NL" b="1" dirty="0" smtClean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&gt;&gt;Tabel met samengestelde  </a:t>
            </a:r>
            <a:br>
              <a:rPr lang="nl-NL" b="1" dirty="0" smtClean="0">
                <a:latin typeface="Calibri" panose="020F0502020204030204" pitchFamily="34" charset="0"/>
              </a:rPr>
            </a:br>
            <a:r>
              <a:rPr lang="nl-NL" b="1" dirty="0" smtClean="0">
                <a:latin typeface="Calibri" panose="020F0502020204030204" pitchFamily="34" charset="0"/>
              </a:rPr>
              <a:t>     sleutels?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JA</a:t>
            </a:r>
          </a:p>
          <a:p>
            <a:r>
              <a:rPr lang="nl-NL" b="1" dirty="0" smtClean="0">
                <a:latin typeface="Calibri" panose="020F0502020204030204" pitchFamily="34" charset="0"/>
              </a:rPr>
              <a:t>&gt;&gt; Niet-sleutel gegevens alleen</a:t>
            </a:r>
            <a:br>
              <a:rPr lang="nl-NL" b="1" dirty="0" smtClean="0">
                <a:latin typeface="Calibri" panose="020F0502020204030204" pitchFamily="34" charset="0"/>
              </a:rPr>
            </a:br>
            <a:r>
              <a:rPr lang="nl-NL" b="1" dirty="0" smtClean="0">
                <a:latin typeface="Calibri" panose="020F0502020204030204" pitchFamily="34" charset="0"/>
              </a:rPr>
              <a:t>     afhankelijk van een deel van</a:t>
            </a:r>
            <a:br>
              <a:rPr lang="nl-NL" b="1" dirty="0" smtClean="0">
                <a:latin typeface="Calibri" panose="020F0502020204030204" pitchFamily="34" charset="0"/>
              </a:rPr>
            </a:br>
            <a:r>
              <a:rPr lang="nl-NL" b="1" dirty="0" smtClean="0">
                <a:latin typeface="Calibri" panose="020F0502020204030204" pitchFamily="34" charset="0"/>
              </a:rPr>
              <a:t>     samengestelde sleutel?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JA: Prijs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&gt;&gt; Afsplitsen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&gt;&gt; Verwijzing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&gt;&gt; Sleutel bepalen</a:t>
            </a:r>
          </a:p>
          <a:p>
            <a:endParaRPr lang="nl-NL" b="1" dirty="0">
              <a:latin typeface="Calibri" panose="020F050202020403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932040" y="1069504"/>
            <a:ext cx="3723394" cy="471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32258" y="798240"/>
            <a:ext cx="3723394" cy="5007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931822" y="404664"/>
            <a:ext cx="3723394" cy="5401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31386" y="387188"/>
            <a:ext cx="3723394" cy="57781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u="sng" kern="0" dirty="0" smtClean="0">
                <a:latin typeface="Times New Roman"/>
              </a:rPr>
              <a:t>Afmeting</a:t>
            </a:r>
            <a:endParaRPr kumimoji="0" lang="nl-NL" sz="2100" b="0" i="0" u="sng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6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208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– Derde normaalvorm (3</a:t>
            </a:r>
            <a:r>
              <a:rPr lang="nl-NL" b="1" kern="0" baseline="3000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NV)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6923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Breng gegevens uit tabellen die bij elkaar horen </a:t>
            </a:r>
            <a:r>
              <a:rPr lang="nl-NL" dirty="0" smtClean="0">
                <a:latin typeface="Calibri" panose="020F0502020204030204" pitchFamily="34" charset="0"/>
              </a:rPr>
              <a:t>én </a:t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niet </a:t>
            </a:r>
            <a:r>
              <a:rPr lang="nl-NL" dirty="0">
                <a:latin typeface="Calibri" panose="020F0502020204030204" pitchFamily="34" charset="0"/>
              </a:rPr>
              <a:t>afhankelijk zijn van de sleutel onder in een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aparte </a:t>
            </a:r>
            <a:r>
              <a:rPr lang="nl-NL" dirty="0">
                <a:latin typeface="Calibri" panose="020F0502020204030204" pitchFamily="34" charset="0"/>
              </a:rPr>
              <a:t>tabel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Zorg voor een verwijzing uit/naar de originele tabel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Definieer per tabel de (samengestelde) sleutel</a:t>
            </a:r>
          </a:p>
        </p:txBody>
      </p:sp>
    </p:spTree>
    <p:extLst>
      <p:ext uri="{BB962C8B-B14F-4D97-AF65-F5344CB8AC3E}">
        <p14:creationId xmlns:p14="http://schemas.microsoft.com/office/powerpoint/2010/main" val="20341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83567" y="2102090"/>
            <a:ext cx="4248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Derde normaalvorm bepalen</a:t>
            </a:r>
            <a:endParaRPr lang="nl-NL" b="1" dirty="0">
              <a:latin typeface="Calibri" panose="020F0502020204030204" pitchFamily="34" charset="0"/>
            </a:endParaRPr>
          </a:p>
          <a:p>
            <a:endParaRPr lang="nl-NL" b="1" dirty="0" smtClean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&gt;&gt; Zijn er gegevens die bijeen </a:t>
            </a:r>
            <a:br>
              <a:rPr lang="nl-NL" b="1" dirty="0" smtClean="0">
                <a:latin typeface="Calibri" panose="020F0502020204030204" pitchFamily="34" charset="0"/>
              </a:rPr>
            </a:br>
            <a:r>
              <a:rPr lang="nl-NL" b="1" dirty="0" smtClean="0">
                <a:latin typeface="Calibri" panose="020F0502020204030204" pitchFamily="34" charset="0"/>
              </a:rPr>
              <a:t>     horen in één tabel?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JA</a:t>
            </a:r>
          </a:p>
          <a:p>
            <a:r>
              <a:rPr lang="nl-NL" b="1" dirty="0" smtClean="0">
                <a:latin typeface="Calibri" panose="020F0502020204030204" pitchFamily="34" charset="0"/>
              </a:rPr>
              <a:t>&gt;&gt; Alleen afhankelijk van </a:t>
            </a:r>
            <a:br>
              <a:rPr lang="nl-NL" b="1" dirty="0" smtClean="0">
                <a:latin typeface="Calibri" panose="020F0502020204030204" pitchFamily="34" charset="0"/>
              </a:rPr>
            </a:br>
            <a:r>
              <a:rPr lang="nl-NL" b="1" dirty="0" smtClean="0">
                <a:latin typeface="Calibri" panose="020F0502020204030204" pitchFamily="34" charset="0"/>
              </a:rPr>
              <a:t>     sleutel?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JA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&gt;&gt; Afsplitsen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&gt;&gt; Verwijzing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&gt;&gt; Sleutel bepalen</a:t>
            </a:r>
          </a:p>
          <a:p>
            <a:endParaRPr lang="nl-NL" b="1" dirty="0">
              <a:latin typeface="Calibri" panose="020F050202020403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76323" y="293890"/>
            <a:ext cx="3723394" cy="5401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76323" y="293890"/>
            <a:ext cx="3723394" cy="57994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76323" y="293889"/>
            <a:ext cx="3723394" cy="6198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Klant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6323" y="188641"/>
            <a:ext cx="3723394" cy="6437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Klant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  <a:endParaRPr kumimoji="0" lang="nl-NL" sz="2100" b="0" i="0" u="sng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3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41713" y="1229159"/>
            <a:ext cx="424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Optimaliseren</a:t>
            </a:r>
            <a:endParaRPr lang="nl-NL" b="1" dirty="0">
              <a:latin typeface="Calibri" panose="020F0502020204030204" pitchFamily="34" charset="0"/>
            </a:endParaRPr>
          </a:p>
          <a:p>
            <a:endParaRPr lang="nl-NL" b="1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nl-NL" b="1" dirty="0" smtClean="0">
                <a:latin typeface="Calibri" panose="020F0502020204030204" pitchFamily="34" charset="0"/>
              </a:rPr>
              <a:t>Klant &gt; </a:t>
            </a:r>
            <a:r>
              <a:rPr lang="nl-NL" b="1" dirty="0" smtClean="0">
                <a:latin typeface="Calibri" panose="020F0502020204030204" pitchFamily="34" charset="0"/>
              </a:rPr>
              <a:t>klantnummer</a:t>
            </a:r>
            <a:endParaRPr lang="nl-NL" b="1" dirty="0" smtClean="0"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287" y="188640"/>
            <a:ext cx="3723394" cy="6198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Klant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3925" y="3678471"/>
            <a:ext cx="4248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Optimale database 3</a:t>
            </a:r>
            <a:r>
              <a:rPr lang="nl-NL" b="1" baseline="30000" dirty="0" smtClean="0">
                <a:latin typeface="Calibri" panose="020F0502020204030204" pitchFamily="34" charset="0"/>
              </a:rPr>
              <a:t>e</a:t>
            </a:r>
            <a:r>
              <a:rPr lang="nl-NL" b="1" dirty="0" smtClean="0">
                <a:latin typeface="Calibri" panose="020F0502020204030204" pitchFamily="34" charset="0"/>
              </a:rPr>
              <a:t> NV:</a:t>
            </a:r>
            <a:endParaRPr lang="nl-NL" b="1" dirty="0">
              <a:latin typeface="Calibri" panose="020F0502020204030204" pitchFamily="34" charset="0"/>
            </a:endParaRPr>
          </a:p>
          <a:p>
            <a:endParaRPr lang="nl-NL" b="1" dirty="0" smtClean="0">
              <a:latin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</a:rPr>
              <a:t>4 tabellen: 	Bestellingen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	Klanten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	Besteldetails</a:t>
            </a:r>
          </a:p>
          <a:p>
            <a:r>
              <a:rPr lang="nl-NL" b="1" dirty="0">
                <a:latin typeface="Calibri" panose="020F0502020204030204" pitchFamily="34" charset="0"/>
              </a:rPr>
              <a:t>	</a:t>
            </a:r>
            <a:r>
              <a:rPr lang="nl-NL" b="1" dirty="0" smtClean="0">
                <a:latin typeface="Calibri" panose="020F0502020204030204" pitchFamily="34" charset="0"/>
              </a:rPr>
              <a:t>	Pizzasoorten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257287" y="188640"/>
            <a:ext cx="3723394" cy="63837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Klantnummer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Naam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257286" y="1"/>
            <a:ext cx="3886713" cy="6857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defRPr sz="2500" b="1" i="1">
                <a:solidFill>
                  <a:srgbClr val="C40043"/>
                </a:solidFill>
                <a:latin typeface="+mn-lt"/>
                <a:ea typeface="+mn-ea"/>
                <a:cs typeface="+mn-cs"/>
              </a:defRPr>
            </a:lvl1pPr>
            <a:lvl2pPr marL="568325" indent="-185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70000"/>
              <a:buFont typeface="Wingdings" pitchFamily="2" charset="2"/>
              <a:buChar char="l"/>
              <a:defRPr sz="2400">
                <a:solidFill>
                  <a:srgbClr val="36009C"/>
                </a:solidFill>
                <a:latin typeface="+mn-lt"/>
              </a:defRPr>
            </a:lvl2pPr>
            <a:lvl3pPr marL="85566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3pPr>
            <a:lvl4pPr marL="113506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4pPr>
            <a:lvl5pPr marL="14239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5pPr>
            <a:lvl6pPr marL="18811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6pPr>
            <a:lvl7pPr marL="23383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7pPr>
            <a:lvl8pPr marL="27955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8pPr>
            <a:lvl9pPr marL="3252788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043"/>
              </a:buClr>
              <a:buSzPct val="50000"/>
              <a:buFont typeface="Wingdings" pitchFamily="2" charset="2"/>
              <a:buChar char="l"/>
              <a:defRPr sz="1700">
                <a:solidFill>
                  <a:srgbClr val="36009C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Klantnummer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Klantnummer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kern="0" dirty="0" smtClean="0">
                <a:latin typeface="Times New Roman"/>
              </a:rPr>
              <a:t>Naam</a:t>
            </a: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Adres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Postcode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Woonplaats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Telefoon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E-mail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nl-NL" sz="2100" b="0" i="0" kern="0" dirty="0"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Bestelnummer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  <a:endParaRPr kumimoji="0" lang="nl-NL" sz="2100" b="0" i="0" u="sng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Afmeting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Aantal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u="sng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Soort</a:t>
            </a:r>
            <a:endParaRPr kumimoji="0" lang="nl-NL" sz="2100" b="0" i="0" u="sng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nl-NL" sz="2100" b="0" i="0" u="sng" kern="0" noProof="0" dirty="0" smtClean="0">
                <a:latin typeface="Times New Roman"/>
              </a:rPr>
              <a:t>Afmeting</a:t>
            </a:r>
            <a:endParaRPr kumimoji="0" lang="nl-NL" sz="2100" b="0" i="0" u="sng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nl-NL" sz="2100" b="0" i="0" strike="noStrike" kern="0" cap="none" spc="0" normalizeH="0" baseline="0" noProof="0" dirty="0" smtClean="0">
                <a:ln>
                  <a:noFill/>
                </a:ln>
                <a:solidFill>
                  <a:srgbClr val="C4004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Prijs		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 smtClean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6009C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nl-NL" sz="2100" b="0" i="0" strike="noStrike" kern="0" cap="none" spc="0" normalizeH="0" baseline="0" noProof="0" dirty="0">
              <a:ln>
                <a:noFill/>
              </a:ln>
              <a:solidFill>
                <a:srgbClr val="C40043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9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– meer info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1043608" y="2266457"/>
            <a:ext cx="62575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latin typeface="Calibri" panose="020F0502020204030204" pitchFamily="34" charset="0"/>
              </a:rPr>
              <a:t>Normdum.doc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latin typeface="Calibri" panose="020F0502020204030204" pitchFamily="34" charset="0"/>
              </a:rPr>
              <a:t>Normaliseren.pdf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latin typeface="Calibri" panose="020F0502020204030204" pitchFamily="34" charset="0"/>
              </a:rPr>
              <a:t>Normalisatiestappen.docx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latin typeface="Calibri" panose="020F0502020204030204" pitchFamily="34" charset="0"/>
              </a:rPr>
              <a:t>Voorbeeld normaliseren.pdf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latin typeface="Calibri" panose="020F0502020204030204" pitchFamily="34" charset="0"/>
              </a:rPr>
              <a:t>Normaliseren en meer.pdf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nl-NL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dirty="0" smtClean="0">
                <a:latin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nl-NL" dirty="0" smtClean="0">
                <a:latin typeface="Calibri" panose="020F0502020204030204" pitchFamily="34" charset="0"/>
              </a:rPr>
              <a:t>Samen op Fronter in “Normaliseren docu.zip”</a:t>
            </a:r>
            <a:endParaRPr lang="nl-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Deze week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43608" y="2330690"/>
            <a:ext cx="7696200" cy="232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ct val="100000"/>
              </a:spcBef>
              <a:buClr>
                <a:srgbClr val="CCCC99"/>
              </a:buClr>
              <a:defRPr/>
            </a:pPr>
            <a:r>
              <a:rPr lang="nl-NL" sz="2800" b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Herhalen van normaliseren</a:t>
            </a:r>
          </a:p>
        </p:txBody>
      </p:sp>
    </p:spTree>
    <p:extLst>
      <p:ext uri="{BB962C8B-B14F-4D97-AF65-F5344CB8AC3E}">
        <p14:creationId xmlns:p14="http://schemas.microsoft.com/office/powerpoint/2010/main" val="152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data:image/jpeg;base64,/9j/4AAQSkZJRgABAQAAAQABAAD/2wCEAAkGBxAQDxAPDxAQEA8NDQ0PDw0NDw8QDQ8PFBEWFhQRFBQYHCggGBonGxQUITEhJSkrLi4uFx8zODQsNygtLi0BCgoKDg0OFxAQGiwkHyQsLCwsLC0sLCwsLCwsLCwsLCwsLCwsLCwsLCwsLCwsLCwsLCwsLCwsLCwsLCwsLCwsLP/AABEIAN0A5QMBEQACEQEDEQH/xAAcAAACAgMBAQAAAAAAAAAAAAAAAQIDBAUGBwj/xABDEAACAgEBBQMJBAYIBwAAAAABAgADEQQFEiExQQZRYQcTIjJCcYGRoSNSscEUU2KCotEVFkNjcpKy8CQlM6PC0uH/xAAbAQEAAgMBAQAAAAAAAAAAAAAAAQQCAwUGB//EADERAQACAgEEAQIEBQQDAQAAAAABAgMRBAUSITFBIlEGEzJhFHGBobEjQpHhMzTRFf/aAAwDAQACEQMRAD8A9xgEAgEAgEAgEBQCAQHAUBwCAQCAQCAQCAQCAoDgEAgEAgEAgKA4BAUBwCAQFAIDgKAQHAICgEBwCAQCAQFAcAgEAgEBQCAQCAQCAQCAQCAZgVX6lKxvWOqL952VV+ZkTOmVaWtOqxtpNV212bXwbV0k91R85/pzNc58ce5XcfS+Xf1jn/hgN5SdmD+2sPuot/MTD+Kx/dajoHOn/Z/eCXylbM622D30W/kJH8Vj+6Z6Bzo/2f3hlabt7sx+WqVc/rFev/UJlXkY5+Ve/R+ZT3jn+nlvNFtGi8ZpuqtHfVYr/gZti0W9KOTDkxzq9Zj+cMnMyazgEAgEAgEAgEAgEAgOAQCAQFAcAgKAswNB2l7X6XQDFr71pGV09WGtPcSPZHiZqyZqY/bocLpufl21SPH3n08x235SddeStJGlrPSv0rfi55fACc/JzLz+nw9bxPw5x8XnJ9U/2chqdS9rb9rvYxz6VjF2+ZlabTPt3cWDHijVKxEK5i3CAoDgOtyrBlJVhyZSVYHwIkxMx6a74qXjVo3Dr+z/AJQ9bpiFtb9JqzxW0/agfs2c/nmWcfLvX35cLm/h7j5o3j+mf7f8PWeznaTT66vfobiuPOVPgW1nuYfnynSx5a3jcPGczg5uJfsyR/X4luAZsUzgEAgEAgEAgKA4BAIBAICgOAoCzA867fdvfMFtLo2BuGVtvHFaT91e9vwlLPye3xX29L0fok59Zc36fiPv/wBPJrbWdmd2LM53mdjlmPeSZzZmZncvb48dcdYrSNQhIbBAjZYq+sQPeZlFJn005M9Mf6pUnXV/e+hmf5N1aepYI+VlV6NyYHw6zGcdo9w3Y+XhyfpstxMFkoDgZmyNp26W5L6G3bKz+6y9UYdQZsx5Jx23Cpy+Jj5OOcd4/wCn0B2Z21XrdMmor4bww6Hmlg9ZTOxjyReu4fNObxL8XNbFb4bWbFU4CgOAQFAcAgEBQHAUBwFAIBA4ryl9qTo6BRS2NTqQQGHOqvkz+/oPn0lXk5vy66j3Lt9E6b/FZe6/6Y/vP2eJ5+vU85ytvocVisagSGQxAw9drNzgPWP0m/Fi7vMuVz+d+V9FPbS2XEnJ4y5FdPNXyzadyhvzLTX3pLZxkTDKuSYncN5s7Ub6cea8Myjmp2zt6npvJnLj1b3DKml0xAcD0HyO7TKaq3Sk+hfX5xR/eJjPzUn/ACy9wr/VNXlPxPxonHTNHuJ1/SXsAnSeKEAgEBwFAcBQCA4BAIBAIBARgeLeXfQNXfpdWmQLq2osI5byHeT5hm/yytnpE+Zh2+k8m9K2pWdfLy9de46594Eqziq71Ofmr8rV2meoB90wnBHwsV6rk+YiVg2muPVOccOWJj+R+7d/+rGp8eWo1FpJJPM85crX4eez5ZtMzPtjFpnpTmwTLcFBJ8BmTpj3x9xvdOo6dY0mL7bvYQ4OfED8ZS5Xw9N0OJmLy2cqPQiAQOn8mh/5tpPE6gH3fo9h/KWOL/5YcX8Qf+jf+n+Ye9idh85OAQCAQCAQCAQFAIBAIBAIBA4vyu7K/SNk3kDL6Xd1K+AT1/4C815K7ha4eTsyw+bsyq9BsZg2MwTKujTPdYlVSs9lrqiVoMszE4AAm2sKGW2vb3zsN5JNLpkW3Xouq1RAJrf0tNSfuheTnxPwm+KuXkzzb16ekUadEAVEVFHJUVVUe4CZaaNsTa2x9LqqymqoquTByLUU48QeanxEjUMomd+HzvtPTaerUXpo979GFzireO8d0cOfUZBx4YnGz2i1516fSukce2LjV7/c+ZYs0uoIBA6zyWpna1H7Feof/tlf/KW+HH+o8/8AiS/bxO37zD3YTqvn4gEAgEAgEAgEBwCAQCAoBAIFWpoWxGrcZSxGR1PIqwwR8jBEzE7h5zr/ACMbOfjVbqaP2Q62J/EM/Wa5xRK7XnZI9+XOa/yI3jJo1lT9y3VPWfdkEzD8mW+vUPvDm9f5K9r1cRp0uA66e6tvoxB+kxnHLdXnY5+dO38jHYizTtbrtZS9WoDNTp6rlKui+3Zg9/IHuB75tpXXtR5WaLTqHrWZsUwTA888p/a4U1todO321y4udT/0azzXP3iPkPhKfKzdsdse3o+g9KnNeM2SPpj1+8vIpy3vIjUFCRAIRLrPJBYG2szezXo7uPvdBn6zo8OupeO/EOaMlPH3e7CX3kRAcAgEAgEAgEAgKAZgGYCzAMwDMkLMAzAMwDMAzACYHC9uu3iaUNp9KwfVEYZxxSj397+HTrKmfkRTxHt3+k9FvyZjJk8U/wAvHbrWdmdmLM7FmZjlmY8yZypmZncve48dcdIrWNRCuQ2CAQMbWajdG6OZ+gm3HTflzuZyeyOyvuXa+RqrFuruPs011A9Mu28f9A+c6fGjzMvHdXyfTWr2fZWp308Ubd+HMS1MOCzcyNB5gGZAeYBmAQHAIEcwCApIICgGZIWYBmAZgGYCzAp1esrpRrLXWutBlndgqj4mRa0Vjcs8eO+S0VrG5n4h5f2u8oVlwNOhzXUeDak+ja4/YHsjxPH3Shm5Uz4o9X07olaTF+R5n7fb+bz01HvHE5JJ4k9858xL1cZK1iIiB5k94+cdrL82P3JqSBnp4RNUxlrM6QmLNj6rUhBgcWPId0248fcpcvlxijUe2sZiTk/OWYjThWtMzuXrfYbT/ouhTeGLLybnzwPH1Qf3QPnOhhr21eY6hm/MyzEeod72Uu3q7G6GwAfBR/ObVBvg8aSYaRoSBjQeZAMwHIBmA8wFmSFmAsyQswDMCOZKBmAsyRVfaVViBvEKSEyBvHHAZPKNDlf6e1FrKKioxZlSmGyD7Fi5+oPSQlDtP25r0a+bBW3WALvVVnNdZ5nfbpw6c+MrZuTXH4+XZ6d0bNyvqn6a/f8A+PLtr7a1Wuff1FhKg5WscKk/wr+ZnMvlvkndvT2fG4ODhV7ccefv8tZe+T4D5Zmq0r2Kmq+UUqJ6fExESytkrX2GrI5j49JExMJretvSVD4ODyI+EmJa8tfG4Yeuv3BhePTe6CbqYfmXPz9RiPpp7almJOTx8Zv1pyJtM+ZbXs5oBdcrOPsqiGfPJj0T+fhNuKm5UebyoxU8e5d+20C7BE4s5woEvPOS9C2Ky1UpWDndHE97HiT85lDFtkvki9bJAsDQJBpCUgZAeYDzIDzAiZIRMBEyUI5gImSIloCLyRBngYWsBYEAyJPnTyTtjqVp1BWiwi4H7V6zgKfukjm34Tn8nk9u619vU9F6L+brNmjx8R93KE5yTxJOSTxJJ5kmcyZ29tWsRGojxCxz6K/GTM+Gusf6kygo4gd5H4yIbLTqJZmZtc6Z3O5QtdQPSPAzKKzZrtmjF5lz+q1pbIHAfUzZTFFVPkc++XxHiEFb7JvAj8RN2nNmfqZOwdk2au9aUIUEjftb1K06se/wHWTSk2nUMM+euKvdLsdrdktZoh9ivn9LzGoq4kZ62KOKnx5S7WvbDzmbNbJabSyOz+nZTvH1j7R547hMoanc7PdsCZIbvTuYGbW8kZCtAsDQJgyBIGQlLMgOAjAiTJQiTJESZIiWgVloEGeBUzyBy3bntJ+iUblZ/wCIvDLX/dr1s+GeHjiVuVn/AC6+Pbt9F6d/F5Ym36Y9/u8fJ4kkkkkkknJJ6kzizL6JWsViIiPQkJSbkPjMp9NVf1yiJi2z5gtRrAgycZPISxjjucnmX/Jjw1Oo1ueOck8u4S1EREeHAve2S27MImNHc2uzdm2W0W2YK0VMvnbyDuKSVwo72PcJspSbKvI5FcWpln7N2otHo1qVTPE82bxaWa17Y1Di5s1stt2dvsHtiBjFnwJmzbS6WnaOkt9JkVWPN6sKSfEcoQ2VC1H1LAfBuBkjOrUjp8RxH0gXLcBAq1W0XR0rSp3ZxkEDFYH7T8lgbAXqB6TKO/iAJIso1CuMoysAcEqQQD3cIF4MgSBkCQMAMCJgQMkRJkitjAlVVvc+A/GYzOhha4PWc43k649YeMnYxrtSoUuWARVLFugUDJMi06jbPHS17xWHie39qtq9Q97cid2tT7NY9Ufn7zOFmyTe8y+n9O4kcXBFI9/P82tmleEJWY4CZ63CvNuy879FkKCTxwPhMqU8tOfk6puGrvu3iSQPkJdrWIh5bPntktuVBYfdHymcQq2u2ezthedYNZlFzxQZDN/6zbXEqZeZrxV6RRpfO6J9KoAqFJ3UVQqhgd5cDvyAcyxEa9Oba82nus5mjs6rjiI0xTfsV1Rip8I0If0BrKvUbeA8SDGhdVrdZT69dmB1HH8IG22d2xKHDsV/xgj8ZOx0+ztv13EEOrZ+6RwhDeLdvDgRw4yRxm3rC97N5u2xRgbtWoRaj8iG+sgdR2R1DGsr5iqitfVSuxXcseZbdJx8TmTA6RGkiwGQJSAzAiZIgTJFbGBTYeBxzwcZ75AxtPt2rPm2YJauA1bcGB/l4wKtp7UAU8eGIHlnantEzecoqbC2jdtA5EZ5fHGPjKPMydtNR8vRfh7iRlz/AJk+q/5cnOS98ISIQa9ZlqNbaJtPdqGHtF8Jj72T8BLGGvy5fUs01rFPHlqQN44G8STgAcyZbrG3nMuTUbl0GzdmtQfOnBsRWIzxCZUjh48ecsVppyM/Jm86j06jYtLWABFLuTjA48e/3TbCq9C2PsLVIPTrQDB4b4J+QMIKrsreuSAhGThd7BxnhzjcJQSrdJUjBBwQeYMlC9agZIf6Ip5gQKL9iUuMMin3gQNNquxFRO/SzUv0KHEjSWP/AERtOg5q1AcDhhlGSI1Ix9Psy8vm7T0HJ9Iilcn4wO12JpxUu6la1g8SEULk95xzkob+oyRcpgTzIDMgQMyEGMCpzAx7HkDU7V0dN4xagYj1XGRYvuYcRA4ztHotVVWRRa1tePVbjcg8PvD6zGR58iniWzvEnOec43Kv3X8PovQuN+TxYmfcnKztiA4Bx4+785nHpUy7i0zDVbTsyxGeQA4g58ZdxR4ec5+SPzJdB2S2Lms6lwWZ+FPonAUHBb48Zdx1+Xm+Xl3PbDe36TiwOR6Izj6zapOk7D6mqrRhWwrpey2H2mwSAfliTA6j+sunqOawzHBHE8JGgv66D9X/ABRqBjajateoYMq7r+0O8d8lCdZkjISBeogWqsCxUgTFQ7oFqVDuki5VgWLAlIEjArMkVsYGPY0DB1FsgafW6ojMgcvtjaDKrNngoJmGS/bWZWeJhnNmrTXuXBkkkk8ySSfEzgzO52+p46RSsV+xTFsKSgQDMQxtOvLQlDdcta+tdala/wCJ2Cj8Z08dfUPEczNubWe3Np0pqSpBhakVFHgowJeiPDzdp7pmXNbX1qpxJ9wHMzXly1xxuVzh8HLyrRWkfzn4amra+6DjIyckTVj5NLLnJ6HysMbiNx+y9Nrk9ZYiduRalqzqYXJtBu+SxdB2ZcszMTnCgfM//JMDq6pKGVWIGQggXKIFqiSLFEC0CBNYExAkJADAg0kUuYGLbIGu1IgafWVyBzG39A1tNiIcOVyh/aHEA+BIxNeSvdWYWuJnnDli9fcPLv6RtBwcZBwQV4jwnPnBV6qnVM+one0htRuoU/MTH+Hhujq+X50mNrd6fIyJ48fdsjrVvmqY2svVT8xMf4afu2x1mvzUWbUQqwG9nBxkdZNePMTuWObq+O2Oa13tmeTrS+d2lSTxFK2Xn91cL/Eyy/jjy8ny8n0O97S7bWslF9J/ujkPFoz8iMfj5bem9Hycq3daNV+7i7rWdizHJP8AvAnJvktedy95xuLjwU7ccK5gsaE2Uy2p6lUz8HBnj66wurvI5/SW6c2f90PP8r8NVnzhtr9pdr2O1lRVl31Ds3qE4bAHcefWXaZ6W9S87yel8nj/AKquxpm9z5jTMrEIZKCBcggXKJImogWAQJiBIQJCQAwINJFLiBj2LAwrkkDXammBqtVRIHkfbvZnmNSbAMJqMuO4OPWH4H4mVsldS6/Fzd1dT7c3malruGZKNkTJY7RJksJl1HZS+3SC51AFl9a1q7etWmcsQO84Er5eR2/TV2OD0ac0xkzeviPuudiSSTkk5JJySe8mUZmZnb1VMdaRFa+IKYs9FBoQHmBF3AGT0/3wmVYmZ8NWW1a1mbPRvJxqLLNKzWMzfbuE32LFUCrwBPTOZ2eLE9nl876zas8j6Y07SqWXIZSCBeogWKJItUQJiBIQJCQJQEYEWkithAodYGPYkgYV1cDX6imBz22dCLBhgCB3iRKYnTlNVsCv9Wp/dEx7YZxktHqWtu7O1fqwPdkfhI7IZxnvHywrezlfQMPcx/OY/lwy/ibsc9muOVZuHHjgyJxxpsx8m3dCqrUsPEdxnLtSJe4w8m9YZVepU+B8ZqtjmHQx8ulvfhbNelqJgQkQBmAGTyEmI3LC94pHdLW6i8sfAchLVa9rh5885J29X8my42fX+1Zc38ZH5TpcePoeP6nO88u0pm9zmXXAvQQLVkiwQJCBMQJCQHIBAiRJEGEkVssCl1gY1lcgYl1MDW6jS5gay/QeEgYN2zvCBiWbO8JCVLaIAHh0MT6ZU/VDzRuZ95nKn29tSd1gZkM9rK7mXkfgeUxmsS34816T4llV6se0MeI5TVOP7L2PmxP6vDI3xjORjvmHbO9Lc5aRXu21upv3j4DkJYpXtcXkcics/soM2Ksy9m7Cpu6DTjvrLf5mJ/OdHDH0Q8lzrbzWdXTNqoy64GQkC1ZIsECYgTEBiQJSAGAjJESIECJIrZYFTpAx7K5AxrKYGNZp4GLZpYGLbpfCQNbqqcQyr7eN38HYdzsPqZy7e3s8U/TCExbYk8yExJ5hlsyYJnwgZLXMkqkkAAkkgADmSeQEyiGq1ojzL3HsxSa9LRW3rJTWrDuYKMj5zpY41XTyPIvF8lrR8y6CmZtLMrgZKSRcsCYgTECYkByA4DkJKSgjJESJIgRAgywKmSBU1cgUvXAosqgYttcDX6qgEcZEph4zt7Yd9FljMmay7sLE9JQCxI3uo+MoXx2ifT0/F5eO9Yjep+zUZmlfiQDITs8wy2CYJlEmZNcy7jsbsDdxqLV9Mj7NT7Cn2j4kfKW8OLXmXA6hze76KenoejXEsuQ29EkZtUDJQSRasCwQJiBISA5AlIDhJQFiSgsQIkSREiSIFYEGWBUywKXSQMaxIGBqa4Gn1Wlz0kG9eXJ7Z7I025ZB5p+9B6JPiv8AKab4a2dDB1DJj8W8w4vaexL9OSXTKD+0Tinx6j4yrfFNfbtYObjy+p8tdma1yJEhMy6bsjsE2sL7R9mpzWp9th7R8BLOHFudy4/UOZ2x2V+XpGk08uODLbaeqShsaUgZdYgZKCSLVECwCBISBISAxAchKUBQFAUlBGAiJIiRJECIFZWBUywKLEkDFtqgYdtEDBu0sDCu0OekhMTMOY2v2Krty1Y8056oPQJ8V/lNN8EWdDj9QyY/E+YaXZvYPVG/FyYpUgmxWyHGfVHUeM1VwT3eV7L1Kk4/p9vRNHszcAUDAUAAAYAA6S1EajThWtNp3LZ0aXEyYs6qmBl11wMhFki5RAsAgTECQkCQkBiQk4DgEBQCApIRhCJEkRIkiJECtlgVMkCl65AoeqBS2ngVnSwGmjHdAuFECQ047oFi0QLFqgWqkkWqsCwCBICBMCQGJAkIScgGIEoCgEBQFADJQjARkiJkiBECJECsrAgVgQKCAbggPcEA3RAkFgTCwJBYEwIEgIEgJAlAYkBwJSEiA4H/2Q==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581" y="700247"/>
            <a:ext cx="5845516" cy="4392488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0376" y="2921168"/>
            <a:ext cx="50550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6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Vragen</a:t>
            </a:r>
            <a:endParaRPr lang="nl-NL" sz="6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793386" y="4417399"/>
            <a:ext cx="555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Opdrachten van OP7 Week 1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375" y="1340768"/>
            <a:ext cx="3925250" cy="29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- doel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83858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>
                <a:latin typeface="Calibri" panose="020F0502020204030204" pitchFamily="34" charset="0"/>
              </a:rPr>
              <a:t>Het doel van normaliseren is om de gegevens zo optimaal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mogelijk </a:t>
            </a:r>
            <a:r>
              <a:rPr lang="nl-NL" dirty="0">
                <a:latin typeface="Calibri" panose="020F0502020204030204" pitchFamily="34" charset="0"/>
              </a:rPr>
              <a:t>in een database op te </a:t>
            </a:r>
            <a:r>
              <a:rPr lang="nl-NL" dirty="0" smtClean="0">
                <a:latin typeface="Calibri" panose="020F0502020204030204" pitchFamily="34" charset="0"/>
              </a:rPr>
              <a:t>slaan.  </a:t>
            </a:r>
            <a:r>
              <a:rPr lang="nl-NL" dirty="0">
                <a:latin typeface="Calibri" panose="020F0502020204030204" pitchFamily="34" charset="0"/>
              </a:rPr>
              <a:t/>
            </a:r>
            <a:br>
              <a:rPr lang="nl-NL" dirty="0">
                <a:latin typeface="Calibri" panose="020F0502020204030204" pitchFamily="34" charset="0"/>
              </a:rPr>
            </a:br>
            <a:r>
              <a:rPr lang="nl-NL" dirty="0">
                <a:latin typeface="Calibri" panose="020F0502020204030204" pitchFamily="34" charset="0"/>
              </a:rPr>
              <a:t>Dat houdt in dat er rekening wordt gehouden met: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I</a:t>
            </a:r>
            <a:r>
              <a:rPr lang="nl-NL" dirty="0" smtClean="0">
                <a:latin typeface="Calibri" panose="020F0502020204030204" pitchFamily="34" charset="0"/>
              </a:rPr>
              <a:t>ntegriteit </a:t>
            </a:r>
            <a:r>
              <a:rPr lang="nl-NL" dirty="0">
                <a:latin typeface="Calibri" panose="020F0502020204030204" pitchFamily="34" charset="0"/>
              </a:rPr>
              <a:t>(gegevens moeten juist zijn</a:t>
            </a:r>
            <a:r>
              <a:rPr lang="nl-NL" dirty="0" smtClean="0"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Consistentie (gegevens moeten betrouwbaar zijn)</a:t>
            </a:r>
            <a:endParaRPr lang="nl-NL" dirty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Redundantie </a:t>
            </a:r>
            <a:r>
              <a:rPr lang="nl-NL" dirty="0">
                <a:latin typeface="Calibri" panose="020F0502020204030204" pitchFamily="34" charset="0"/>
              </a:rPr>
              <a:t>(gegevens worden </a:t>
            </a:r>
            <a:r>
              <a:rPr lang="nl-NL" dirty="0" smtClean="0">
                <a:latin typeface="Calibri" panose="020F0502020204030204" pitchFamily="34" charset="0"/>
              </a:rPr>
              <a:t>maar eenmaal </a:t>
            </a:r>
            <a:r>
              <a:rPr lang="nl-NL" dirty="0">
                <a:latin typeface="Calibri" panose="020F0502020204030204" pitchFamily="34" charset="0"/>
              </a:rPr>
              <a:t>opgeslagen)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Beheerbaarheid (gegevens moeten eenvoudig te </a:t>
            </a:r>
            <a:r>
              <a:rPr lang="nl-NL" dirty="0" smtClean="0">
                <a:latin typeface="Calibri" panose="020F0502020204030204" pitchFamily="34" charset="0"/>
              </a:rPr>
              <a:t>onder-</a:t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houden </a:t>
            </a:r>
            <a:r>
              <a:rPr lang="nl-NL" dirty="0">
                <a:latin typeface="Calibri" panose="020F0502020204030204" pitchFamily="34" charset="0"/>
              </a:rPr>
              <a:t>zijn en zo min mogelijk ruimte innemen)</a:t>
            </a:r>
          </a:p>
          <a:p>
            <a:endParaRPr lang="nl-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- uitgangspunten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82286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Er is bekend welke gegevens </a:t>
            </a:r>
            <a:r>
              <a:rPr lang="nl-NL" dirty="0" smtClean="0">
                <a:latin typeface="Calibri" panose="020F0502020204030204" pitchFamily="34" charset="0"/>
              </a:rPr>
              <a:t>moeten </a:t>
            </a:r>
            <a:r>
              <a:rPr lang="nl-NL" dirty="0">
                <a:latin typeface="Calibri" panose="020F0502020204030204" pitchFamily="34" charset="0"/>
              </a:rPr>
              <a:t>worden bewaard en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daarvan moet worden </a:t>
            </a:r>
            <a:r>
              <a:rPr lang="nl-NL" dirty="0">
                <a:latin typeface="Calibri" panose="020F0502020204030204" pitchFamily="34" charset="0"/>
              </a:rPr>
              <a:t>vastgesteld wat de meest optimale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manier </a:t>
            </a:r>
            <a:r>
              <a:rPr lang="nl-NL" dirty="0">
                <a:latin typeface="Calibri" panose="020F0502020204030204" pitchFamily="34" charset="0"/>
              </a:rPr>
              <a:t>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In een aantal vaste stappen wordt er structureel toegewerkt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naar </a:t>
            </a:r>
            <a:r>
              <a:rPr lang="nl-NL" dirty="0">
                <a:latin typeface="Calibri" panose="020F0502020204030204" pitchFamily="34" charset="0"/>
              </a:rPr>
              <a:t>deze optimale manier. Dit wordt </a:t>
            </a:r>
            <a:r>
              <a:rPr lang="nl-NL" b="1" dirty="0">
                <a:latin typeface="Calibri" panose="020F0502020204030204" pitchFamily="34" charset="0"/>
              </a:rPr>
              <a:t>normaliseren</a:t>
            </a:r>
            <a:r>
              <a:rPr lang="nl-NL" dirty="0">
                <a:latin typeface="Calibri" panose="020F0502020204030204" pitchFamily="34" charset="0"/>
              </a:rPr>
              <a:t> genoemd</a:t>
            </a:r>
            <a:r>
              <a:rPr lang="nl-NL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De verschillende tussenstappen </a:t>
            </a:r>
            <a:r>
              <a:rPr lang="nl-NL" dirty="0" smtClean="0">
                <a:latin typeface="Calibri" panose="020F0502020204030204" pitchFamily="34" charset="0"/>
              </a:rPr>
              <a:t>in dit proces leveren </a:t>
            </a:r>
            <a:r>
              <a:rPr lang="nl-NL" dirty="0">
                <a:latin typeface="Calibri" panose="020F0502020204030204" pitchFamily="34" charset="0"/>
              </a:rPr>
              <a:t>de </a:t>
            </a:r>
            <a:r>
              <a:rPr lang="nl-NL" dirty="0" smtClean="0">
                <a:latin typeface="Calibri" panose="020F0502020204030204" pitchFamily="34" charset="0"/>
              </a:rPr>
              <a:t/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verschillende </a:t>
            </a:r>
            <a:r>
              <a:rPr lang="nl-NL" b="1" dirty="0" smtClean="0">
                <a:latin typeface="Calibri" panose="020F0502020204030204" pitchFamily="34" charset="0"/>
              </a:rPr>
              <a:t>normaalvormen</a:t>
            </a:r>
            <a:r>
              <a:rPr lang="nl-NL" dirty="0" smtClean="0">
                <a:latin typeface="Calibri" panose="020F0502020204030204" pitchFamily="34" charset="0"/>
              </a:rPr>
              <a:t> </a:t>
            </a:r>
            <a:r>
              <a:rPr lang="nl-NL" dirty="0">
                <a:latin typeface="Calibri" panose="020F0502020204030204" pitchFamily="34" charset="0"/>
              </a:rPr>
              <a:t>op.</a:t>
            </a:r>
          </a:p>
        </p:txBody>
      </p:sp>
    </p:spTree>
    <p:extLst>
      <p:ext uri="{BB962C8B-B14F-4D97-AF65-F5344CB8AC3E}">
        <p14:creationId xmlns:p14="http://schemas.microsoft.com/office/powerpoint/2010/main" val="32461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Een voorbeeld: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Mario’s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pizzahut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6252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latin typeface="Calibri" panose="020F0502020204030204" pitchFamily="34" charset="0"/>
              </a:rPr>
              <a:t>Pizzeria </a:t>
            </a:r>
            <a:r>
              <a:rPr lang="nl-NL" dirty="0" smtClean="0">
                <a:latin typeface="Calibri" panose="020F0502020204030204" pitchFamily="34" charset="0"/>
              </a:rPr>
              <a:t>heeft </a:t>
            </a:r>
            <a:r>
              <a:rPr lang="nl-NL" dirty="0">
                <a:latin typeface="Calibri" panose="020F0502020204030204" pitchFamily="34" charset="0"/>
              </a:rPr>
              <a:t>website </a:t>
            </a:r>
            <a:r>
              <a:rPr lang="nl-NL" dirty="0" smtClean="0">
                <a:latin typeface="Calibri" panose="020F0502020204030204" pitchFamily="34" charset="0"/>
              </a:rPr>
              <a:t>met </a:t>
            </a:r>
            <a:r>
              <a:rPr lang="nl-NL" dirty="0">
                <a:latin typeface="Calibri" panose="020F0502020204030204" pitchFamily="34" charset="0"/>
              </a:rPr>
              <a:t>bestelmogelijkheid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latin typeface="Calibri" panose="020F0502020204030204" pitchFamily="34" charset="0"/>
              </a:rPr>
              <a:t>4 soorten, 3 afmetingen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 smtClean="0">
                <a:latin typeface="Calibri" panose="020F0502020204030204" pitchFamily="34" charset="0"/>
              </a:rPr>
              <a:t>Dus de volgende gegevens nodig:</a:t>
            </a:r>
            <a:endParaRPr lang="nl-NL" dirty="0">
              <a:latin typeface="Calibri" panose="020F050202020403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1993889" y="4013782"/>
            <a:ext cx="67184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Naam klant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Adres, postcode, woonplaats</a:t>
            </a:r>
            <a:r>
              <a:rPr lang="nl-NL" dirty="0" smtClean="0">
                <a:latin typeface="Calibri" panose="020F0502020204030204" pitchFamily="34" charset="0"/>
              </a:rPr>
              <a:t>, telefoon</a:t>
            </a:r>
            <a:r>
              <a:rPr lang="nl-NL" dirty="0">
                <a:latin typeface="Calibri" panose="020F0502020204030204" pitchFamily="34" charset="0"/>
              </a:rPr>
              <a:t>, e-mail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Selectie uit pizza’s: A, B, C en/of 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Selectie afmeting: klein, middel, groot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Aantal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Prijs en totaalbedrag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Een voorbeeld: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Mario’s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pizzahut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1" y="1757330"/>
            <a:ext cx="593857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Een voorbeeld: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Mario’s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pizzahut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0" y="2275542"/>
            <a:ext cx="8991225" cy="1585506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1839505" y="4733917"/>
            <a:ext cx="5484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Veel herhaling van gegevens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Kans op fouten bij handmatige invoer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>
                <a:latin typeface="Calibri" panose="020F0502020204030204" pitchFamily="34" charset="0"/>
              </a:rPr>
              <a:t>Gegevens die berekend kunnen </a:t>
            </a:r>
            <a:r>
              <a:rPr lang="nl-NL" dirty="0" smtClean="0">
                <a:latin typeface="Calibri" panose="020F0502020204030204" pitchFamily="34" charset="0"/>
              </a:rPr>
              <a:t>worden</a:t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staan </a:t>
            </a:r>
            <a:r>
              <a:rPr lang="nl-NL" dirty="0">
                <a:latin typeface="Calibri" panose="020F0502020204030204" pitchFamily="34" charset="0"/>
              </a:rPr>
              <a:t>in database (bedrag</a:t>
            </a:r>
            <a:r>
              <a:rPr lang="nl-NL" dirty="0" smtClean="0">
                <a:latin typeface="Calibri" panose="020F0502020204030204" pitchFamily="34" charset="0"/>
              </a:rPr>
              <a:t>)</a:t>
            </a:r>
            <a:endParaRPr lang="nl-NL" dirty="0">
              <a:latin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04861" y="4179494"/>
            <a:ext cx="223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WAT VALT OP ??</a:t>
            </a:r>
            <a:endParaRPr lang="nl-N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Een voorbeeld: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Mario’s</a:t>
            </a: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b="1" kern="0" noProof="0" dirty="0" err="1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pizzahut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0" y="2275542"/>
            <a:ext cx="8991225" cy="1585506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1839505" y="4733917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NORMALISEREN !!</a:t>
            </a:r>
            <a:endParaRPr lang="nl-NL" dirty="0">
              <a:latin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04861" y="4179494"/>
            <a:ext cx="20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</a:rPr>
              <a:t>OPLOSSING ??</a:t>
            </a:r>
            <a:endParaRPr lang="nl-N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ChangeAspect="1" noChangeArrowheads="1"/>
          </p:cNvPicPr>
          <p:nvPr/>
        </p:nvPicPr>
        <p:blipFill>
          <a:blip r:embed="rId3">
            <a:lum bright="22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umma 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8640"/>
            <a:ext cx="1495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155575" y="6492875"/>
            <a:ext cx="6864698" cy="365125"/>
          </a:xfrm>
        </p:spPr>
        <p:txBody>
          <a:bodyPr/>
          <a:lstStyle/>
          <a:p>
            <a:pPr algn="l"/>
            <a:r>
              <a:rPr lang="nl-NL" sz="1400" b="1" smtClean="0">
                <a:latin typeface="Calibri" panose="020F0502020204030204" pitchFamily="34" charset="0"/>
                <a:cs typeface="Calibri" panose="020F0502020204030204" pitchFamily="34" charset="0"/>
              </a:rPr>
              <a:t>DB_OP7_WK1 |  ©2016 Summa College Eindhoven, School voor ICT, JOMU</a:t>
            </a:r>
            <a:endParaRPr lang="nl-N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43608" y="959090"/>
            <a:ext cx="8100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kern="0" noProof="0" dirty="0" smtClean="0">
                <a:solidFill>
                  <a:srgbClr val="33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Normaliseren - normaalvormen</a:t>
            </a:r>
            <a:endParaRPr kumimoji="0" lang="nl-NL" sz="3300" b="1" i="0" u="none" strike="noStrike" kern="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39552" y="2259456"/>
            <a:ext cx="814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Normaliseren kent een aantal verschillende normaalvormen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De vier meest voorkomende vormen zijn 0</a:t>
            </a:r>
            <a:r>
              <a:rPr lang="nl-NL" baseline="30000" dirty="0" smtClean="0">
                <a:latin typeface="Calibri" panose="020F0502020204030204" pitchFamily="34" charset="0"/>
              </a:rPr>
              <a:t>e</a:t>
            </a:r>
            <a:r>
              <a:rPr lang="nl-NL" dirty="0" smtClean="0">
                <a:latin typeface="Calibri" panose="020F0502020204030204" pitchFamily="34" charset="0"/>
              </a:rPr>
              <a:t>, 1</a:t>
            </a:r>
            <a:r>
              <a:rPr lang="nl-NL" baseline="30000" dirty="0" smtClean="0">
                <a:latin typeface="Calibri" panose="020F0502020204030204" pitchFamily="34" charset="0"/>
              </a:rPr>
              <a:t>e</a:t>
            </a:r>
            <a:r>
              <a:rPr lang="nl-NL" dirty="0" smtClean="0">
                <a:latin typeface="Calibri" panose="020F0502020204030204" pitchFamily="34" charset="0"/>
              </a:rPr>
              <a:t>, 2</a:t>
            </a:r>
            <a:r>
              <a:rPr lang="nl-NL" baseline="30000" dirty="0" smtClean="0">
                <a:latin typeface="Calibri" panose="020F0502020204030204" pitchFamily="34" charset="0"/>
              </a:rPr>
              <a:t>e</a:t>
            </a:r>
            <a:r>
              <a:rPr lang="nl-NL" dirty="0" smtClean="0">
                <a:latin typeface="Calibri" panose="020F0502020204030204" pitchFamily="34" charset="0"/>
              </a:rPr>
              <a:t> en 3</a:t>
            </a:r>
            <a:r>
              <a:rPr lang="nl-NL" baseline="30000" dirty="0" smtClean="0">
                <a:latin typeface="Calibri" panose="020F0502020204030204" pitchFamily="34" charset="0"/>
              </a:rPr>
              <a:t>e</a:t>
            </a:r>
            <a:r>
              <a:rPr lang="nl-NL" dirty="0" smtClean="0">
                <a:latin typeface="Calibri" panose="020F0502020204030204" pitchFamily="34" charset="0"/>
              </a:rPr>
              <a:t> NV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dirty="0" smtClean="0">
                <a:latin typeface="Calibri" panose="020F0502020204030204" pitchFamily="34" charset="0"/>
              </a:rPr>
              <a:t>Er zijn nog andere vormen maar die laten we hier (nu) buiten</a:t>
            </a:r>
            <a:br>
              <a:rPr lang="nl-NL" dirty="0" smtClean="0">
                <a:latin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</a:rPr>
              <a:t>beschouwing</a:t>
            </a:r>
            <a:endParaRPr lang="nl-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Apotheke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r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877</Words>
  <Application>Microsoft Office PowerPoint</Application>
  <PresentationFormat>Diavoorstelling (4:3)</PresentationFormat>
  <Paragraphs>412</Paragraphs>
  <Slides>21</Slides>
  <Notes>21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Apotheker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ROC Eindhoven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introductieles</dc:title>
  <dc:creator>VUMI</dc:creator>
  <cp:lastModifiedBy>Haverkamp, Cor</cp:lastModifiedBy>
  <cp:revision>219</cp:revision>
  <cp:lastPrinted>2014-07-28T10:45:11Z</cp:lastPrinted>
  <dcterms:created xsi:type="dcterms:W3CDTF">2004-07-14T11:41:10Z</dcterms:created>
  <dcterms:modified xsi:type="dcterms:W3CDTF">2016-02-16T08:15:51Z</dcterms:modified>
</cp:coreProperties>
</file>