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41" r:id="rId4"/>
    <p:sldId id="258" r:id="rId5"/>
    <p:sldId id="316" r:id="rId6"/>
    <p:sldId id="259" r:id="rId7"/>
    <p:sldId id="326" r:id="rId8"/>
    <p:sldId id="262" r:id="rId9"/>
    <p:sldId id="305" r:id="rId10"/>
    <p:sldId id="263" r:id="rId11"/>
    <p:sldId id="261" r:id="rId12"/>
    <p:sldId id="260" r:id="rId13"/>
    <p:sldId id="264" r:id="rId14"/>
    <p:sldId id="324" r:id="rId15"/>
    <p:sldId id="268" r:id="rId16"/>
    <p:sldId id="296" r:id="rId17"/>
    <p:sldId id="272" r:id="rId18"/>
    <p:sldId id="304" r:id="rId19"/>
    <p:sldId id="319" r:id="rId20"/>
    <p:sldId id="321" r:id="rId21"/>
    <p:sldId id="269" r:id="rId22"/>
    <p:sldId id="298" r:id="rId23"/>
    <p:sldId id="270" r:id="rId24"/>
    <p:sldId id="322" r:id="rId25"/>
    <p:sldId id="335" r:id="rId26"/>
    <p:sldId id="271" r:id="rId27"/>
    <p:sldId id="300" r:id="rId28"/>
    <p:sldId id="336" r:id="rId29"/>
    <p:sldId id="301" r:id="rId30"/>
    <p:sldId id="337" r:id="rId31"/>
    <p:sldId id="273" r:id="rId32"/>
    <p:sldId id="299" r:id="rId33"/>
    <p:sldId id="302" r:id="rId34"/>
    <p:sldId id="320" r:id="rId35"/>
    <p:sldId id="303" r:id="rId36"/>
    <p:sldId id="307" r:id="rId37"/>
    <p:sldId id="274" r:id="rId38"/>
    <p:sldId id="323" r:id="rId39"/>
    <p:sldId id="338" r:id="rId40"/>
    <p:sldId id="275" r:id="rId41"/>
    <p:sldId id="276" r:id="rId42"/>
    <p:sldId id="339" r:id="rId43"/>
    <p:sldId id="309" r:id="rId44"/>
    <p:sldId id="278" r:id="rId45"/>
    <p:sldId id="310" r:id="rId46"/>
    <p:sldId id="311" r:id="rId47"/>
    <p:sldId id="325" r:id="rId48"/>
    <p:sldId id="308" r:id="rId49"/>
    <p:sldId id="312" r:id="rId50"/>
    <p:sldId id="330" r:id="rId51"/>
    <p:sldId id="34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A475-4462-40FD-8A6E-BF1365401AD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B893E-F378-4FA9-A7DA-5A015CDC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B893E-F378-4FA9-A7DA-5A015CDC5B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B893E-F378-4FA9-A7DA-5A015CDC5BA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5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B893E-F378-4FA9-A7DA-5A015CDC5BA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9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B893E-F378-4FA9-A7DA-5A015CDC5BA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16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B893E-F378-4FA9-A7DA-5A015CDC5BA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646B-2E22-4C3B-82A7-AD7296389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D6DC1-1C34-4A9B-8A4A-B093D35F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89E5-F15B-4EA5-B003-B6BAE8AB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E11-2F40-4F32-8629-41F724BD2F85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3803-90A8-4E2B-AE3B-08EF3F8F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CC532-2114-4D56-B901-1BA7368D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791B-4F51-4984-B18C-6F986640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0E2E-AA51-4948-8936-9E01A700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FED27-FB41-4C16-A3F5-D9FBB6CD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3949C-B261-46CE-8B14-11A1651E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E11-2F40-4F32-8629-41F724BD2F85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1C476-27C2-4350-9D9F-53FF15E2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2E1B0-DDC8-4682-BE77-342C4C26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791B-4F51-4984-B18C-6F986640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9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20FE4-8929-4D5C-979F-92128A04C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2E011-42A7-4A66-B53E-DF61E095C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64C1-D7A2-47B6-A5EB-41C61EAF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E11-2F40-4F32-8629-41F724BD2F85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469F-EEE4-4EEF-BA9A-3EE4FD36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412E5-D0AC-490D-A3C5-56EBD2EA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791B-4F51-4984-B18C-6F986640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4385-306B-498C-80B5-FF9E15A3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7351-27FE-4FBA-BCC4-6B369B43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3891F-9452-4C61-98CC-92D38E47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E11-2F40-4F32-8629-41F724BD2F85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58853-D988-462A-9542-45EB472C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B088F-82BA-4DB7-B8EF-155DD940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791B-4F51-4984-B18C-6F986640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5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0312-BE3E-4BA0-92D7-055DB859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C4B4F-0180-446A-8406-EEEA3609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0DA5-019E-4656-9750-CD42EC9F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E11-2F40-4F32-8629-41F724BD2F85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5FC1-BCD2-429B-BD5D-01C5F9C2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308E-59F8-4B36-8427-B593A70C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791B-4F51-4984-B18C-6F986640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8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BAD3-C747-499B-8A79-23E3206C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5BE4-A741-439B-A9CD-A0450F6B9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6CEDB-00E0-4088-9085-2E04522CA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BB0E8-D4C2-405A-B9CF-57B9CB92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E11-2F40-4F32-8629-41F724BD2F85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D27A-A68E-48B3-860A-24A28256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F8F5-2E94-46DC-92C0-548C10EE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791B-4F51-4984-B18C-6F986640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5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BC78-AF97-4A2B-AC91-BAF9CFBD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A752E-3D4A-4FBE-A58D-2B451A94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040FD-40D4-468A-B12D-D393D80C8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7E24D-BA72-47CF-BD0E-67D679890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3431F-47E1-4E67-BFCF-DF0CD2ACF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1BF48-C3C0-4A47-9EEE-E0B6B09B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E11-2F40-4F32-8629-41F724BD2F85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D9D58-810D-4F1F-8C32-916C6DB6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EA3BF-36A1-4733-9CF3-6C5FAE2F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791B-4F51-4984-B18C-6F986640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7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299B-AF27-4B0D-A845-A2709B77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4299A-E57A-4513-9CF7-9BB4911A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E11-2F40-4F32-8629-41F724BD2F85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B8F91-2102-49E8-829F-C9BFAB51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F191-B271-4F7E-ABA1-56616FD5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791B-4F51-4984-B18C-6F986640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FA511-CB8C-4E40-9746-01D9E0F7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E11-2F40-4F32-8629-41F724BD2F85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F957C-2075-44A9-AD4F-088F2AB4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DD006-2253-4CA8-811C-2986DA0D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791B-4F51-4984-B18C-6F986640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930B-4353-4C3A-91C1-15A29B02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279F-94A4-4503-AA24-99CFAD05F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919D0-1672-44AB-9927-B3AAAC2BC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6143C-FC3F-44E3-8364-EC67346F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E11-2F40-4F32-8629-41F724BD2F85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868B9-3060-4E14-98E3-EA3BC63C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801C7-6F3B-48FA-BB86-603434F8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791B-4F51-4984-B18C-6F986640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2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5DF3-D800-4456-BFC2-D42ECCE8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B2D67-560A-47ED-9983-FC50811B6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96D7E-871D-4F92-8CE6-90B7FF6DA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E5BA2-4547-4D40-BF95-68EA2822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E11-2F40-4F32-8629-41F724BD2F85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7CD34-3912-4D86-ABC7-A99C7BDE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01BC3-4FDE-4A5C-B61E-452767E0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791B-4F51-4984-B18C-6F986640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1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97834-1A74-487F-BA88-72453886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7FB62-C67C-4CFC-BFC5-C0BA9AA7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F3F4-6D06-4148-96DC-70896CC69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AE11-2F40-4F32-8629-41F724BD2F85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05377-83FC-4329-BB6C-E40733C7F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BC5E-BA33-4CC3-AB74-0817AD1F4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791B-4F51-4984-B18C-6F986640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9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58CF-03B0-40AD-9CE1-D6391D8F8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4778"/>
            <a:ext cx="9144000" cy="1219553"/>
          </a:xfrm>
        </p:spPr>
        <p:txBody>
          <a:bodyPr>
            <a:normAutofit/>
          </a:bodyPr>
          <a:lstStyle/>
          <a:p>
            <a:r>
              <a:rPr lang="en-US" sz="7200" dirty="0"/>
              <a:t>Introduction to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B05C1-9936-43C7-80FA-1A181A411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6458"/>
            <a:ext cx="9144000" cy="17856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Jeffry Houser</a:t>
            </a:r>
            <a:br>
              <a:rPr lang="en-US" dirty="0"/>
            </a:br>
            <a:r>
              <a:rPr lang="en-US" dirty="0"/>
              <a:t>www.jeffryhouser.com</a:t>
            </a:r>
            <a:br>
              <a:rPr lang="en-US" dirty="0"/>
            </a:br>
            <a:r>
              <a:rPr lang="en-US" dirty="0"/>
              <a:t>www.dot-com-it.com</a:t>
            </a:r>
            <a:br>
              <a:rPr lang="en-US" dirty="0"/>
            </a:br>
            <a:r>
              <a:rPr lang="en-US" dirty="0"/>
              <a:t>www.learn-with.com</a:t>
            </a:r>
          </a:p>
          <a:p>
            <a:r>
              <a:rPr lang="en-US" dirty="0"/>
              <a:t>jeffry@dot-com-it.com</a:t>
            </a:r>
          </a:p>
        </p:txBody>
      </p:sp>
    </p:spTree>
    <p:extLst>
      <p:ext uri="{BB962C8B-B14F-4D97-AF65-F5344CB8AC3E}">
        <p14:creationId xmlns:p14="http://schemas.microsoft.com/office/powerpoint/2010/main" val="395283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NodeJS and </a:t>
            </a:r>
            <a:r>
              <a:rPr lang="en-US" dirty="0" err="1"/>
              <a:t>npm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Download from nodejs.org </a:t>
            </a:r>
          </a:p>
          <a:p>
            <a:r>
              <a:rPr lang="en-US" dirty="0"/>
              <a:t>Angular CLI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@angular/cli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7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Angular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399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ng new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E9DBA-15F9-495B-95CC-DF63D93C5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2670720"/>
            <a:ext cx="7498080" cy="33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Angular App –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e2e</a:t>
            </a:r>
            <a:r>
              <a:rPr lang="en-US" dirty="0"/>
              <a:t>: For End to End Tests</a:t>
            </a:r>
          </a:p>
          <a:p>
            <a:r>
              <a:rPr lang="en-US" b="1" dirty="0" err="1"/>
              <a:t>node_modules</a:t>
            </a:r>
            <a:r>
              <a:rPr lang="en-US" dirty="0"/>
              <a:t>: All the packages that had to be installed for the application to run.</a:t>
            </a:r>
          </a:p>
          <a:p>
            <a:r>
              <a:rPr lang="en-US" b="1" dirty="0" err="1"/>
              <a:t>src</a:t>
            </a:r>
            <a:r>
              <a:rPr lang="en-US" dirty="0"/>
              <a:t>: The main application’s source</a:t>
            </a:r>
          </a:p>
          <a:p>
            <a:r>
              <a:rPr lang="en-US" b="1" dirty="0" err="1"/>
              <a:t>src</a:t>
            </a:r>
            <a:r>
              <a:rPr lang="en-US" b="1" dirty="0"/>
              <a:t>/app</a:t>
            </a:r>
            <a:r>
              <a:rPr lang="en-US" dirty="0"/>
              <a:t>: The main application code.</a:t>
            </a:r>
          </a:p>
          <a:p>
            <a:r>
              <a:rPr lang="en-US" b="1" dirty="0" err="1"/>
              <a:t>src</a:t>
            </a:r>
            <a:r>
              <a:rPr lang="en-US" b="1" dirty="0"/>
              <a:t>/assets</a:t>
            </a:r>
            <a:r>
              <a:rPr lang="en-US" dirty="0"/>
              <a:t>: The assets folder for the main application</a:t>
            </a:r>
          </a:p>
          <a:p>
            <a:r>
              <a:rPr lang="en-US" b="1" dirty="0" err="1"/>
              <a:t>src</a:t>
            </a:r>
            <a:r>
              <a:rPr lang="en-US" b="1" dirty="0"/>
              <a:t>/environments</a:t>
            </a:r>
            <a:r>
              <a:rPr lang="en-US" dirty="0"/>
              <a:t>: The environment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92411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AppComponent Files –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app.component.css: </a:t>
            </a:r>
            <a:r>
              <a:rPr lang="en-US" dirty="0"/>
              <a:t>CSS</a:t>
            </a:r>
          </a:p>
          <a:p>
            <a:r>
              <a:rPr lang="en-US" b="1" dirty="0"/>
              <a:t>app.component.html: </a:t>
            </a:r>
            <a:r>
              <a:rPr lang="en-US" dirty="0"/>
              <a:t>HTML Template</a:t>
            </a:r>
          </a:p>
          <a:p>
            <a:r>
              <a:rPr lang="en-US" b="1" dirty="0" err="1"/>
              <a:t>app.component.spec.ts</a:t>
            </a:r>
            <a:r>
              <a:rPr lang="en-US" b="1" dirty="0"/>
              <a:t>: </a:t>
            </a:r>
            <a:r>
              <a:rPr lang="en-US" dirty="0"/>
              <a:t>Tests for this component</a:t>
            </a:r>
          </a:p>
          <a:p>
            <a:r>
              <a:rPr lang="en-US" b="1" dirty="0" err="1"/>
              <a:t>app.component.ts</a:t>
            </a:r>
            <a:r>
              <a:rPr lang="en-US" b="1" dirty="0"/>
              <a:t>: </a:t>
            </a:r>
            <a:r>
              <a:rPr lang="en-US" dirty="0"/>
              <a:t>TypeScript code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159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AppComponent Files –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app.component.ts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CE6A29-028E-48F4-A69B-CB537BC5D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968" y="1919880"/>
            <a:ext cx="4358886" cy="189282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'@angular/core'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selector: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'app-root'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'./app.component.html'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'./app.component.css'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title 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'ITA'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8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Angular App –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292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ng serve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055F1-5438-4C8F-9723-551250F9E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289" y="2883574"/>
            <a:ext cx="8227422" cy="22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3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Angular App – Browser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19708-9707-46C9-9423-3201B4FD6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331" y="1825625"/>
            <a:ext cx="2875337" cy="467933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82A156-1A28-41A3-AD87-B684315D8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6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What is Angular?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</a:t>
            </a:r>
          </a:p>
          <a:p>
            <a:r>
              <a:rPr lang="en-US" dirty="0"/>
              <a:t>History of Angular</a:t>
            </a:r>
          </a:p>
          <a:p>
            <a:r>
              <a:rPr lang="en-US" dirty="0"/>
              <a:t>Why We Use It</a:t>
            </a:r>
          </a:p>
          <a:p>
            <a:r>
              <a:rPr lang="en-US" dirty="0"/>
              <a:t>Creating and running Angular Application</a:t>
            </a:r>
          </a:p>
        </p:txBody>
      </p:sp>
    </p:spTree>
    <p:extLst>
      <p:ext uri="{BB962C8B-B14F-4D97-AF65-F5344CB8AC3E}">
        <p14:creationId xmlns:p14="http://schemas.microsoft.com/office/powerpoint/2010/main" val="307725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8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Angular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component?</a:t>
            </a:r>
          </a:p>
          <a:p>
            <a:r>
              <a:rPr lang="en-US" dirty="0"/>
              <a:t>How to Create Angular Components</a:t>
            </a:r>
          </a:p>
          <a:p>
            <a:r>
              <a:rPr lang="en-US" dirty="0"/>
              <a:t>Share data between view and class</a:t>
            </a:r>
          </a:p>
          <a:p>
            <a:r>
              <a:rPr lang="en-US" dirty="0"/>
              <a:t>Respond to view interactions inside class</a:t>
            </a:r>
          </a:p>
          <a:p>
            <a:r>
              <a:rPr lang="en-US" dirty="0"/>
              <a:t>Define Formal Inputs and Outputs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Jeffry?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write a book series on Angular at www.learn-with.com </a:t>
            </a:r>
          </a:p>
          <a:p>
            <a:r>
              <a:rPr lang="en-US" dirty="0"/>
              <a:t>Small Business Owner who did custom software development</a:t>
            </a:r>
          </a:p>
          <a:p>
            <a:r>
              <a:rPr lang="en-US" dirty="0"/>
              <a:t>Senior Developer at Disney Streaming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11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Angular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code, HTML, and CSS into one unit</a:t>
            </a:r>
          </a:p>
          <a:p>
            <a:r>
              <a:rPr lang="en-US" dirty="0"/>
              <a:t>Clear separation of HTML, CSS, and TypeScript.</a:t>
            </a:r>
          </a:p>
          <a:p>
            <a:r>
              <a:rPr lang="en-US"/>
              <a:t>Create your own HTML tag, with defined inputs and events.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Component (Sample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292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ng generate component view1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BA620-625C-4931-ABC7-718297B2C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90" y="3073404"/>
            <a:ext cx="8647619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7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135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ng generate component view2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50673-AB80-453B-B58F-755EB69F4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90" y="3073404"/>
            <a:ext cx="8647619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20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Component – Module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Import:</a:t>
            </a:r>
          </a:p>
          <a:p>
            <a:endParaRPr lang="en-US" dirty="0"/>
          </a:p>
          <a:p>
            <a:r>
              <a:rPr lang="en-US" dirty="0"/>
              <a:t>Declaration 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913AD4-2D69-4C31-8492-A874FE365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866" y="1825625"/>
            <a:ext cx="5849678" cy="49244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View1Component }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'./view1/view1.component'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View2Component }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'./view2/view2.component'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9251F7-E482-458D-B358-2D55E47C8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866" y="2908687"/>
            <a:ext cx="5849678" cy="109260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declarations: [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AppComponent,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View1Component,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View2Component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58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Component – Component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view1.component.ts: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View1.component.html: </a:t>
            </a: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C32B9D-46B4-4D4E-8523-9983B2D38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554" y="1954288"/>
            <a:ext cx="4955203" cy="229293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{Component,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'@angular/core'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selector: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'app-view1'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'./view1.component.html'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'./view1.component.css'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View1Component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87A63C6-A7EC-4BCF-8181-9783CEB06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554" y="5034644"/>
            <a:ext cx="4955202" cy="69249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view 1 works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7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Add Components to Main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app.component.html</a:t>
            </a:r>
          </a:p>
          <a:p>
            <a:endParaRPr lang="en-US" dirty="0"/>
          </a:p>
          <a:p>
            <a:r>
              <a:rPr lang="en-US" dirty="0"/>
              <a:t>Reload App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7579D5-DA71-4EE2-B9BF-2651D2936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784" y="1825625"/>
            <a:ext cx="2470548" cy="49244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app-view1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app-view1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app-view2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app-view2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1BC22-73B8-4770-8D47-B98161745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84" y="2850690"/>
            <a:ext cx="5282539" cy="27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8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Components – Sample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Share between View and Class</a:t>
            </a:r>
          </a:p>
        </p:txBody>
      </p:sp>
    </p:spTree>
    <p:extLst>
      <p:ext uri="{BB962C8B-B14F-4D97-AF65-F5344CB8AC3E}">
        <p14:creationId xmlns:p14="http://schemas.microsoft.com/office/powerpoint/2010/main" val="2116935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 Share between View and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view1.component.ts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View1.component.html </a:t>
            </a:r>
          </a:p>
          <a:p>
            <a:endParaRPr lang="en-US" dirty="0"/>
          </a:p>
          <a:p>
            <a:r>
              <a:rPr lang="en-US" dirty="0"/>
              <a:t>Reload App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E58F6E-14D5-4466-B799-9E60B901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458" y="1878314"/>
            <a:ext cx="2453751" cy="29238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myValue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1A31EC-A3B5-4D0A-B509-CB50E980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458" y="2739749"/>
            <a:ext cx="2453751" cy="69249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{{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myValue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 view 1!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7FDD3-954D-4FD2-88E4-2F98E29EB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458" y="4001293"/>
            <a:ext cx="4518311" cy="238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54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Components – Sample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Respond to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2037216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–View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View1.component.html </a:t>
            </a:r>
          </a:p>
          <a:p>
            <a:endParaRPr lang="en-US" dirty="0"/>
          </a:p>
          <a:p>
            <a:r>
              <a:rPr lang="en-US" dirty="0"/>
              <a:t>view1.component.ts</a:t>
            </a:r>
          </a:p>
          <a:p>
            <a:endParaRPr lang="en-US" dirty="0"/>
          </a:p>
          <a:p>
            <a:r>
              <a:rPr lang="en-US" dirty="0"/>
              <a:t>Reload App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6F1AE3-648F-407A-81C1-9957AA6D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352" y="1891471"/>
            <a:ext cx="5554377" cy="29238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(click)=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&gt;Do Something&lt;/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5B54EA-CE8A-4AC2-85B3-B3C09B079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352" y="2809747"/>
            <a:ext cx="5554377" cy="69249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'do something'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C1BB54-AFE5-413E-ADAA-7C6CFD582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52" y="3867128"/>
            <a:ext cx="3464982" cy="26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6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91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Components – Sample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Create a Formalized Input</a:t>
            </a:r>
          </a:p>
          <a:p>
            <a:r>
              <a:rPr lang="en-US" dirty="0"/>
              <a:t>Create a Formalized Output</a:t>
            </a:r>
          </a:p>
        </p:txBody>
      </p:sp>
    </p:spTree>
    <p:extLst>
      <p:ext uri="{BB962C8B-B14F-4D97-AF65-F5344CB8AC3E}">
        <p14:creationId xmlns:p14="http://schemas.microsoft.com/office/powerpoint/2010/main" val="2801940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-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view1.component.ts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app.component.html</a:t>
            </a:r>
          </a:p>
          <a:p>
            <a:endParaRPr lang="en-US" dirty="0"/>
          </a:p>
          <a:p>
            <a:r>
              <a:rPr lang="en-US" dirty="0"/>
              <a:t>Reload App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9FA156-8B3E-4CED-9CDB-9A89552F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637" y="2416395"/>
            <a:ext cx="5883298" cy="49244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@Input()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myValue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1DEB88-9CD3-4338-A394-23199875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637" y="1910345"/>
            <a:ext cx="5883298" cy="29238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{Component, Input,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'@angular/core'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5A67FDC-6208-4F0D-BCF1-9A347DF9E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636" y="3398213"/>
            <a:ext cx="5883297" cy="29238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app-view1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myValue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“’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Goodbye’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app-view1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E87DB8-4C34-4B5D-A01E-733B55CE2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636" y="4147087"/>
            <a:ext cx="5883297" cy="23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42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-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63" y="1825625"/>
            <a:ext cx="10702537" cy="4351338"/>
          </a:xfrm>
        </p:spPr>
        <p:txBody>
          <a:bodyPr/>
          <a:lstStyle/>
          <a:p>
            <a:r>
              <a:rPr lang="en-US" dirty="0"/>
              <a:t>view1.component.ts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app.component.html</a:t>
            </a:r>
          </a:p>
          <a:p>
            <a:endParaRPr lang="en-US" dirty="0"/>
          </a:p>
          <a:p>
            <a:r>
              <a:rPr lang="en-US" dirty="0" err="1"/>
              <a:t>app.component.ts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D30C4B-ED79-48C7-9E2A-8BA82F111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497" y="1924363"/>
            <a:ext cx="7837402" cy="29238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{Component,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Input,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Output}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'@angular/core'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C69444-CD3B-4521-B4DB-C6D0C480B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497" y="2368100"/>
            <a:ext cx="7837402" cy="49244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@Output()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doSomethingRequest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9A7C521-72D5-40F6-A25C-72AAC7AF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497" y="2995480"/>
            <a:ext cx="7837402" cy="69249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.doSomethingRequest.emit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'do something'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8D47FC-8C45-4FCE-BA32-F4EA72826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497" y="3969301"/>
            <a:ext cx="7837402" cy="69249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app-view1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myValue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"'Goodbye’”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doSomethingRequest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onDoSomething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($event)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app-view1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1F6C6A8-A370-4527-9278-75C2ED708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497" y="5046403"/>
            <a:ext cx="7837402" cy="69249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onDoSomething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console.log(event);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80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 Outputs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63" y="1825625"/>
            <a:ext cx="10702537" cy="4351338"/>
          </a:xfrm>
        </p:spPr>
        <p:txBody>
          <a:bodyPr/>
          <a:lstStyle/>
          <a:p>
            <a:r>
              <a:rPr lang="en-US" dirty="0"/>
              <a:t>Reload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3C729-DE56-425F-987E-8B32BC08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862" y="1927860"/>
            <a:ext cx="4131338" cy="386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Angular Components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Component</a:t>
            </a:r>
          </a:p>
          <a:p>
            <a:r>
              <a:rPr lang="en-US" dirty="0"/>
              <a:t>How to Create Angular Components</a:t>
            </a:r>
          </a:p>
          <a:p>
            <a:r>
              <a:rPr lang="en-US" dirty="0"/>
              <a:t>Share data between view and class</a:t>
            </a:r>
          </a:p>
          <a:p>
            <a:r>
              <a:rPr lang="en-US" dirty="0"/>
              <a:t>Respond to view interactions inside class</a:t>
            </a:r>
          </a:p>
          <a:p>
            <a:r>
              <a:rPr lang="en-US" dirty="0"/>
              <a:t>Define Formal Inputs and Outputs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49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88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Services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Angular service?</a:t>
            </a:r>
          </a:p>
          <a:p>
            <a:r>
              <a:rPr lang="en-US" dirty="0"/>
              <a:t>How to Create</a:t>
            </a:r>
          </a:p>
          <a:p>
            <a:r>
              <a:rPr lang="en-US" dirty="0"/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2703523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– What they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used to share data or functionality among multiple components</a:t>
            </a:r>
          </a:p>
          <a:p>
            <a:r>
              <a:rPr lang="en-US" dirty="0"/>
              <a:t>A Singleton</a:t>
            </a:r>
          </a:p>
          <a:p>
            <a:r>
              <a:rPr lang="en-US" dirty="0"/>
              <a:t>Uses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101592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– What they are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construct for integrating with REST services or other external systems.</a:t>
            </a:r>
          </a:p>
        </p:txBody>
      </p:sp>
    </p:spTree>
    <p:extLst>
      <p:ext uri="{BB962C8B-B14F-4D97-AF65-F5344CB8AC3E}">
        <p14:creationId xmlns:p14="http://schemas.microsoft.com/office/powerpoint/2010/main" val="2609632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Components – Sample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Use a Service to share data </a:t>
            </a:r>
            <a:r>
              <a:rPr lang="en-US"/>
              <a:t>between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3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 and why we use it?</a:t>
            </a:r>
          </a:p>
          <a:p>
            <a:r>
              <a:rPr lang="en-US" dirty="0"/>
              <a:t>Creating Angular Components</a:t>
            </a:r>
          </a:p>
          <a:p>
            <a:r>
              <a:rPr lang="en-US" dirty="0"/>
              <a:t>Using Angular Services to share Data between Angular Components</a:t>
            </a:r>
          </a:p>
        </p:txBody>
      </p:sp>
    </p:spTree>
    <p:extLst>
      <p:ext uri="{BB962C8B-B14F-4D97-AF65-F5344CB8AC3E}">
        <p14:creationId xmlns:p14="http://schemas.microsoft.com/office/powerpoint/2010/main" val="3443687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-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 generate service </a:t>
            </a:r>
            <a:r>
              <a:rPr lang="en-US" dirty="0" err="1"/>
              <a:t>MyService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1B282-DEF1-403B-94CD-1F2CE24FE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90" y="2857021"/>
            <a:ext cx="8647619" cy="18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72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–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my-</a:t>
            </a:r>
            <a:r>
              <a:rPr lang="en-US" b="1" dirty="0" err="1"/>
              <a:t>service.service.spec.ts</a:t>
            </a:r>
            <a:r>
              <a:rPr lang="en-US" dirty="0"/>
              <a:t>: Tests</a:t>
            </a:r>
          </a:p>
          <a:p>
            <a:r>
              <a:rPr lang="en-US" b="1" dirty="0"/>
              <a:t>my-</a:t>
            </a:r>
            <a:r>
              <a:rPr lang="en-US" b="1" dirty="0" err="1"/>
              <a:t>service.service.ts</a:t>
            </a:r>
            <a:r>
              <a:rPr lang="en-US" dirty="0"/>
              <a:t>: The Service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91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–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my-</a:t>
            </a:r>
            <a:r>
              <a:rPr lang="en-US" b="1" dirty="0" err="1"/>
              <a:t>service.service.spec.ts</a:t>
            </a:r>
            <a:r>
              <a:rPr lang="en-US" dirty="0"/>
              <a:t>: Tests</a:t>
            </a:r>
          </a:p>
          <a:p>
            <a:r>
              <a:rPr lang="en-US" b="1" dirty="0"/>
              <a:t>my-</a:t>
            </a:r>
            <a:r>
              <a:rPr lang="en-US" b="1" dirty="0" err="1"/>
              <a:t>service.service.ts</a:t>
            </a:r>
            <a:r>
              <a:rPr lang="en-US" dirty="0"/>
              <a:t>: The Service Class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AF4A22-14D5-4893-8899-75345A8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116" y="3179313"/>
            <a:ext cx="4618049" cy="149271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Injectable }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'@angular/core'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@Injectable({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providedIn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'root'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MyServiceService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14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– Alternate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my-</a:t>
            </a:r>
            <a:r>
              <a:rPr lang="en-US" b="1" dirty="0" err="1"/>
              <a:t>service.service.ts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app.module.ts</a:t>
            </a:r>
            <a:r>
              <a:rPr lang="en-US" b="1" dirty="0"/>
              <a:t>: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AF4A22-14D5-4893-8899-75345A8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05" y="1932116"/>
            <a:ext cx="5551520" cy="109260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Injectable }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'@angular/core'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@Injectable()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MyServiceService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7D2301-99F1-4D88-8812-9ABF6DC7D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05" y="3924202"/>
            <a:ext cx="5551520" cy="29238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MyServiceService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'./my-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service.service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865313-310E-4BF2-9AA9-DC24B936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05" y="4504279"/>
            <a:ext cx="5551520" cy="69249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providers: [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MyServiceService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72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Service – Use it – Load Forms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app.module.ts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94529C-DAEE-4505-B3C2-FC334E8A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142" y="1904487"/>
            <a:ext cx="4458272" cy="29238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'@angular/forms'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37052F-4995-495E-8828-7F249EE91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95" y="2611018"/>
            <a:ext cx="4451219" cy="109260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imports: [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9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– Use it in view1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my-</a:t>
            </a:r>
            <a:r>
              <a:rPr lang="en-US" b="1" dirty="0" err="1"/>
              <a:t>service.service.ts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view1.component.ts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view1.component.html</a:t>
            </a:r>
            <a:r>
              <a:rPr lang="en-US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F30B95-F397-4A76-8EFF-5DDEDA657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352" y="1930886"/>
            <a:ext cx="5650905" cy="29238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myValue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01D23C-786F-476E-AB53-C00961F21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353" y="2930867"/>
            <a:ext cx="5650906" cy="29238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MyServiceService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'../my-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service.service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D43E48-5B3F-493A-9AFB-FD5B607FE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299" y="3528036"/>
            <a:ext cx="5657957" cy="29238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MyServiceService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B40D4D0-D42C-450B-A1A1-04C681373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299" y="4488728"/>
            <a:ext cx="5657957" cy="29238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)]=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service.myValue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0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– Use it in view2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view2.component.ts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view2.component.html</a:t>
            </a:r>
            <a:r>
              <a:rPr lang="en-US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01D23C-786F-476E-AB53-C00961F21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353" y="1884892"/>
            <a:ext cx="5650906" cy="29238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MyServiceService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'../my-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service.service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D43E48-5B3F-493A-9AFB-FD5B607FE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299" y="2482061"/>
            <a:ext cx="5657957" cy="29238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MyServiceService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29B997-9FF2-400B-BA6A-C76E95E7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353" y="3478046"/>
            <a:ext cx="5657957" cy="69249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Value: {{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service.myValue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553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– Use it in view2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Reload the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A03F8C-F5F4-4488-9A92-27E59520B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114" y="2406203"/>
            <a:ext cx="3973771" cy="390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04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Services -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Angular service?</a:t>
            </a:r>
          </a:p>
          <a:p>
            <a:r>
              <a:rPr lang="en-US" dirty="0"/>
              <a:t>How to Create</a:t>
            </a:r>
          </a:p>
          <a:p>
            <a:r>
              <a:rPr lang="en-US" dirty="0"/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18132001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8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</a:t>
            </a:r>
          </a:p>
          <a:p>
            <a:r>
              <a:rPr lang="en-US" dirty="0"/>
              <a:t>History of Angular</a:t>
            </a:r>
          </a:p>
          <a:p>
            <a:r>
              <a:rPr lang="en-US" dirty="0"/>
              <a:t>Why We Use It</a:t>
            </a:r>
          </a:p>
          <a:p>
            <a:r>
              <a:rPr lang="en-US" dirty="0"/>
              <a:t>Creating and Running Angular Application</a:t>
            </a:r>
          </a:p>
        </p:txBody>
      </p:sp>
    </p:spTree>
    <p:extLst>
      <p:ext uri="{BB962C8B-B14F-4D97-AF65-F5344CB8AC3E}">
        <p14:creationId xmlns:p14="http://schemas.microsoft.com/office/powerpoint/2010/main" val="28437046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Angular and why we use it?</a:t>
            </a:r>
          </a:p>
          <a:p>
            <a:r>
              <a:rPr lang="en-US" dirty="0"/>
              <a:t>Creating Angular Components</a:t>
            </a:r>
          </a:p>
          <a:p>
            <a:r>
              <a:rPr lang="en-US" dirty="0"/>
              <a:t>Using Angular Services to share Data between Angular Components</a:t>
            </a:r>
          </a:p>
        </p:txBody>
      </p:sp>
    </p:spTree>
    <p:extLst>
      <p:ext uri="{BB962C8B-B14F-4D97-AF65-F5344CB8AC3E}">
        <p14:creationId xmlns:p14="http://schemas.microsoft.com/office/powerpoint/2010/main" val="30948586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58CF-03B0-40AD-9CE1-D6391D8F8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4778"/>
            <a:ext cx="9144000" cy="2746488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Introduction to Angular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B05C1-9936-43C7-80FA-1A181A411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6458"/>
            <a:ext cx="9144000" cy="17856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Jeffry Houser</a:t>
            </a:r>
            <a:br>
              <a:rPr lang="en-US" dirty="0"/>
            </a:br>
            <a:r>
              <a:rPr lang="en-US" dirty="0"/>
              <a:t>www.jeffryhouser.com</a:t>
            </a:r>
            <a:br>
              <a:rPr lang="en-US" dirty="0"/>
            </a:br>
            <a:r>
              <a:rPr lang="en-US" dirty="0"/>
              <a:t>www.dot-com-it.com</a:t>
            </a:r>
            <a:br>
              <a:rPr lang="en-US" dirty="0"/>
            </a:br>
            <a:r>
              <a:rPr lang="en-US" dirty="0"/>
              <a:t>www.learn-with.com</a:t>
            </a:r>
          </a:p>
          <a:p>
            <a:r>
              <a:rPr lang="en-US" dirty="0"/>
              <a:t>jeffry@dot-com-it.com</a:t>
            </a:r>
          </a:p>
        </p:txBody>
      </p:sp>
    </p:spTree>
    <p:extLst>
      <p:ext uri="{BB962C8B-B14F-4D97-AF65-F5344CB8AC3E}">
        <p14:creationId xmlns:p14="http://schemas.microsoft.com/office/powerpoint/2010/main" val="293542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Application Framework from Google</a:t>
            </a:r>
          </a:p>
          <a:p>
            <a:r>
              <a:rPr lang="en-US" dirty="0"/>
              <a:t>Decouples DOM Manipulation from Application Logic</a:t>
            </a:r>
          </a:p>
          <a:p>
            <a:r>
              <a:rPr lang="en-US" dirty="0"/>
              <a:t>Decouples client application from server application</a:t>
            </a:r>
          </a:p>
          <a:p>
            <a:r>
              <a:rPr lang="en-US" dirty="0"/>
              <a:t>Used for Building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3679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2009</a:t>
            </a:r>
            <a:r>
              <a:rPr lang="en-US" dirty="0"/>
              <a:t>: AngularJS Beta Released - a JavaScript MVC framework</a:t>
            </a:r>
          </a:p>
          <a:p>
            <a:r>
              <a:rPr lang="en-US" b="1" dirty="0"/>
              <a:t>2012</a:t>
            </a:r>
            <a:r>
              <a:rPr lang="en-US" dirty="0"/>
              <a:t>: AngularJS 1.0.0 release</a:t>
            </a:r>
          </a:p>
          <a:p>
            <a:r>
              <a:rPr lang="en-US" b="1" dirty="0"/>
              <a:t>2016</a:t>
            </a:r>
            <a:r>
              <a:rPr lang="en-US" dirty="0"/>
              <a:t>: AngularJS 1.6.0 release – added Component based architecture</a:t>
            </a:r>
          </a:p>
          <a:p>
            <a:r>
              <a:rPr lang="en-US" b="1" dirty="0"/>
              <a:t>2016</a:t>
            </a:r>
            <a:r>
              <a:rPr lang="en-US" dirty="0"/>
              <a:t>: Angular released – Brand new TypeScript framework</a:t>
            </a:r>
          </a:p>
          <a:p>
            <a:r>
              <a:rPr lang="en-US" b="1" dirty="0"/>
              <a:t>2017</a:t>
            </a:r>
            <a:r>
              <a:rPr lang="en-US" dirty="0"/>
              <a:t>: Angular CLI 1.0.0 released </a:t>
            </a:r>
          </a:p>
          <a:p>
            <a:r>
              <a:rPr lang="en-US" b="1" dirty="0"/>
              <a:t>2018</a:t>
            </a:r>
            <a:r>
              <a:rPr lang="en-US" dirty="0"/>
              <a:t>: Angular and Angular CLI version / releases start to sync </a:t>
            </a:r>
          </a:p>
          <a:p>
            <a:r>
              <a:rPr lang="en-US" b="1" dirty="0"/>
              <a:t>2019</a:t>
            </a:r>
            <a:r>
              <a:rPr lang="en-US" dirty="0"/>
              <a:t>: Angular 8 released</a:t>
            </a:r>
          </a:p>
        </p:txBody>
      </p:sp>
    </p:spTree>
    <p:extLst>
      <p:ext uri="{BB962C8B-B14F-4D97-AF65-F5344CB8AC3E}">
        <p14:creationId xmlns:p14="http://schemas.microsoft.com/office/powerpoint/2010/main" val="397219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Framework</a:t>
            </a:r>
          </a:p>
          <a:p>
            <a:pPr lvl="1"/>
            <a:r>
              <a:rPr lang="en-US" dirty="0"/>
              <a:t>TypeScript Framework</a:t>
            </a:r>
          </a:p>
          <a:p>
            <a:pPr lvl="1"/>
            <a:r>
              <a:rPr lang="en-US" dirty="0"/>
              <a:t>Dependency Injection</a:t>
            </a:r>
          </a:p>
          <a:p>
            <a:r>
              <a:rPr lang="en-US" dirty="0"/>
              <a:t>Angular CLI</a:t>
            </a:r>
          </a:p>
          <a:p>
            <a:pPr lvl="1"/>
            <a:r>
              <a:rPr lang="en-US" dirty="0"/>
              <a:t>Build Scripts (Webpack)</a:t>
            </a:r>
          </a:p>
          <a:p>
            <a:pPr lvl="1"/>
            <a:r>
              <a:rPr lang="en-US" dirty="0"/>
              <a:t>Scaffolding (Code Generation)</a:t>
            </a:r>
          </a:p>
          <a:p>
            <a:r>
              <a:rPr lang="en-US" dirty="0"/>
              <a:t>Angular Material</a:t>
            </a:r>
          </a:p>
          <a:p>
            <a:pPr lvl="1"/>
            <a:r>
              <a:rPr lang="en-US" dirty="0"/>
              <a:t>UI Library</a:t>
            </a:r>
          </a:p>
        </p:txBody>
      </p:sp>
    </p:spTree>
    <p:extLst>
      <p:ext uri="{BB962C8B-B14F-4D97-AF65-F5344CB8AC3E}">
        <p14:creationId xmlns:p14="http://schemas.microsoft.com/office/powerpoint/2010/main" val="182321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9AF-78DD-47F2-A64A-51C6F7A5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anyone use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F50-3C71-465C-A816-E373FCB0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Opinionated structure, which helps teams build consistent code</a:t>
            </a:r>
          </a:p>
          <a:p>
            <a:r>
              <a:rPr lang="en-US" dirty="0"/>
              <a:t>Custom Components have a clearly defined API</a:t>
            </a:r>
          </a:p>
          <a:p>
            <a:r>
              <a:rPr lang="en-US" dirty="0"/>
              <a:t>HTML Binding, with clear separation of display code and business logic.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Built to be testable, which helps make better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4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4229</TotalTime>
  <Words>1167</Words>
  <Application>Microsoft Office PowerPoint</Application>
  <PresentationFormat>Widescreen</PresentationFormat>
  <Paragraphs>242</Paragraphs>
  <Slides>51</Slides>
  <Notes>5</Notes>
  <HiddenSlides>17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Office Theme</vt:lpstr>
      <vt:lpstr>Introduction to Angular</vt:lpstr>
      <vt:lpstr>Who is Jeffry?</vt:lpstr>
      <vt:lpstr>Who Are You?</vt:lpstr>
      <vt:lpstr>What we’ll cover</vt:lpstr>
      <vt:lpstr>Part 1: What is Angular?</vt:lpstr>
      <vt:lpstr>What is Angular?</vt:lpstr>
      <vt:lpstr>Angular History</vt:lpstr>
      <vt:lpstr>Angular Ecosystem</vt:lpstr>
      <vt:lpstr>Why would anyone use Angular?</vt:lpstr>
      <vt:lpstr>Install Prerequisites</vt:lpstr>
      <vt:lpstr>Create an Angular App</vt:lpstr>
      <vt:lpstr>Create an Angular App – Code Review</vt:lpstr>
      <vt:lpstr>AppComponent Files – Code Review</vt:lpstr>
      <vt:lpstr>AppComponent Files – Code Review</vt:lpstr>
      <vt:lpstr>Create an Angular App – Run</vt:lpstr>
      <vt:lpstr>Create an Angular App – Browser</vt:lpstr>
      <vt:lpstr>Part 1: What is Angular? - Review</vt:lpstr>
      <vt:lpstr>Question Break</vt:lpstr>
      <vt:lpstr>Part 2: Angular Components</vt:lpstr>
      <vt:lpstr>What is an Angular Component?</vt:lpstr>
      <vt:lpstr>Create a Component (Sample 2)</vt:lpstr>
      <vt:lpstr>Create a Component</vt:lpstr>
      <vt:lpstr>Create a Component – Module Changes</vt:lpstr>
      <vt:lpstr>Create a Component – Component Code</vt:lpstr>
      <vt:lpstr>Add Components to Main View</vt:lpstr>
      <vt:lpstr>Components – Sample 3</vt:lpstr>
      <vt:lpstr>Components – Share between View and Class</vt:lpstr>
      <vt:lpstr>Components – Sample 4</vt:lpstr>
      <vt:lpstr>Components –View Actions</vt:lpstr>
      <vt:lpstr>Components – Sample 5</vt:lpstr>
      <vt:lpstr>Components - Inputs</vt:lpstr>
      <vt:lpstr>Components - Outputs</vt:lpstr>
      <vt:lpstr>Components – Outputs Part 2</vt:lpstr>
      <vt:lpstr>Part 2: Angular Components - Review</vt:lpstr>
      <vt:lpstr>Question Break</vt:lpstr>
      <vt:lpstr>Part 3: Services </vt:lpstr>
      <vt:lpstr>Services – What they are</vt:lpstr>
      <vt:lpstr>Services – What they are Not</vt:lpstr>
      <vt:lpstr>Components – Sample 6</vt:lpstr>
      <vt:lpstr>Services - Create</vt:lpstr>
      <vt:lpstr>Services – Files</vt:lpstr>
      <vt:lpstr>Services – Code Review</vt:lpstr>
      <vt:lpstr>Services – Alternate Setup</vt:lpstr>
      <vt:lpstr>Service – Use it – Load Forms Module</vt:lpstr>
      <vt:lpstr>Service – Use it in view1</vt:lpstr>
      <vt:lpstr>Service – Use it in view2</vt:lpstr>
      <vt:lpstr>Service – Use it in view2</vt:lpstr>
      <vt:lpstr>Part 3: Services - Review </vt:lpstr>
      <vt:lpstr>Question Break</vt:lpstr>
      <vt:lpstr>Final Review </vt:lpstr>
      <vt:lpstr>Introduction to Angular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</dc:title>
  <dc:creator>jeffry houser</dc:creator>
  <cp:lastModifiedBy>jeffry houser</cp:lastModifiedBy>
  <cp:revision>137</cp:revision>
  <dcterms:created xsi:type="dcterms:W3CDTF">2019-03-09T18:04:04Z</dcterms:created>
  <dcterms:modified xsi:type="dcterms:W3CDTF">2019-07-15T21:14:22Z</dcterms:modified>
</cp:coreProperties>
</file>