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81" r:id="rId3"/>
    <p:sldId id="278" r:id="rId4"/>
    <p:sldId id="282" r:id="rId5"/>
    <p:sldId id="283" r:id="rId6"/>
    <p:sldId id="279" r:id="rId7"/>
    <p:sldId id="284" r:id="rId8"/>
    <p:sldId id="285" r:id="rId9"/>
    <p:sldId id="286" r:id="rId10"/>
    <p:sldId id="277" r:id="rId11"/>
    <p:sldId id="256" r:id="rId12"/>
    <p:sldId id="274" r:id="rId13"/>
    <p:sldId id="257" r:id="rId14"/>
    <p:sldId id="258" r:id="rId15"/>
    <p:sldId id="259" r:id="rId16"/>
    <p:sldId id="276" r:id="rId17"/>
    <p:sldId id="260" r:id="rId18"/>
    <p:sldId id="275" r:id="rId19"/>
    <p:sldId id="261" r:id="rId20"/>
    <p:sldId id="262" r:id="rId21"/>
    <p:sldId id="263" r:id="rId22"/>
    <p:sldId id="264" r:id="rId23"/>
    <p:sldId id="265" r:id="rId24"/>
    <p:sldId id="266" r:id="rId25"/>
    <p:sldId id="272" r:id="rId26"/>
    <p:sldId id="267" r:id="rId27"/>
    <p:sldId id="273" r:id="rId28"/>
    <p:sldId id="269" r:id="rId29"/>
    <p:sldId id="271" r:id="rId30"/>
    <p:sldId id="270"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53"/>
  </p:normalViewPr>
  <p:slideViewPr>
    <p:cSldViewPr snapToGrid="0" snapToObjects="1" showGuides="1">
      <p:cViewPr varScale="1">
        <p:scale>
          <a:sx n="133" d="100"/>
          <a:sy n="133" d="100"/>
        </p:scale>
        <p:origin x="22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11/26/18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11/26/18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11/26/18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11/26/18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11/26/18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ourcemaking.com/design_patterns/singlet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ourcemaking.com/design_patterns/factory_metho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making.com/design_patterns/build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ourcemaking.com/design_patterns/prototyp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ourcemaking.com/design_patterns/decor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sourcemaking.com/design_patterns/facad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ourcemaking.com/design_patterns/flyweigh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ourcemaking.com/design_patterns/adapt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ourcemaking.com/design_patterns/prox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ourcemaking.com/design_patterns/comman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ourcemaking.com/design_patterns/null_objec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ourcemaking.com/design_patterns/mediato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ourcemaking.com/design_patterns/obser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ourcemaking.com/design_patterns/sta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ourcemaking.com/design_patterns/strate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B2BB-9904-894B-94B0-D1AA330EE4A6}"/>
              </a:ext>
            </a:extLst>
          </p:cNvPr>
          <p:cNvSpPr>
            <a:spLocks noGrp="1"/>
          </p:cNvSpPr>
          <p:nvPr>
            <p:ph type="title"/>
          </p:nvPr>
        </p:nvSpPr>
        <p:spPr>
          <a:xfrm>
            <a:off x="3242929" y="1073888"/>
            <a:ext cx="8634646" cy="4064627"/>
          </a:xfrm>
        </p:spPr>
        <p:txBody>
          <a:bodyPr>
            <a:normAutofit/>
          </a:bodyPr>
          <a:lstStyle/>
          <a:p>
            <a:r>
              <a:rPr lang="en-GB" dirty="0"/>
              <a:t>OOP Paradigm</a:t>
            </a:r>
          </a:p>
        </p:txBody>
      </p:sp>
      <p:sp>
        <p:nvSpPr>
          <p:cNvPr id="3" name="Text Placeholder 2">
            <a:extLst>
              <a:ext uri="{FF2B5EF4-FFF2-40B4-BE49-F238E27FC236}">
                <a16:creationId xmlns:a16="http://schemas.microsoft.com/office/drawing/2014/main" id="{AF2914E4-3D67-964A-97E0-8EB56601EAA3}"/>
              </a:ext>
            </a:extLst>
          </p:cNvPr>
          <p:cNvSpPr>
            <a:spLocks noGrp="1"/>
          </p:cNvSpPr>
          <p:nvPr>
            <p:ph type="body" idx="1"/>
          </p:nvPr>
        </p:nvSpPr>
        <p:spPr>
          <a:xfrm>
            <a:off x="3242930" y="5159781"/>
            <a:ext cx="8769398" cy="951135"/>
          </a:xfrm>
        </p:spPr>
        <p:txBody>
          <a:bodyPr>
            <a:normAutofit/>
          </a:bodyPr>
          <a:lstStyle/>
          <a:p>
            <a:r>
              <a:rPr lang="en-GB" dirty="0"/>
              <a:t>Key Components Related to the object-orientated Programming paradigm</a:t>
            </a:r>
          </a:p>
          <a:p>
            <a:endParaRPr lang="en-GB" dirty="0"/>
          </a:p>
        </p:txBody>
      </p:sp>
    </p:spTree>
    <p:extLst>
      <p:ext uri="{BB962C8B-B14F-4D97-AF65-F5344CB8AC3E}">
        <p14:creationId xmlns:p14="http://schemas.microsoft.com/office/powerpoint/2010/main" val="61326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60A-8B7C-CC48-98B7-D28F0982A03E}"/>
              </a:ext>
            </a:extLst>
          </p:cNvPr>
          <p:cNvSpPr>
            <a:spLocks noGrp="1"/>
          </p:cNvSpPr>
          <p:nvPr>
            <p:ph type="title"/>
          </p:nvPr>
        </p:nvSpPr>
        <p:spPr/>
        <p:txBody>
          <a:bodyPr/>
          <a:lstStyle/>
          <a:p>
            <a:r>
              <a:rPr lang="en-GB" dirty="0"/>
              <a:t>Common Design Patterns</a:t>
            </a:r>
          </a:p>
        </p:txBody>
      </p:sp>
      <p:sp>
        <p:nvSpPr>
          <p:cNvPr id="3" name="Text Placeholder 2">
            <a:extLst>
              <a:ext uri="{FF2B5EF4-FFF2-40B4-BE49-F238E27FC236}">
                <a16:creationId xmlns:a16="http://schemas.microsoft.com/office/drawing/2014/main" id="{938E7DB9-FC46-5842-940C-C69F5037F3DB}"/>
              </a:ext>
            </a:extLst>
          </p:cNvPr>
          <p:cNvSpPr>
            <a:spLocks noGrp="1"/>
          </p:cNvSpPr>
          <p:nvPr>
            <p:ph type="body" idx="1"/>
          </p:nvPr>
        </p:nvSpPr>
        <p:spPr>
          <a:xfrm>
            <a:off x="3242929" y="5159781"/>
            <a:ext cx="8499891" cy="951135"/>
          </a:xfrm>
        </p:spPr>
        <p:txBody>
          <a:bodyPr/>
          <a:lstStyle/>
          <a:p>
            <a:r>
              <a:rPr lang="en-GB" sz="1800" dirty="0"/>
              <a:t>Creational, structural and behavioural</a:t>
            </a:r>
          </a:p>
          <a:p>
            <a:endParaRPr lang="en-GB" dirty="0"/>
          </a:p>
        </p:txBody>
      </p:sp>
    </p:spTree>
    <p:extLst>
      <p:ext uri="{BB962C8B-B14F-4D97-AF65-F5344CB8AC3E}">
        <p14:creationId xmlns:p14="http://schemas.microsoft.com/office/powerpoint/2010/main" val="180331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Creational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5908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761996" y="382385"/>
            <a:ext cx="10668004" cy="1113295"/>
          </a:xfrm>
        </p:spPr>
        <p:txBody>
          <a:bodyPr anchor="b">
            <a:normAutofit/>
          </a:bodyPr>
          <a:lstStyle/>
          <a:p>
            <a:pPr algn="ctr"/>
            <a:r>
              <a:rPr lang="en-GB" dirty="0"/>
              <a:t>Overview</a:t>
            </a:r>
            <a:endParaRPr lang="en-GB"/>
          </a:p>
        </p:txBody>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761996" y="1785257"/>
            <a:ext cx="10668004" cy="3440539"/>
          </a:xfrm>
        </p:spPr>
        <p:txBody>
          <a:bodyPr>
            <a:normAutofit/>
          </a:bodyPr>
          <a:lstStyle/>
          <a:p>
            <a:pPr marL="0" indent="0">
              <a:buNone/>
            </a:pPr>
            <a:r>
              <a:rPr lang="en-GB" sz="2400"/>
              <a:t>Creational design patterns are design patterns that deal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858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Singleton Design Pattern</a:t>
            </a:r>
            <a:br>
              <a:rPr lang="en-GB" dirty="0"/>
            </a:br>
            <a:r>
              <a:rPr lang="en-GB" sz="2200" dirty="0">
                <a:latin typeface="+mn-lt"/>
              </a:rPr>
              <a:t>A class of which only a single instance can exist</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https://sourcemaking.com/design_patterns/singleton</a:t>
            </a:r>
            <a:endParaRPr lang="en-GB" dirty="0"/>
          </a:p>
          <a:p>
            <a:pPr marL="0" indent="0">
              <a:buNone/>
            </a:pPr>
            <a:r>
              <a:rPr lang="en-GB" dirty="0"/>
              <a:t>This pattern tries to ensure that only one instance of an object exists throughout application.  The Singleton pattern aims to keep a check on initializations and ensure that only one instance of the object exists throughout application.</a:t>
            </a:r>
          </a:p>
          <a:p>
            <a:pPr marL="0" indent="0">
              <a:buNone/>
            </a:pPr>
            <a:r>
              <a:rPr lang="en-GB" dirty="0"/>
              <a:t>A Singleton class also provides one unique, global access point to the object so that each subsequent call to the access point returns only that particular object.</a:t>
            </a:r>
          </a:p>
          <a:p>
            <a:endParaRPr lang="en-GB" dirty="0"/>
          </a:p>
          <a:p>
            <a:endParaRPr lang="en-GB" dirty="0"/>
          </a:p>
        </p:txBody>
      </p:sp>
    </p:spTree>
    <p:extLst>
      <p:ext uri="{BB962C8B-B14F-4D97-AF65-F5344CB8AC3E}">
        <p14:creationId xmlns:p14="http://schemas.microsoft.com/office/powerpoint/2010/main" val="359826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1B91-CBA4-C848-9832-66C177A705E7}"/>
              </a:ext>
            </a:extLst>
          </p:cNvPr>
          <p:cNvSpPr>
            <a:spLocks noGrp="1"/>
          </p:cNvSpPr>
          <p:nvPr>
            <p:ph type="title"/>
          </p:nvPr>
        </p:nvSpPr>
        <p:spPr/>
        <p:txBody>
          <a:bodyPr>
            <a:normAutofit/>
          </a:bodyPr>
          <a:lstStyle/>
          <a:p>
            <a:r>
              <a:rPr lang="en-GB" dirty="0"/>
              <a:t>Factory Method Design Pattern</a:t>
            </a:r>
            <a:br>
              <a:rPr lang="en-GB" dirty="0"/>
            </a:br>
            <a:r>
              <a:rPr lang="en-GB" sz="2000" dirty="0">
                <a:latin typeface="+mn-lt"/>
              </a:rPr>
              <a:t>Creates an instance of several derived classes</a:t>
            </a:r>
            <a:endParaRPr lang="en-GB" sz="2700" dirty="0">
              <a:latin typeface="+mn-lt"/>
            </a:endParaRPr>
          </a:p>
        </p:txBody>
      </p:sp>
      <p:sp>
        <p:nvSpPr>
          <p:cNvPr id="3" name="Content Placeholder 2">
            <a:extLst>
              <a:ext uri="{FF2B5EF4-FFF2-40B4-BE49-F238E27FC236}">
                <a16:creationId xmlns:a16="http://schemas.microsoft.com/office/drawing/2014/main" id="{B884DFBA-A237-DB4B-A10B-8AD142B3158A}"/>
              </a:ext>
            </a:extLst>
          </p:cNvPr>
          <p:cNvSpPr>
            <a:spLocks noGrp="1"/>
          </p:cNvSpPr>
          <p:nvPr>
            <p:ph idx="1"/>
          </p:nvPr>
        </p:nvSpPr>
        <p:spPr/>
        <p:txBody>
          <a:bodyPr/>
          <a:lstStyle/>
          <a:p>
            <a:pPr marL="0" indent="0">
              <a:buNone/>
            </a:pPr>
            <a:r>
              <a:rPr lang="en-GB" dirty="0">
                <a:hlinkClick r:id="rId2"/>
              </a:rPr>
              <a:t>https://sourcemaking.com/design_patterns/factory_method</a:t>
            </a:r>
            <a:endParaRPr lang="en-GB" dirty="0"/>
          </a:p>
          <a:p>
            <a:pPr marL="0" indent="0">
              <a:buNone/>
            </a:pPr>
            <a:r>
              <a:rPr lang="en-GB" dirty="0"/>
              <a:t>Creates objects of several related classes without specifying the exact object to be created</a:t>
            </a:r>
          </a:p>
          <a:p>
            <a:endParaRPr lang="en-GB" dirty="0"/>
          </a:p>
        </p:txBody>
      </p:sp>
    </p:spTree>
    <p:extLst>
      <p:ext uri="{BB962C8B-B14F-4D97-AF65-F5344CB8AC3E}">
        <p14:creationId xmlns:p14="http://schemas.microsoft.com/office/powerpoint/2010/main" val="127918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AF83-797B-2B46-AA95-D559E676D77F}"/>
              </a:ext>
            </a:extLst>
          </p:cNvPr>
          <p:cNvSpPr>
            <a:spLocks noGrp="1"/>
          </p:cNvSpPr>
          <p:nvPr>
            <p:ph type="title"/>
          </p:nvPr>
        </p:nvSpPr>
        <p:spPr>
          <a:xfrm>
            <a:off x="1251678" y="382385"/>
            <a:ext cx="10577770" cy="1492132"/>
          </a:xfrm>
        </p:spPr>
        <p:txBody>
          <a:bodyPr>
            <a:normAutofit/>
          </a:bodyPr>
          <a:lstStyle/>
          <a:p>
            <a:r>
              <a:rPr lang="en-GB" dirty="0">
                <a:solidFill>
                  <a:srgbClr val="FF0000"/>
                </a:solidFill>
              </a:rPr>
              <a:t>Builder Design Pattern</a:t>
            </a:r>
            <a:br>
              <a:rPr lang="en-GB" dirty="0">
                <a:solidFill>
                  <a:srgbClr val="FF0000"/>
                </a:solidFill>
              </a:rPr>
            </a:br>
            <a:r>
              <a:rPr lang="en-GB" sz="2200" dirty="0">
                <a:solidFill>
                  <a:srgbClr val="FF0000"/>
                </a:solidFill>
                <a:latin typeface="+mn-lt"/>
              </a:rPr>
              <a:t>Separates object construction from its representation</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D3C5AA67-E3EC-884E-891C-72E51DA64D80}"/>
              </a:ext>
            </a:extLst>
          </p:cNvPr>
          <p:cNvSpPr>
            <a:spLocks noGrp="1"/>
          </p:cNvSpPr>
          <p:nvPr>
            <p:ph idx="1"/>
          </p:nvPr>
        </p:nvSpPr>
        <p:spPr/>
        <p:txBody>
          <a:bodyPr/>
          <a:lstStyle/>
          <a:p>
            <a:pPr marL="0" indent="0">
              <a:buNone/>
            </a:pPr>
            <a:r>
              <a:rPr lang="en-GB" dirty="0">
                <a:hlinkClick r:id="rId2"/>
              </a:rPr>
              <a:t>https://sourcemaking.com/design_patterns/builder</a:t>
            </a:r>
            <a:endParaRPr lang="en-GB" dirty="0"/>
          </a:p>
          <a:p>
            <a:pPr marL="0" indent="0">
              <a:buNone/>
            </a:pPr>
            <a:r>
              <a:rPr lang="en-GB" dirty="0"/>
              <a:t>Constructs complex objects using step-by-step approach</a:t>
            </a:r>
          </a:p>
          <a:p>
            <a:endParaRPr lang="en-GB" dirty="0"/>
          </a:p>
        </p:txBody>
      </p:sp>
    </p:spTree>
    <p:extLst>
      <p:ext uri="{BB962C8B-B14F-4D97-AF65-F5344CB8AC3E}">
        <p14:creationId xmlns:p14="http://schemas.microsoft.com/office/powerpoint/2010/main" val="2208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AF83-797B-2B46-AA95-D559E676D77F}"/>
              </a:ext>
            </a:extLst>
          </p:cNvPr>
          <p:cNvSpPr>
            <a:spLocks noGrp="1"/>
          </p:cNvSpPr>
          <p:nvPr>
            <p:ph type="title"/>
          </p:nvPr>
        </p:nvSpPr>
        <p:spPr>
          <a:xfrm>
            <a:off x="1251678" y="382385"/>
            <a:ext cx="10577770" cy="1492132"/>
          </a:xfrm>
        </p:spPr>
        <p:txBody>
          <a:bodyPr>
            <a:normAutofit/>
          </a:bodyPr>
          <a:lstStyle/>
          <a:p>
            <a:r>
              <a:rPr lang="en-GB" dirty="0">
                <a:solidFill>
                  <a:srgbClr val="FF0000"/>
                </a:solidFill>
              </a:rPr>
              <a:t>Prototype Design Pattern</a:t>
            </a:r>
            <a:br>
              <a:rPr lang="en-GB" dirty="0">
                <a:solidFill>
                  <a:srgbClr val="FF0000"/>
                </a:solidFill>
              </a:rPr>
            </a:br>
            <a:r>
              <a:rPr lang="en-GB" sz="2200" dirty="0">
                <a:solidFill>
                  <a:srgbClr val="FF0000"/>
                </a:solidFill>
                <a:latin typeface="+mn-lt"/>
              </a:rPr>
              <a:t>A fully initialised instance to be copied or cloned</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D3C5AA67-E3EC-884E-891C-72E51DA64D80}"/>
              </a:ext>
            </a:extLst>
          </p:cNvPr>
          <p:cNvSpPr>
            <a:spLocks noGrp="1"/>
          </p:cNvSpPr>
          <p:nvPr>
            <p:ph idx="1"/>
          </p:nvPr>
        </p:nvSpPr>
        <p:spPr/>
        <p:txBody>
          <a:bodyPr/>
          <a:lstStyle/>
          <a:p>
            <a:pPr marL="0" indent="0">
              <a:buNone/>
            </a:pPr>
            <a:r>
              <a:rPr lang="en-GB" dirty="0">
                <a:hlinkClick r:id="rId2"/>
              </a:rPr>
              <a:t>https://sourcemaking.com/design_patterns/prototype</a:t>
            </a:r>
            <a:endParaRPr lang="en-GB" dirty="0"/>
          </a:p>
          <a:p>
            <a:endParaRPr lang="en-GB" dirty="0"/>
          </a:p>
        </p:txBody>
      </p:sp>
    </p:spTree>
    <p:extLst>
      <p:ext uri="{BB962C8B-B14F-4D97-AF65-F5344CB8AC3E}">
        <p14:creationId xmlns:p14="http://schemas.microsoft.com/office/powerpoint/2010/main" val="31687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Structural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34171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2895600" y="382385"/>
            <a:ext cx="8534399" cy="1413758"/>
          </a:xfrm>
        </p:spPr>
        <p:txBody>
          <a:bodyPr anchor="b">
            <a:normAutofit/>
          </a:bodyPr>
          <a:lstStyle/>
          <a:p>
            <a:pPr algn="ctr"/>
            <a:r>
              <a:rPr lang="en-GB" sz="4400"/>
              <a:t>Overview</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2895600" y="2178528"/>
            <a:ext cx="8534400" cy="3701065"/>
          </a:xfrm>
        </p:spPr>
        <p:txBody>
          <a:bodyPr>
            <a:normAutofit/>
          </a:bodyPr>
          <a:lstStyle/>
          <a:p>
            <a:pPr marL="0" indent="0">
              <a:buNone/>
            </a:pPr>
            <a:r>
              <a:rPr lang="en-GB" dirty="0"/>
              <a:t>Structural Design Patterns are Design Patterns that ease the design by identifying a simple way to realize relationships between entities.</a:t>
            </a:r>
          </a:p>
        </p:txBody>
      </p:sp>
    </p:spTree>
    <p:extLst>
      <p:ext uri="{BB962C8B-B14F-4D97-AF65-F5344CB8AC3E}">
        <p14:creationId xmlns:p14="http://schemas.microsoft.com/office/powerpoint/2010/main" val="83995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Decorator Design Pattern</a:t>
            </a:r>
            <a:br>
              <a:rPr lang="en-GB" dirty="0"/>
            </a:br>
            <a:r>
              <a:rPr lang="en-GB" sz="2000" dirty="0">
                <a:latin typeface="+mn-lt"/>
              </a:rPr>
              <a:t>Add responsibilities to objects dynamically</a:t>
            </a:r>
            <a:endParaRPr lang="en-GB" sz="24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https://sourcemaking.com/design_patterns/decorator</a:t>
            </a:r>
            <a:endParaRPr lang="en-GB" dirty="0"/>
          </a:p>
          <a:p>
            <a:endParaRPr lang="en-GB" dirty="0"/>
          </a:p>
        </p:txBody>
      </p:sp>
    </p:spTree>
    <p:extLst>
      <p:ext uri="{BB962C8B-B14F-4D97-AF65-F5344CB8AC3E}">
        <p14:creationId xmlns:p14="http://schemas.microsoft.com/office/powerpoint/2010/main" val="99495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1" name="Rectangle 20">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FEE0C5-701E-AA4F-8305-0CAC1686060B}"/>
              </a:ext>
            </a:extLst>
          </p:cNvPr>
          <p:cNvPicPr>
            <a:picLocks noChangeAspect="1"/>
          </p:cNvPicPr>
          <p:nvPr/>
        </p:nvPicPr>
        <p:blipFill rotWithShape="1">
          <a:blip r:embed="rId2">
            <a:extLst/>
          </a:blip>
          <a:srcRect l="23694" r="16109"/>
          <a:stretch/>
        </p:blipFill>
        <p:spPr>
          <a:xfrm>
            <a:off x="8362943" y="10"/>
            <a:ext cx="3829057" cy="6857990"/>
          </a:xfrm>
          <a:prstGeom prst="rect">
            <a:avLst/>
          </a:prstGeom>
        </p:spPr>
      </p:pic>
      <p:sp>
        <p:nvSpPr>
          <p:cNvPr id="25"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089BA74-BA01-8349-ADB1-65786CAC19BB}"/>
              </a:ext>
            </a:extLst>
          </p:cNvPr>
          <p:cNvSpPr>
            <a:spLocks noGrp="1"/>
          </p:cNvSpPr>
          <p:nvPr>
            <p:ph type="title"/>
          </p:nvPr>
        </p:nvSpPr>
        <p:spPr>
          <a:xfrm>
            <a:off x="544403" y="1098388"/>
            <a:ext cx="7818540" cy="4394988"/>
          </a:xfrm>
        </p:spPr>
        <p:txBody>
          <a:bodyPr vert="horz" lIns="91440" tIns="45720" rIns="91440" bIns="45720" rtlCol="0" anchor="ctr">
            <a:normAutofit/>
          </a:bodyPr>
          <a:lstStyle/>
          <a:p>
            <a:r>
              <a:rPr lang="en-US" sz="10000" spc="800"/>
              <a:t>Tasks</a:t>
            </a:r>
          </a:p>
        </p:txBody>
      </p:sp>
      <p:sp>
        <p:nvSpPr>
          <p:cNvPr id="27" name="Rectangle 26">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242442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Facade Design Pattern</a:t>
            </a:r>
            <a:br>
              <a:rPr lang="en-GB" dirty="0"/>
            </a:br>
            <a:r>
              <a:rPr lang="en-GB" sz="2000" dirty="0">
                <a:latin typeface="+mn-lt"/>
              </a:rPr>
              <a:t>A single class that represents an entire subsystem</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https://sourcemaking.com/design_patterns/facade</a:t>
            </a:r>
            <a:endParaRPr lang="en-GB" dirty="0"/>
          </a:p>
          <a:p>
            <a:endParaRPr lang="en-GB" dirty="0"/>
          </a:p>
        </p:txBody>
      </p:sp>
    </p:spTree>
    <p:extLst>
      <p:ext uri="{BB962C8B-B14F-4D97-AF65-F5344CB8AC3E}">
        <p14:creationId xmlns:p14="http://schemas.microsoft.com/office/powerpoint/2010/main" val="114216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Flyweight Design Pattern</a:t>
            </a:r>
            <a:br>
              <a:rPr lang="en-GB" dirty="0">
                <a:solidFill>
                  <a:srgbClr val="FF0000"/>
                </a:solidFill>
              </a:rPr>
            </a:br>
            <a:r>
              <a:rPr lang="en-GB" sz="2000" dirty="0">
                <a:solidFill>
                  <a:srgbClr val="FF0000"/>
                </a:solidFill>
                <a:latin typeface="+mn-lt"/>
              </a:rPr>
              <a:t>A fine-grained instance used for efficient sharing</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https://sourcemaking.com/design_patterns/flyweight</a:t>
            </a:r>
            <a:endParaRPr lang="en-GB" dirty="0"/>
          </a:p>
          <a:p>
            <a:endParaRPr lang="en-GB" dirty="0"/>
          </a:p>
        </p:txBody>
      </p:sp>
    </p:spTree>
    <p:extLst>
      <p:ext uri="{BB962C8B-B14F-4D97-AF65-F5344CB8AC3E}">
        <p14:creationId xmlns:p14="http://schemas.microsoft.com/office/powerpoint/2010/main" val="902209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Adapter Design Pattern</a:t>
            </a:r>
            <a:br>
              <a:rPr lang="en-GB" dirty="0"/>
            </a:br>
            <a:r>
              <a:rPr lang="en-GB" sz="2000" dirty="0">
                <a:latin typeface="+mn-lt"/>
              </a:rPr>
              <a:t>Match interfaces of different classes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https://sourcemaking.com/design_patterns/adapter</a:t>
            </a:r>
            <a:endParaRPr lang="en-GB" dirty="0"/>
          </a:p>
          <a:p>
            <a:endParaRPr lang="en-GB" dirty="0"/>
          </a:p>
        </p:txBody>
      </p:sp>
    </p:spTree>
    <p:extLst>
      <p:ext uri="{BB962C8B-B14F-4D97-AF65-F5344CB8AC3E}">
        <p14:creationId xmlns:p14="http://schemas.microsoft.com/office/powerpoint/2010/main" val="84601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Proxy Design Pattern</a:t>
            </a:r>
            <a:br>
              <a:rPr lang="en-GB" dirty="0"/>
            </a:br>
            <a:r>
              <a:rPr lang="en-GB" sz="2000" dirty="0">
                <a:latin typeface="+mn-lt"/>
              </a:rPr>
              <a:t>An object representing another object</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https://sourcemaking.com/design_patterns/proxy</a:t>
            </a:r>
            <a:endParaRPr lang="en-GB" dirty="0"/>
          </a:p>
          <a:p>
            <a:endParaRPr lang="en-GB" dirty="0"/>
          </a:p>
        </p:txBody>
      </p:sp>
    </p:spTree>
    <p:extLst>
      <p:ext uri="{BB962C8B-B14F-4D97-AF65-F5344CB8AC3E}">
        <p14:creationId xmlns:p14="http://schemas.microsoft.com/office/powerpoint/2010/main" val="379786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 behavioural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046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612989" y="776175"/>
            <a:ext cx="3990455" cy="5305650"/>
          </a:xfrm>
        </p:spPr>
        <p:txBody>
          <a:bodyPr anchor="b">
            <a:normAutofit/>
          </a:bodyPr>
          <a:lstStyle/>
          <a:p>
            <a:r>
              <a:rPr lang="en-GB" dirty="0"/>
              <a:t>Overview</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5246914" y="870113"/>
            <a:ext cx="6183086" cy="5117775"/>
          </a:xfrm>
        </p:spPr>
        <p:txBody>
          <a:bodyPr anchor="ctr">
            <a:normAutofit/>
          </a:bodyPr>
          <a:lstStyle/>
          <a:p>
            <a:pPr marL="0" indent="0">
              <a:buNone/>
            </a:pPr>
            <a:r>
              <a:rPr lang="en-GB" dirty="0"/>
              <a:t>Behavioural design patterns are design patterns that identify common communication patterns between objects and realize these patterns. By doing so, these patterns increase flexibility in carrying out this communication</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24780213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Command Design Pattern</a:t>
            </a:r>
            <a:br>
              <a:rPr lang="en-GB" dirty="0"/>
            </a:br>
            <a:r>
              <a:rPr lang="en-GB" sz="2000" dirty="0">
                <a:latin typeface="+mn-lt"/>
              </a:rPr>
              <a:t>Encapsulate a command request as an object</a:t>
            </a:r>
            <a:endParaRPr lang="en-GB"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https://sourcemaking.com/design_patterns/command</a:t>
            </a:r>
            <a:endParaRPr lang="en-GB" dirty="0"/>
          </a:p>
          <a:p>
            <a:endParaRPr lang="en-GB" dirty="0"/>
          </a:p>
        </p:txBody>
      </p:sp>
    </p:spTree>
    <p:extLst>
      <p:ext uri="{BB962C8B-B14F-4D97-AF65-F5344CB8AC3E}">
        <p14:creationId xmlns:p14="http://schemas.microsoft.com/office/powerpoint/2010/main" val="3199768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a:xfrm>
            <a:off x="1251678" y="382385"/>
            <a:ext cx="10178322" cy="1492132"/>
          </a:xfrm>
        </p:spPr>
        <p:txBody>
          <a:bodyPr>
            <a:normAutofit/>
          </a:bodyPr>
          <a:lstStyle/>
          <a:p>
            <a:r>
              <a:rPr lang="en-GB" dirty="0">
                <a:solidFill>
                  <a:srgbClr val="FF0000"/>
                </a:solidFill>
              </a:rPr>
              <a:t>Null Object Design Pattern</a:t>
            </a:r>
            <a:br>
              <a:rPr lang="en-GB" dirty="0">
                <a:solidFill>
                  <a:srgbClr val="FF0000"/>
                </a:solidFill>
              </a:rPr>
            </a:br>
            <a:r>
              <a:rPr lang="en-GB" sz="2000" dirty="0">
                <a:solidFill>
                  <a:srgbClr val="FF0000"/>
                </a:solidFill>
                <a:latin typeface="+mn-lt"/>
              </a:rPr>
              <a:t>Designed to act as a default value of an object</a:t>
            </a:r>
            <a:endParaRPr lang="en-GB"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https://sourcemaking.com/design_patterns/null_object</a:t>
            </a:r>
            <a:endParaRPr lang="en-GB" dirty="0"/>
          </a:p>
          <a:p>
            <a:endParaRPr lang="en-GB" dirty="0"/>
          </a:p>
        </p:txBody>
      </p:sp>
    </p:spTree>
    <p:extLst>
      <p:ext uri="{BB962C8B-B14F-4D97-AF65-F5344CB8AC3E}">
        <p14:creationId xmlns:p14="http://schemas.microsoft.com/office/powerpoint/2010/main" val="51967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Mediator Design Pattern</a:t>
            </a:r>
            <a:br>
              <a:rPr lang="en-GB" dirty="0">
                <a:solidFill>
                  <a:srgbClr val="FF0000"/>
                </a:solidFill>
              </a:rPr>
            </a:br>
            <a:r>
              <a:rPr lang="en-GB" sz="2000" dirty="0">
                <a:solidFill>
                  <a:srgbClr val="FF0000"/>
                </a:solidFill>
                <a:latin typeface="+mn-lt"/>
              </a:rPr>
              <a:t>Defines simplified communication between classes</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https://sourcemaking.com/design_patterns/mediator</a:t>
            </a:r>
            <a:endParaRPr lang="en-GB" dirty="0"/>
          </a:p>
          <a:p>
            <a:endParaRPr lang="en-GB" dirty="0"/>
          </a:p>
        </p:txBody>
      </p:sp>
    </p:spTree>
    <p:extLst>
      <p:ext uri="{BB962C8B-B14F-4D97-AF65-F5344CB8AC3E}">
        <p14:creationId xmlns:p14="http://schemas.microsoft.com/office/powerpoint/2010/main" val="34088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Observer Design Pattern</a:t>
            </a:r>
            <a:br>
              <a:rPr lang="en-GB" dirty="0"/>
            </a:br>
            <a:r>
              <a:rPr lang="en-GB" sz="2000" dirty="0">
                <a:latin typeface="+mn-lt"/>
              </a:rPr>
              <a:t>A way of notifying change to a number of classes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https://sourcemaking.com/design_patterns/observer</a:t>
            </a:r>
            <a:endParaRPr lang="en-GB" dirty="0"/>
          </a:p>
          <a:p>
            <a:endParaRPr lang="en-GB" dirty="0"/>
          </a:p>
        </p:txBody>
      </p:sp>
    </p:spTree>
    <p:extLst>
      <p:ext uri="{BB962C8B-B14F-4D97-AF65-F5344CB8AC3E}">
        <p14:creationId xmlns:p14="http://schemas.microsoft.com/office/powerpoint/2010/main" val="2684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612989" y="776175"/>
            <a:ext cx="3990455" cy="5305650"/>
          </a:xfrm>
        </p:spPr>
        <p:txBody>
          <a:bodyPr anchor="b">
            <a:normAutofit/>
          </a:bodyPr>
          <a:lstStyle/>
          <a:p>
            <a:r>
              <a:rPr lang="en-GB" dirty="0"/>
              <a:t>Task 1.0a: Object Orientated (Draft) Posters</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4871530" y="381001"/>
            <a:ext cx="6945086" cy="6021734"/>
          </a:xfrm>
        </p:spPr>
        <p:txBody>
          <a:bodyPr anchor="ctr">
            <a:normAutofit/>
          </a:bodyPr>
          <a:lstStyle/>
          <a:p>
            <a:pPr marL="0" indent="0">
              <a:lnSpc>
                <a:spcPct val="100000"/>
              </a:lnSpc>
              <a:buNone/>
            </a:pPr>
            <a:r>
              <a:rPr lang="en-GB" sz="1200" b="1" dirty="0"/>
              <a:t>P1 Examine the characteristics of the object-orientated paradigm as well as the various class relationships.  </a:t>
            </a:r>
            <a:r>
              <a:rPr lang="en-GB" sz="1200" dirty="0"/>
              <a:t>Design two presentation/informational style A3 posters, the first should be titled “The Characteristics of an Object Orientated Paradigm” and the second “Object Orientated Class Relationships”.  Your posters must be </a:t>
            </a:r>
            <a:r>
              <a:rPr lang="en-GB" sz="1200" b="1" dirty="0"/>
              <a:t>exceptionally well structured, illustrative, fully spell checked, include suitable levels of detail, be supported with own designed graphics that support and help demonstrate your knowledge and understanding</a:t>
            </a:r>
            <a:r>
              <a:rPr lang="en-GB" sz="1200" dirty="0"/>
              <a:t>.  You are expected to search and explore the various aspects online, don’t limit your research to a single site (or article); ensure you explain any terms you use on your poster.  Try to organise your work by considering how you could group and/or rationalise similar elements so you can provide a single, good overview or that aspect and support it with different types of examples; this will help you reduce the quantity of work as well as the time and effort while maximising the value and quality of your evidence.</a:t>
            </a:r>
          </a:p>
          <a:p>
            <a:pPr marL="0" indent="0">
              <a:lnSpc>
                <a:spcPct val="100000"/>
              </a:lnSpc>
              <a:buNone/>
            </a:pPr>
            <a:endParaRPr lang="en-GB" sz="1200" dirty="0"/>
          </a:p>
          <a:p>
            <a:pPr marL="0" indent="0">
              <a:lnSpc>
                <a:spcPct val="100000"/>
              </a:lnSpc>
              <a:buNone/>
            </a:pPr>
            <a:r>
              <a:rPr lang="en-GB" sz="1400" b="1" dirty="0"/>
              <a:t>“The Characteristics of an Object Orientated Paradigm” Poster</a:t>
            </a:r>
            <a:endParaRPr lang="en-GB" sz="1400" b="1" i="1" dirty="0"/>
          </a:p>
          <a:p>
            <a:pPr marL="0" indent="0">
              <a:lnSpc>
                <a:spcPct val="100000"/>
              </a:lnSpc>
              <a:buNone/>
            </a:pPr>
            <a:r>
              <a:rPr lang="en-GB" sz="1200" b="1" i="1" dirty="0"/>
              <a:t>Use the following list to ensure you include all the expected elements</a:t>
            </a:r>
            <a:r>
              <a:rPr lang="en-GB" sz="1200" dirty="0"/>
              <a:t> </a:t>
            </a:r>
          </a:p>
          <a:p>
            <a:pPr>
              <a:lnSpc>
                <a:spcPct val="100000"/>
              </a:lnSpc>
            </a:pPr>
            <a:r>
              <a:rPr lang="en-GB" sz="1200" dirty="0"/>
              <a:t>Encapsulation</a:t>
            </a:r>
          </a:p>
          <a:p>
            <a:pPr>
              <a:lnSpc>
                <a:spcPct val="100000"/>
              </a:lnSpc>
            </a:pPr>
            <a:r>
              <a:rPr lang="en-GB" sz="1200" dirty="0"/>
              <a:t>Polymorphism</a:t>
            </a:r>
          </a:p>
          <a:p>
            <a:pPr>
              <a:lnSpc>
                <a:spcPct val="100000"/>
              </a:lnSpc>
            </a:pPr>
            <a:r>
              <a:rPr lang="en-GB" sz="1200" dirty="0"/>
              <a:t>Constructors &amp; Destructors</a:t>
            </a:r>
          </a:p>
          <a:p>
            <a:pPr>
              <a:lnSpc>
                <a:spcPct val="100000"/>
              </a:lnSpc>
            </a:pPr>
            <a:r>
              <a:rPr lang="en-GB" sz="1200" dirty="0"/>
              <a:t>Abstract &amp; Concrete Classes</a:t>
            </a:r>
          </a:p>
          <a:p>
            <a:pPr>
              <a:lnSpc>
                <a:spcPct val="100000"/>
              </a:lnSpc>
            </a:pPr>
            <a:r>
              <a:rPr lang="en-GB" sz="1200" dirty="0"/>
              <a:t>Base &amp; Derived Classes</a:t>
            </a:r>
          </a:p>
          <a:p>
            <a:pPr>
              <a:lnSpc>
                <a:spcPct val="100000"/>
              </a:lnSpc>
            </a:pPr>
            <a:r>
              <a:rPr lang="en-GB" sz="1200" dirty="0"/>
              <a:t>Objects, Sub Objects and Containers</a:t>
            </a:r>
          </a:p>
          <a:p>
            <a:pPr>
              <a:lnSpc>
                <a:spcPct val="100000"/>
              </a:lnSpc>
            </a:pPr>
            <a:r>
              <a:rPr lang="en-GB" sz="1200" dirty="0"/>
              <a:t>Object Oriented Interfaces </a:t>
            </a:r>
          </a:p>
          <a:p>
            <a:pPr>
              <a:lnSpc>
                <a:spcPct val="100000"/>
              </a:lnSpc>
            </a:pPr>
            <a:r>
              <a:rPr lang="en-GB" sz="1200" dirty="0"/>
              <a:t>Method Redefinition, Overriding &amp; Overloading</a:t>
            </a:r>
          </a:p>
          <a:p>
            <a:pPr>
              <a:lnSpc>
                <a:spcPct val="100000"/>
              </a:lnSpc>
            </a:pPr>
            <a:r>
              <a:rPr lang="en-GB" sz="1200" dirty="0"/>
              <a:t>Generics &amp; Templates (try searching “generic programming </a:t>
            </a:r>
            <a:r>
              <a:rPr lang="en-GB" sz="1200" dirty="0" err="1"/>
              <a:t>oop</a:t>
            </a:r>
            <a:r>
              <a:rPr lang="en-GB" sz="1200" dirty="0"/>
              <a:t>” or “template programming </a:t>
            </a:r>
            <a:r>
              <a:rPr lang="en-GB" sz="1200" dirty="0" err="1"/>
              <a:t>oop</a:t>
            </a:r>
            <a:r>
              <a:rPr lang="en-GB" sz="1200" dirty="0"/>
              <a:t>”, etc.) </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419678599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State Design Pattern</a:t>
            </a:r>
            <a:br>
              <a:rPr lang="en-GB" dirty="0"/>
            </a:br>
            <a:r>
              <a:rPr lang="en-GB" sz="2000" dirty="0">
                <a:latin typeface="+mn-lt"/>
              </a:rPr>
              <a:t>Alter an object's behaviour when its state changes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https://sourcemaking.com/design_patterns/state</a:t>
            </a:r>
            <a:endParaRPr lang="en-GB" dirty="0"/>
          </a:p>
          <a:p>
            <a:endParaRPr lang="en-GB" dirty="0"/>
          </a:p>
        </p:txBody>
      </p:sp>
    </p:spTree>
    <p:extLst>
      <p:ext uri="{BB962C8B-B14F-4D97-AF65-F5344CB8AC3E}">
        <p14:creationId xmlns:p14="http://schemas.microsoft.com/office/powerpoint/2010/main" val="3917337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Strategy Design Pattern</a:t>
            </a:r>
            <a:br>
              <a:rPr lang="en-GB" dirty="0">
                <a:solidFill>
                  <a:srgbClr val="FF0000"/>
                </a:solidFill>
              </a:rPr>
            </a:br>
            <a:r>
              <a:rPr lang="en-GB" sz="2000" dirty="0">
                <a:solidFill>
                  <a:srgbClr val="FF0000"/>
                </a:solidFill>
                <a:latin typeface="+mn-lt"/>
              </a:rPr>
              <a:t>Encapsulates an algorithm inside a class</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https://sourcemaking.com/design_patterns/strategy</a:t>
            </a:r>
            <a:endParaRPr lang="en-GB" dirty="0"/>
          </a:p>
          <a:p>
            <a:endParaRPr lang="en-GB" dirty="0"/>
          </a:p>
        </p:txBody>
      </p:sp>
    </p:spTree>
    <p:extLst>
      <p:ext uri="{BB962C8B-B14F-4D97-AF65-F5344CB8AC3E}">
        <p14:creationId xmlns:p14="http://schemas.microsoft.com/office/powerpoint/2010/main" val="296258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612989" y="776175"/>
            <a:ext cx="3990455" cy="5305650"/>
          </a:xfrm>
        </p:spPr>
        <p:txBody>
          <a:bodyPr anchor="b">
            <a:normAutofit/>
          </a:bodyPr>
          <a:lstStyle/>
          <a:p>
            <a:r>
              <a:rPr lang="en-GB" dirty="0"/>
              <a:t>Task 1.0B: Object Orientated (Draft) Posters</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4871530" y="381001"/>
            <a:ext cx="6945086" cy="6021734"/>
          </a:xfrm>
        </p:spPr>
        <p:txBody>
          <a:bodyPr anchor="ctr">
            <a:normAutofit/>
          </a:bodyPr>
          <a:lstStyle/>
          <a:p>
            <a:pPr marL="0" indent="0">
              <a:lnSpc>
                <a:spcPct val="100000"/>
              </a:lnSpc>
              <a:buNone/>
            </a:pPr>
            <a:r>
              <a:rPr lang="en-GB" sz="1200" b="1" dirty="0"/>
              <a:t>P1 Examine the characteristics of the object-orientated paradigm as well as the various class relationships.  </a:t>
            </a:r>
            <a:r>
              <a:rPr lang="en-GB" sz="1200" dirty="0"/>
              <a:t>Design two presentation/informational style A3 posters, the first should be titled “The Characteristics of an Object Orientated Paradigm” and the second “Object Orientated Class Relationships”.  Your posters must be </a:t>
            </a:r>
            <a:r>
              <a:rPr lang="en-GB" sz="1200" b="1" dirty="0"/>
              <a:t>exceptionally well structured, illustrative, fully spell checked, include suitable levels of detail, be supported with own designed graphics that support and help demonstrate your knowledge and understanding</a:t>
            </a:r>
            <a:r>
              <a:rPr lang="en-GB" sz="1200" dirty="0"/>
              <a:t>.  You are expected to search and explore the various aspects online, don’t limit your research to a single site (or article); ensure you explain any terms you use on your poster.  Try to organise your work by considering how you could group and/or rationalise similar elements so you can provide a single, good overview or that aspect and support it with different types of examples; this will help you reduce the quantity of work as well as the time and effort while maximising the value and quality of your evidence.</a:t>
            </a:r>
          </a:p>
          <a:p>
            <a:pPr marL="0" indent="0">
              <a:lnSpc>
                <a:spcPct val="100000"/>
              </a:lnSpc>
              <a:buNone/>
            </a:pPr>
            <a:endParaRPr lang="en-GB" sz="1200" dirty="0"/>
          </a:p>
          <a:p>
            <a:pPr marL="0" indent="0">
              <a:lnSpc>
                <a:spcPct val="100000"/>
              </a:lnSpc>
              <a:buNone/>
            </a:pPr>
            <a:r>
              <a:rPr lang="en-GB" sz="1400" b="1" dirty="0"/>
              <a:t>“Object Orientated Class Relationships” Poster</a:t>
            </a:r>
            <a:endParaRPr lang="en-GB" sz="1400" b="1" i="1" dirty="0"/>
          </a:p>
          <a:p>
            <a:pPr marL="0" indent="0">
              <a:lnSpc>
                <a:spcPct val="100000"/>
              </a:lnSpc>
              <a:buNone/>
            </a:pPr>
            <a:r>
              <a:rPr lang="en-GB" sz="1200" b="1" i="1" dirty="0"/>
              <a:t>Use the following list to ensure you include all the expected elements</a:t>
            </a:r>
            <a:r>
              <a:rPr lang="en-GB" sz="1200" dirty="0"/>
              <a:t> </a:t>
            </a:r>
          </a:p>
          <a:p>
            <a:pPr>
              <a:lnSpc>
                <a:spcPct val="100000"/>
              </a:lnSpc>
            </a:pPr>
            <a:r>
              <a:rPr lang="en-GB" sz="1200" dirty="0"/>
              <a:t>Generalisation &amp; Inheritance</a:t>
            </a:r>
          </a:p>
          <a:p>
            <a:pPr>
              <a:lnSpc>
                <a:spcPct val="100000"/>
              </a:lnSpc>
            </a:pPr>
            <a:r>
              <a:rPr lang="en-GB" sz="1200" dirty="0"/>
              <a:t>Realisation</a:t>
            </a:r>
          </a:p>
          <a:p>
            <a:pPr>
              <a:lnSpc>
                <a:spcPct val="100000"/>
              </a:lnSpc>
            </a:pPr>
            <a:r>
              <a:rPr lang="en-GB" sz="1200" dirty="0"/>
              <a:t>Dependency</a:t>
            </a:r>
          </a:p>
          <a:p>
            <a:pPr>
              <a:lnSpc>
                <a:spcPct val="100000"/>
              </a:lnSpc>
            </a:pPr>
            <a:r>
              <a:rPr lang="en-GB" sz="1200" dirty="0"/>
              <a:t>Aggregation</a:t>
            </a:r>
          </a:p>
          <a:p>
            <a:pPr>
              <a:lnSpc>
                <a:spcPct val="100000"/>
              </a:lnSpc>
            </a:pPr>
            <a:r>
              <a:rPr lang="en-GB" sz="1200" dirty="0"/>
              <a:t>Composition</a:t>
            </a:r>
          </a:p>
          <a:p>
            <a:pPr>
              <a:lnSpc>
                <a:spcPct val="100000"/>
              </a:lnSpc>
            </a:pPr>
            <a:r>
              <a:rPr lang="en-GB" sz="1200" dirty="0"/>
              <a:t>Loose &amp; Tight Coupling</a:t>
            </a:r>
          </a:p>
          <a:p>
            <a:pPr>
              <a:lnSpc>
                <a:spcPct val="100000"/>
              </a:lnSpc>
            </a:pPr>
            <a:r>
              <a:rPr lang="en-GB" sz="1200" dirty="0"/>
              <a:t>Low &amp; High Cohesion</a:t>
            </a:r>
          </a:p>
          <a:p>
            <a:pPr>
              <a:lnSpc>
                <a:spcPct val="100000"/>
              </a:lnSpc>
            </a:pPr>
            <a:endParaRPr lang="en-GB" sz="1200" dirty="0"/>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6151229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303-65E8-284D-9144-D7C50A99029E}"/>
              </a:ext>
            </a:extLst>
          </p:cNvPr>
          <p:cNvSpPr>
            <a:spLocks noGrp="1"/>
          </p:cNvSpPr>
          <p:nvPr>
            <p:ph type="title"/>
          </p:nvPr>
        </p:nvSpPr>
        <p:spPr>
          <a:xfrm>
            <a:off x="1251678" y="382385"/>
            <a:ext cx="10178322" cy="936276"/>
          </a:xfrm>
        </p:spPr>
        <p:txBody>
          <a:bodyPr/>
          <a:lstStyle/>
          <a:p>
            <a:r>
              <a:rPr lang="en-GB" dirty="0"/>
              <a:t>Completing Task 1.0A </a:t>
            </a:r>
            <a:r>
              <a:rPr lang="en-GB"/>
              <a:t>&amp; 1.0B</a:t>
            </a:r>
            <a:endParaRPr lang="en-GB" dirty="0"/>
          </a:p>
        </p:txBody>
      </p:sp>
      <p:sp>
        <p:nvSpPr>
          <p:cNvPr id="3" name="Content Placeholder 2">
            <a:extLst>
              <a:ext uri="{FF2B5EF4-FFF2-40B4-BE49-F238E27FC236}">
                <a16:creationId xmlns:a16="http://schemas.microsoft.com/office/drawing/2014/main" id="{4EDDF337-B88B-7E45-ABF3-EFDF59F4362F}"/>
              </a:ext>
            </a:extLst>
          </p:cNvPr>
          <p:cNvSpPr>
            <a:spLocks noGrp="1"/>
          </p:cNvSpPr>
          <p:nvPr>
            <p:ph idx="1"/>
          </p:nvPr>
        </p:nvSpPr>
        <p:spPr>
          <a:xfrm>
            <a:off x="1251678" y="1318661"/>
            <a:ext cx="10510394" cy="5361272"/>
          </a:xfrm>
        </p:spPr>
        <p:txBody>
          <a:bodyPr>
            <a:normAutofit fontScale="85000" lnSpcReduction="10000"/>
          </a:bodyPr>
          <a:lstStyle/>
          <a:p>
            <a:pPr marL="0" indent="0">
              <a:buNone/>
            </a:pPr>
            <a:r>
              <a:rPr lang="en-GB" dirty="0"/>
              <a:t>Titles: </a:t>
            </a:r>
            <a:r>
              <a:rPr lang="en-GB" b="1" dirty="0"/>
              <a:t>The Characteristics of an Object Orientated Paradigm &amp; Object Orientated Class Relationships</a:t>
            </a:r>
          </a:p>
          <a:p>
            <a:pPr marL="0" indent="0">
              <a:buNone/>
            </a:pPr>
            <a:endParaRPr lang="en-GB" dirty="0"/>
          </a:p>
          <a:p>
            <a:pPr marL="0" indent="0">
              <a:buNone/>
            </a:pPr>
            <a:r>
              <a:rPr lang="en-GB" dirty="0"/>
              <a:t>You will be expected to produce 2 A3 Posters – for submission, each poster will be expected to be provided as a PDF; it is suggested that you use Adobe Illustrator to compose and layout each poster, ensure you save multiple versions of your work to ensure you don’t lose any evidence.</a:t>
            </a:r>
          </a:p>
          <a:p>
            <a:pPr marL="0" indent="0">
              <a:buNone/>
            </a:pPr>
            <a:endParaRPr lang="en-GB" dirty="0"/>
          </a:p>
          <a:p>
            <a:pPr marL="0" indent="0">
              <a:buNone/>
            </a:pPr>
            <a:r>
              <a:rPr lang="en-GB" dirty="0"/>
              <a:t>To reduce the time these tasks will take plan and research your work before you begin designing your poster – it is suggested that you fully prepare the ‘wording’ before you create the poster.</a:t>
            </a:r>
          </a:p>
          <a:p>
            <a:pPr marL="0" indent="0">
              <a:buNone/>
            </a:pPr>
            <a:endParaRPr lang="en-GB" dirty="0"/>
          </a:p>
          <a:p>
            <a:pPr marL="0" indent="0">
              <a:buNone/>
            </a:pPr>
            <a:r>
              <a:rPr lang="en-GB" dirty="0"/>
              <a:t>Although you can work in groups – your work CAN NOT be similar (or even worse the same) as anyone else’s.  To avoid collusion/plagiarism issues you WILL NEED to rewrite all content that has been created in a group.  Pearson will NOT EXPECT you as level 5 students to submit work that is not entirely your own – spelling and grammar issues will also impact your grades so take the time now to really demonstrate your capability </a:t>
            </a:r>
          </a:p>
          <a:p>
            <a:pPr marL="0" indent="0">
              <a:buNone/>
            </a:pPr>
            <a:endParaRPr lang="en-GB" dirty="0"/>
          </a:p>
          <a:p>
            <a:pPr marL="0" indent="0">
              <a:buNone/>
            </a:pPr>
            <a:r>
              <a:rPr lang="en-GB" dirty="0"/>
              <a:t>Based on the nature of both posters – I would suggest that you keep most of the ‘illustrations’ to the ”relationship” version (1.0b)</a:t>
            </a:r>
          </a:p>
        </p:txBody>
      </p:sp>
    </p:spTree>
    <p:extLst>
      <p:ext uri="{BB962C8B-B14F-4D97-AF65-F5344CB8AC3E}">
        <p14:creationId xmlns:p14="http://schemas.microsoft.com/office/powerpoint/2010/main" val="247718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31BC10-541D-40A8-905F-581C4E22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1251678" y="382386"/>
            <a:ext cx="10178322" cy="724520"/>
          </a:xfrm>
        </p:spPr>
        <p:txBody>
          <a:bodyPr anchor="b">
            <a:normAutofit/>
          </a:bodyPr>
          <a:lstStyle/>
          <a:p>
            <a:r>
              <a:rPr lang="en-GB" sz="4000" dirty="0"/>
              <a:t>Task 2.0: Design Patterns (Draft) Report</a:t>
            </a:r>
          </a:p>
        </p:txBody>
      </p:sp>
      <p:sp>
        <p:nvSpPr>
          <p:cNvPr id="10" name="Freeform 6">
            <a:extLst>
              <a:ext uri="{FF2B5EF4-FFF2-40B4-BE49-F238E27FC236}">
                <a16:creationId xmlns:a16="http://schemas.microsoft.com/office/drawing/2014/main" id="{E828F4DB-8F33-43D9-8DA0-22527C16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1251678" y="1222408"/>
            <a:ext cx="10510394" cy="5524901"/>
          </a:xfrm>
        </p:spPr>
        <p:txBody>
          <a:bodyPr>
            <a:normAutofit lnSpcReduction="10000"/>
          </a:bodyPr>
          <a:lstStyle/>
          <a:p>
            <a:pPr marL="0" indent="0">
              <a:lnSpc>
                <a:spcPct val="100000"/>
              </a:lnSpc>
              <a:buNone/>
            </a:pPr>
            <a:r>
              <a:rPr lang="en-GB" sz="1200" b="1" dirty="0"/>
              <a:t>M1 Determine a design pattern from each of the creational, structural and behavioural pattern types.  </a:t>
            </a:r>
            <a:r>
              <a:rPr lang="en-GB" sz="1200" dirty="0"/>
              <a:t>Provide a formal report on three design patterns; one from each of the common (creational, structural and behavioural).  Your report </a:t>
            </a:r>
            <a:r>
              <a:rPr lang="en-GB" sz="1200" b="1" dirty="0"/>
              <a:t>must be exceptionally well formatted and fully spell checked</a:t>
            </a:r>
            <a:r>
              <a:rPr lang="en-GB" sz="1200" dirty="0"/>
              <a:t>.  You are expected to search and explore the various patterns online, don’t limit your research to a single site (or article); ensure you explain any terms you use in your report </a:t>
            </a:r>
          </a:p>
          <a:p>
            <a:pPr marL="0" indent="0">
              <a:lnSpc>
                <a:spcPct val="100000"/>
              </a:lnSpc>
              <a:buNone/>
            </a:pPr>
            <a:endParaRPr lang="en-GB" sz="1200" dirty="0"/>
          </a:p>
          <a:p>
            <a:pPr marL="0" indent="0">
              <a:lnSpc>
                <a:spcPct val="100000"/>
              </a:lnSpc>
              <a:buNone/>
            </a:pPr>
            <a:r>
              <a:rPr lang="en-GB" sz="1200" b="1" i="1" dirty="0"/>
              <a:t>Use the following template to structure your report and each of the three main sections within your report</a:t>
            </a:r>
            <a:r>
              <a:rPr lang="en-GB" sz="1200" dirty="0"/>
              <a:t> </a:t>
            </a:r>
          </a:p>
          <a:p>
            <a:pPr>
              <a:lnSpc>
                <a:spcPct val="100000"/>
              </a:lnSpc>
              <a:buFont typeface="+mj-lt"/>
              <a:buAutoNum type="arabicPeriod"/>
            </a:pPr>
            <a:r>
              <a:rPr lang="en-GB" sz="1200" dirty="0"/>
              <a:t>Report Introduction: </a:t>
            </a:r>
          </a:p>
          <a:p>
            <a:pPr lvl="1">
              <a:lnSpc>
                <a:spcPct val="100000"/>
              </a:lnSpc>
              <a:buFont typeface="+mj-lt"/>
              <a:buAutoNum type="alphaLcPeriod"/>
            </a:pPr>
            <a:r>
              <a:rPr lang="en-GB" sz="1000" i="1" dirty="0"/>
              <a:t>Report title:  </a:t>
            </a:r>
            <a:r>
              <a:rPr lang="en-GB" sz="1000" b="1" i="1" dirty="0"/>
              <a:t>“</a:t>
            </a:r>
            <a:r>
              <a:rPr lang="en-GB" sz="1000" b="1" i="1" u="sng" dirty="0"/>
              <a:t>Exploring and Using Creational, Structural and Behavioural Design Patterns</a:t>
            </a:r>
            <a:r>
              <a:rPr lang="en-GB" sz="1000" b="1" i="1" dirty="0"/>
              <a:t>”</a:t>
            </a:r>
            <a:r>
              <a:rPr lang="en-GB" sz="1000" i="1" dirty="0"/>
              <a:t> </a:t>
            </a:r>
          </a:p>
          <a:p>
            <a:pPr lvl="1">
              <a:lnSpc>
                <a:spcPct val="100000"/>
              </a:lnSpc>
              <a:buFont typeface="+mj-lt"/>
              <a:buAutoNum type="alphaLcPeriod"/>
            </a:pPr>
            <a:r>
              <a:rPr lang="en-GB" sz="1000" i="1" dirty="0"/>
              <a:t>Your name</a:t>
            </a:r>
          </a:p>
          <a:p>
            <a:pPr lvl="1">
              <a:lnSpc>
                <a:spcPct val="100000"/>
              </a:lnSpc>
              <a:buFont typeface="+mj-lt"/>
              <a:buAutoNum type="alphaLcPeriod"/>
            </a:pPr>
            <a:r>
              <a:rPr lang="en-GB" sz="1000" i="1" dirty="0"/>
              <a:t>A brief outline about this report (e.g. this report explores the …); (40 – 60 words)</a:t>
            </a:r>
          </a:p>
          <a:p>
            <a:pPr>
              <a:lnSpc>
                <a:spcPct val="100000"/>
              </a:lnSpc>
              <a:buFont typeface="+mj-lt"/>
              <a:buAutoNum type="arabicPeriod"/>
            </a:pPr>
            <a:r>
              <a:rPr lang="en-GB" sz="1200" dirty="0"/>
              <a:t>Section Heading (the following structures (2-5) must be repeated </a:t>
            </a:r>
            <a:r>
              <a:rPr lang="en-GB" sz="1200" b="1" dirty="0"/>
              <a:t>3 times</a:t>
            </a:r>
            <a:r>
              <a:rPr lang="en-GB" sz="1200" dirty="0"/>
              <a:t>) </a:t>
            </a:r>
            <a:r>
              <a:rPr lang="en-GB" sz="1200" i="1" dirty="0"/>
              <a:t>-  </a:t>
            </a:r>
            <a:r>
              <a:rPr lang="en-GB" sz="1000" i="1" dirty="0"/>
              <a:t>The </a:t>
            </a:r>
            <a:r>
              <a:rPr lang="en-GB" sz="1000" i="1" u="sng" dirty="0"/>
              <a:t>name</a:t>
            </a:r>
            <a:r>
              <a:rPr lang="en-GB" sz="1000" i="1" dirty="0"/>
              <a:t> and </a:t>
            </a:r>
            <a:r>
              <a:rPr lang="en-GB" sz="1000" i="1" u="sng" dirty="0"/>
              <a:t>type</a:t>
            </a:r>
            <a:r>
              <a:rPr lang="en-GB" sz="1000" i="1" dirty="0"/>
              <a:t> of design pattern (the name will be that specified in 3C below, the type is specified in 3A)</a:t>
            </a:r>
          </a:p>
          <a:p>
            <a:pPr>
              <a:lnSpc>
                <a:spcPct val="100000"/>
              </a:lnSpc>
              <a:buFont typeface="+mj-lt"/>
              <a:buAutoNum type="arabicPeriod"/>
            </a:pPr>
            <a:r>
              <a:rPr lang="en-GB" sz="1200" dirty="0"/>
              <a:t>Overview:  A discussion about the specific design pattern</a:t>
            </a:r>
            <a:r>
              <a:rPr lang="en-GB" sz="1200" i="1" dirty="0"/>
              <a:t>;</a:t>
            </a:r>
          </a:p>
          <a:p>
            <a:pPr lvl="1">
              <a:lnSpc>
                <a:spcPct val="100000"/>
              </a:lnSpc>
              <a:buFont typeface="+mj-lt"/>
              <a:buAutoNum type="alphaLcPeriod"/>
            </a:pPr>
            <a:r>
              <a:rPr lang="en-GB" sz="1200" i="1" dirty="0"/>
              <a:t>A high-level introduction about this pattern type (e.g. 1. which type the patterns in this section belong to (creational, structural, behavioural); 2, a review of the what that ‘type’ overall is all about) (80-120 words) </a:t>
            </a:r>
          </a:p>
          <a:p>
            <a:pPr lvl="1">
              <a:lnSpc>
                <a:spcPct val="100000"/>
              </a:lnSpc>
              <a:buFont typeface="+mj-lt"/>
              <a:buAutoNum type="alphaLcPeriod"/>
            </a:pPr>
            <a:r>
              <a:rPr lang="en-GB" sz="1200" i="1" dirty="0"/>
              <a:t>A summary outline of three specific design patterns that each belong to that type (100-150 words) </a:t>
            </a:r>
          </a:p>
          <a:p>
            <a:pPr lvl="1">
              <a:lnSpc>
                <a:spcPct val="100000"/>
              </a:lnSpc>
              <a:buFont typeface="+mj-lt"/>
              <a:buAutoNum type="alphaLcPeriod"/>
            </a:pPr>
            <a:r>
              <a:rPr lang="en-GB" sz="1200" i="1" dirty="0"/>
              <a:t>An outline explaining why you have selected the specific design pattern (select one from those you introduced above – your outline must include; 1, why/what is important about this specific pattern; 2, a summary about its origin; and 3, a review on its implementation (e.g. size, complexity, etc); (90-150 words)</a:t>
            </a:r>
          </a:p>
          <a:p>
            <a:pPr lvl="1">
              <a:lnSpc>
                <a:spcPct val="100000"/>
              </a:lnSpc>
              <a:buFont typeface="+mj-lt"/>
              <a:buAutoNum type="alphaLcPeriod"/>
            </a:pPr>
            <a:r>
              <a:rPr lang="en-GB" sz="1200" i="1" dirty="0"/>
              <a:t>A review of what your selected pattern does (or seeks to do or tries to achieve); (80-150 words)</a:t>
            </a:r>
          </a:p>
          <a:p>
            <a:pPr lvl="1">
              <a:lnSpc>
                <a:spcPct val="100000"/>
              </a:lnSpc>
              <a:buFont typeface="+mj-lt"/>
              <a:buAutoNum type="alphaLcPeriod"/>
            </a:pPr>
            <a:r>
              <a:rPr lang="en-GB" sz="1200" i="1" dirty="0"/>
              <a:t>A short summary on; 1, how common it is and why; 2, whether there are different flavours of the pattern and why, (e.g. what each flavour provides/solves – why is different?); (50 - 120 words)</a:t>
            </a:r>
          </a:p>
          <a:p>
            <a:pPr>
              <a:lnSpc>
                <a:spcPct val="100000"/>
              </a:lnSpc>
              <a:buFont typeface="+mj-lt"/>
              <a:buAutoNum type="arabicPeriod"/>
            </a:pPr>
            <a:r>
              <a:rPr lang="en-GB" sz="1200" dirty="0"/>
              <a:t>Usage: </a:t>
            </a:r>
            <a:r>
              <a:rPr lang="en-GB" sz="1200" i="1" dirty="0"/>
              <a:t>A bullet list (3-5) with well considered details about when to use this pattern (40-80 words)</a:t>
            </a:r>
          </a:p>
          <a:p>
            <a:pPr>
              <a:lnSpc>
                <a:spcPct val="100000"/>
              </a:lnSpc>
              <a:buFont typeface="+mj-lt"/>
              <a:buAutoNum type="arabicPeriod"/>
            </a:pPr>
            <a:r>
              <a:rPr lang="en-GB" sz="1200" dirty="0"/>
              <a:t>Example</a:t>
            </a:r>
            <a:r>
              <a:rPr lang="en-GB" sz="1200" i="1" dirty="0"/>
              <a:t>:  </a:t>
            </a:r>
          </a:p>
          <a:p>
            <a:pPr lvl="1">
              <a:lnSpc>
                <a:spcPct val="100000"/>
              </a:lnSpc>
              <a:buFont typeface="+mj-lt"/>
              <a:buAutoNum type="alphaLcPeriod"/>
            </a:pPr>
            <a:r>
              <a:rPr lang="en-GB" sz="1200" i="1" dirty="0"/>
              <a:t>A simplified UML representation of the pattern with annotations</a:t>
            </a:r>
          </a:p>
          <a:p>
            <a:pPr lvl="1">
              <a:lnSpc>
                <a:spcPct val="100000"/>
              </a:lnSpc>
              <a:buFont typeface="+mj-lt"/>
              <a:buAutoNum type="alphaLcPeriod"/>
            </a:pPr>
            <a:r>
              <a:rPr lang="en-GB" sz="1200" i="1" dirty="0"/>
              <a:t>A simplified Pseudocode/C++/Java/JavaScript example of the pattern’s core supported with an explanation  (100-200 words)</a:t>
            </a:r>
          </a:p>
          <a:p>
            <a:pPr marL="0" indent="0">
              <a:lnSpc>
                <a:spcPct val="100000"/>
              </a:lnSpc>
              <a:buNone/>
            </a:pPr>
            <a:endParaRPr lang="en-GB" sz="1000" dirty="0"/>
          </a:p>
        </p:txBody>
      </p:sp>
    </p:spTree>
    <p:extLst>
      <p:ext uri="{BB962C8B-B14F-4D97-AF65-F5344CB8AC3E}">
        <p14:creationId xmlns:p14="http://schemas.microsoft.com/office/powerpoint/2010/main" val="25253629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303-65E8-284D-9144-D7C50A99029E}"/>
              </a:ext>
            </a:extLst>
          </p:cNvPr>
          <p:cNvSpPr>
            <a:spLocks noGrp="1"/>
          </p:cNvSpPr>
          <p:nvPr>
            <p:ph type="title"/>
          </p:nvPr>
        </p:nvSpPr>
        <p:spPr>
          <a:xfrm>
            <a:off x="1251678" y="382385"/>
            <a:ext cx="10178322" cy="936276"/>
          </a:xfrm>
        </p:spPr>
        <p:txBody>
          <a:bodyPr/>
          <a:lstStyle/>
          <a:p>
            <a:r>
              <a:rPr lang="en-GB" dirty="0"/>
              <a:t>Completing Task 2.0</a:t>
            </a:r>
          </a:p>
        </p:txBody>
      </p:sp>
      <p:sp>
        <p:nvSpPr>
          <p:cNvPr id="3" name="Content Placeholder 2">
            <a:extLst>
              <a:ext uri="{FF2B5EF4-FFF2-40B4-BE49-F238E27FC236}">
                <a16:creationId xmlns:a16="http://schemas.microsoft.com/office/drawing/2014/main" id="{4EDDF337-B88B-7E45-ABF3-EFDF59F4362F}"/>
              </a:ext>
            </a:extLst>
          </p:cNvPr>
          <p:cNvSpPr>
            <a:spLocks noGrp="1"/>
          </p:cNvSpPr>
          <p:nvPr>
            <p:ph idx="1"/>
          </p:nvPr>
        </p:nvSpPr>
        <p:spPr>
          <a:xfrm>
            <a:off x="1251678" y="1318661"/>
            <a:ext cx="10664398" cy="5361272"/>
          </a:xfrm>
        </p:spPr>
        <p:txBody>
          <a:bodyPr>
            <a:normAutofit/>
          </a:bodyPr>
          <a:lstStyle/>
          <a:p>
            <a:pPr marL="0" indent="0">
              <a:buNone/>
            </a:pPr>
            <a:r>
              <a:rPr lang="en-GB" dirty="0"/>
              <a:t>Report Titled: </a:t>
            </a:r>
            <a:r>
              <a:rPr lang="en-GB" b="1" dirty="0"/>
              <a:t>Exploring and Using Creational, Structural and Behavioural Design Patterns</a:t>
            </a:r>
          </a:p>
          <a:p>
            <a:pPr marL="0" indent="0">
              <a:buNone/>
            </a:pPr>
            <a:r>
              <a:rPr lang="en-GB" dirty="0"/>
              <a:t>You will be expected to produce a high quality report for this task – for submission, you report will be expected to be provided as a PDF; as before, to reduce the time these tasks will take plan, research and gather your work before you begin writing your report.  </a:t>
            </a:r>
          </a:p>
          <a:p>
            <a:pPr marL="0" indent="0">
              <a:buNone/>
            </a:pPr>
            <a:endParaRPr lang="en-GB" dirty="0"/>
          </a:p>
          <a:p>
            <a:pPr marL="0" indent="0">
              <a:buNone/>
            </a:pPr>
            <a:r>
              <a:rPr lang="en-GB" dirty="0"/>
              <a:t>Although you can work in groups – your work CAN NOT be similar (or even worse the same) as anyone else’s.  To avoid collusion/plagiarism issues you WILL NEED to rewrite all content that has been created in a group.  Pearson will NOT EXPECT you as level 5 students to submit work that is not entirely your own – spelling and grammar issues will also impact your grades so take the time now to really demonstrate your capability </a:t>
            </a:r>
          </a:p>
          <a:p>
            <a:pPr marL="0" indent="0">
              <a:buNone/>
            </a:pPr>
            <a:endParaRPr lang="en-GB" dirty="0"/>
          </a:p>
          <a:p>
            <a:pPr marL="0" indent="0">
              <a:buNone/>
            </a:pPr>
            <a:r>
              <a:rPr lang="en-GB" dirty="0"/>
              <a:t>Based on the nature of the report select only 1 pattern from each of the three types; we have already covered State and will review those that are NOT red in a later session.</a:t>
            </a:r>
          </a:p>
        </p:txBody>
      </p:sp>
    </p:spTree>
    <p:extLst>
      <p:ext uri="{BB962C8B-B14F-4D97-AF65-F5344CB8AC3E}">
        <p14:creationId xmlns:p14="http://schemas.microsoft.com/office/powerpoint/2010/main" val="411417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A30A-2BEA-244D-99D4-61FF47747179}"/>
              </a:ext>
            </a:extLst>
          </p:cNvPr>
          <p:cNvSpPr>
            <a:spLocks noGrp="1"/>
          </p:cNvSpPr>
          <p:nvPr>
            <p:ph type="title"/>
          </p:nvPr>
        </p:nvSpPr>
        <p:spPr>
          <a:xfrm>
            <a:off x="1251678" y="382385"/>
            <a:ext cx="10178322" cy="907400"/>
          </a:xfrm>
        </p:spPr>
        <p:txBody>
          <a:bodyPr/>
          <a:lstStyle/>
          <a:p>
            <a:r>
              <a:rPr lang="en-GB" dirty="0"/>
              <a:t>Dates</a:t>
            </a:r>
          </a:p>
        </p:txBody>
      </p:sp>
      <p:sp>
        <p:nvSpPr>
          <p:cNvPr id="3" name="Content Placeholder 2">
            <a:extLst>
              <a:ext uri="{FF2B5EF4-FFF2-40B4-BE49-F238E27FC236}">
                <a16:creationId xmlns:a16="http://schemas.microsoft.com/office/drawing/2014/main" id="{47CEE55F-8A63-0E4A-921D-BA289B62CAB0}"/>
              </a:ext>
            </a:extLst>
          </p:cNvPr>
          <p:cNvSpPr>
            <a:spLocks noGrp="1"/>
          </p:cNvSpPr>
          <p:nvPr>
            <p:ph idx="1"/>
          </p:nvPr>
        </p:nvSpPr>
        <p:spPr>
          <a:xfrm>
            <a:off x="1251677" y="1386039"/>
            <a:ext cx="10491143" cy="4493554"/>
          </a:xfrm>
        </p:spPr>
        <p:txBody>
          <a:bodyPr>
            <a:normAutofit fontScale="92500" lnSpcReduction="20000"/>
          </a:bodyPr>
          <a:lstStyle/>
          <a:p>
            <a:pPr marL="0" indent="0">
              <a:buNone/>
            </a:pPr>
            <a:r>
              <a:rPr lang="en-GB" b="1" dirty="0"/>
              <a:t>Task 1.0</a:t>
            </a:r>
          </a:p>
          <a:p>
            <a:pPr marL="0" indent="0">
              <a:buNone/>
            </a:pPr>
            <a:r>
              <a:rPr lang="en-GB" dirty="0"/>
              <a:t>You are expected to complete Task 1.0A &amp; B during this session - in essence, the majority of the work is simply a comprehensive definition showing how each aspect relates to the others and supported with appropriate annotations, illustrations and examples.</a:t>
            </a:r>
          </a:p>
          <a:p>
            <a:pPr marL="0" indent="0">
              <a:buNone/>
            </a:pPr>
            <a:endParaRPr lang="en-GB" dirty="0"/>
          </a:p>
          <a:p>
            <a:pPr marL="0" indent="0">
              <a:buNone/>
            </a:pPr>
            <a:r>
              <a:rPr lang="en-GB" b="1" dirty="0"/>
              <a:t>Task 2.0</a:t>
            </a:r>
          </a:p>
          <a:p>
            <a:pPr marL="0" indent="0">
              <a:buNone/>
            </a:pPr>
            <a:r>
              <a:rPr lang="en-GB" dirty="0"/>
              <a:t>In order to free up as much time over Christmas you will be expected to produce a fairly well presented draft report for next week’s session – this means that you should make a good effort over the next 7 days.  The report needs to consist of three main sections (one for each example pattern)</a:t>
            </a:r>
          </a:p>
          <a:p>
            <a:pPr marL="0" indent="0">
              <a:buNone/>
            </a:pPr>
            <a:endParaRPr lang="en-GB" dirty="0"/>
          </a:p>
          <a:p>
            <a:pPr marL="0" indent="0">
              <a:buNone/>
            </a:pPr>
            <a:r>
              <a:rPr lang="en-GB" dirty="0"/>
              <a:t>Please ensure that your name, etc is clearly shown on all your work; either on the cover or as part of a header/footer.  You will be expected to upload both tasks (3 PDF files) to your </a:t>
            </a:r>
          </a:p>
          <a:p>
            <a:pPr marL="0" indent="0">
              <a:buNone/>
            </a:pPr>
            <a:r>
              <a:rPr lang="en-GB" b="1" dirty="0"/>
              <a:t>GitHub account under a repo called: </a:t>
            </a:r>
            <a:r>
              <a:rPr lang="en-GB" b="1" i="1" dirty="0"/>
              <a:t>“Object Orientated Programming Paradigm”</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30389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0F11E4-5AA6-DE4C-AD97-43ADBDDB0500}"/>
              </a:ext>
            </a:extLst>
          </p:cNvPr>
          <p:cNvPicPr>
            <a:picLocks noChangeAspect="1"/>
          </p:cNvPicPr>
          <p:nvPr/>
        </p:nvPicPr>
        <p:blipFill rotWithShape="1">
          <a:blip r:embed="rId2"/>
          <a:srcRect l="36651" r="35432"/>
          <a:stretch/>
        </p:blipFill>
        <p:spPr>
          <a:xfrm>
            <a:off x="8362943" y="10"/>
            <a:ext cx="3829057" cy="6857990"/>
          </a:xfrm>
          <a:prstGeom prst="rect">
            <a:avLst/>
          </a:prstGeom>
        </p:spPr>
      </p:pic>
      <p:sp>
        <p:nvSpPr>
          <p:cNvPr id="15"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46AE255A-66F2-404F-90EC-529B21C525B8}"/>
              </a:ext>
            </a:extLst>
          </p:cNvPr>
          <p:cNvSpPr>
            <a:spLocks noGrp="1"/>
          </p:cNvSpPr>
          <p:nvPr>
            <p:ph type="title"/>
          </p:nvPr>
        </p:nvSpPr>
        <p:spPr>
          <a:xfrm>
            <a:off x="544403" y="1098388"/>
            <a:ext cx="7818540" cy="4394988"/>
          </a:xfrm>
        </p:spPr>
        <p:txBody>
          <a:bodyPr vert="horz" lIns="91440" tIns="45720" rIns="91440" bIns="45720" rtlCol="0" anchor="ctr">
            <a:normAutofit/>
          </a:bodyPr>
          <a:lstStyle/>
          <a:p>
            <a:r>
              <a:rPr lang="en-US" sz="10000" dirty="0"/>
              <a:t>PM Session</a:t>
            </a:r>
            <a:br>
              <a:rPr lang="en-US" sz="10000" dirty="0"/>
            </a:br>
            <a:r>
              <a:rPr lang="en-US" sz="2000" dirty="0">
                <a:latin typeface="+mn-lt"/>
              </a:rPr>
              <a:t>This afternoon you will be example to complete the latest JavaScript Challenge</a:t>
            </a:r>
            <a:endParaRPr lang="en-US" sz="6600" dirty="0"/>
          </a:p>
        </p:txBody>
      </p:sp>
      <p:sp>
        <p:nvSpPr>
          <p:cNvPr id="3" name="Text Placeholder 2">
            <a:extLst>
              <a:ext uri="{FF2B5EF4-FFF2-40B4-BE49-F238E27FC236}">
                <a16:creationId xmlns:a16="http://schemas.microsoft.com/office/drawing/2014/main" id="{34C75705-8088-3947-A3E3-67094BF7BF9D}"/>
              </a:ext>
            </a:extLst>
          </p:cNvPr>
          <p:cNvSpPr>
            <a:spLocks noGrp="1"/>
          </p:cNvSpPr>
          <p:nvPr>
            <p:ph type="body" idx="1"/>
          </p:nvPr>
        </p:nvSpPr>
        <p:spPr>
          <a:xfrm>
            <a:off x="544403" y="5563388"/>
            <a:ext cx="8086030" cy="742279"/>
          </a:xfrm>
        </p:spPr>
        <p:txBody>
          <a:bodyPr vert="horz" lIns="91440" tIns="45720" rIns="91440" bIns="45720" rtlCol="0" anchor="t">
            <a:normAutofit/>
          </a:bodyPr>
          <a:lstStyle/>
          <a:p>
            <a:r>
              <a:rPr lang="en-US">
                <a:solidFill>
                  <a:schemeClr val="bg2"/>
                </a:solidFill>
              </a:rPr>
              <a:t>RebootGames: JavaScript Challenge 3-1</a:t>
            </a:r>
          </a:p>
          <a:p>
            <a:endParaRPr lang="en-US">
              <a:solidFill>
                <a:schemeClr val="bg2"/>
              </a:solidFill>
            </a:endParaRPr>
          </a:p>
        </p:txBody>
      </p:sp>
      <p:sp>
        <p:nvSpPr>
          <p:cNvPr id="17" name="Rectangle 16">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21633443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193</TotalTime>
  <Words>1977</Words>
  <Application>Microsoft Macintosh PowerPoint</Application>
  <PresentationFormat>Widescreen</PresentationFormat>
  <Paragraphs>122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 MT</vt:lpstr>
      <vt:lpstr>Impact</vt:lpstr>
      <vt:lpstr>Badge</vt:lpstr>
      <vt:lpstr>OOP Paradigm</vt:lpstr>
      <vt:lpstr>Tasks</vt:lpstr>
      <vt:lpstr>Task 1.0a: Object Orientated (Draft) Posters</vt:lpstr>
      <vt:lpstr>Task 1.0B: Object Orientated (Draft) Posters</vt:lpstr>
      <vt:lpstr>Completing Task 1.0A &amp; 1.0B</vt:lpstr>
      <vt:lpstr>Task 2.0: Design Patterns (Draft) Report</vt:lpstr>
      <vt:lpstr>Completing Task 2.0</vt:lpstr>
      <vt:lpstr>Dates</vt:lpstr>
      <vt:lpstr>PM Session This afternoon you will be example to complete the latest JavaScript Challenge</vt:lpstr>
      <vt:lpstr>Common Design Patterns</vt:lpstr>
      <vt:lpstr>Creational Design Patterns</vt:lpstr>
      <vt:lpstr>Overview</vt:lpstr>
      <vt:lpstr>Singleton Design Pattern A class of which only a single instance can exist</vt:lpstr>
      <vt:lpstr>Factory Method Design Pattern Creates an instance of several derived classes</vt:lpstr>
      <vt:lpstr>Builder Design Pattern Separates object construction from its representation</vt:lpstr>
      <vt:lpstr>Prototype Design Pattern A fully initialised instance to be copied or cloned</vt:lpstr>
      <vt:lpstr>Structural Design Patterns</vt:lpstr>
      <vt:lpstr>Overview</vt:lpstr>
      <vt:lpstr>Decorator Design Pattern Add responsibilities to objects dynamically</vt:lpstr>
      <vt:lpstr>Facade Design Pattern A single class that represents an entire subsystem</vt:lpstr>
      <vt:lpstr>Flyweight Design Pattern A fine-grained instance used for efficient sharing</vt:lpstr>
      <vt:lpstr>Adapter Design Pattern Match interfaces of different classes</vt:lpstr>
      <vt:lpstr>Proxy Design Pattern An object representing another object</vt:lpstr>
      <vt:lpstr> behavioural Design Patterns</vt:lpstr>
      <vt:lpstr>Overview</vt:lpstr>
      <vt:lpstr>Command Design Pattern Encapsulate a command request as an object</vt:lpstr>
      <vt:lpstr>Null Object Design Pattern Designed to act as a default value of an object</vt:lpstr>
      <vt:lpstr>Mediator Design Pattern Defines simplified communication between classes</vt:lpstr>
      <vt:lpstr>Observer Design Pattern A way of notifying change to a number of classes</vt:lpstr>
      <vt:lpstr>State Design Pattern Alter an object's behaviour when its state changes</vt:lpstr>
      <vt:lpstr>Strategy Design Pattern Encapsulates an algorithm inside a class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Design Patterns</dc:title>
  <dc:creator>Mike Watkins</dc:creator>
  <cp:lastModifiedBy>Mike Watkins</cp:lastModifiedBy>
  <cp:revision>24</cp:revision>
  <dcterms:created xsi:type="dcterms:W3CDTF">2018-11-25T18:48:58Z</dcterms:created>
  <dcterms:modified xsi:type="dcterms:W3CDTF">2018-11-26T08:16:02Z</dcterms:modified>
</cp:coreProperties>
</file>