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81" r:id="rId3"/>
    <p:sldId id="278" r:id="rId4"/>
    <p:sldId id="282" r:id="rId5"/>
    <p:sldId id="283" r:id="rId6"/>
    <p:sldId id="279" r:id="rId7"/>
    <p:sldId id="284" r:id="rId8"/>
    <p:sldId id="285" r:id="rId9"/>
    <p:sldId id="286" r:id="rId10"/>
    <p:sldId id="277" r:id="rId11"/>
    <p:sldId id="256" r:id="rId12"/>
    <p:sldId id="274" r:id="rId13"/>
    <p:sldId id="257" r:id="rId14"/>
    <p:sldId id="258" r:id="rId15"/>
    <p:sldId id="259" r:id="rId16"/>
    <p:sldId id="276" r:id="rId17"/>
    <p:sldId id="260" r:id="rId18"/>
    <p:sldId id="275" r:id="rId19"/>
    <p:sldId id="261" r:id="rId20"/>
    <p:sldId id="262" r:id="rId21"/>
    <p:sldId id="263" r:id="rId22"/>
    <p:sldId id="264" r:id="rId23"/>
    <p:sldId id="265" r:id="rId24"/>
    <p:sldId id="266" r:id="rId25"/>
    <p:sldId id="272" r:id="rId26"/>
    <p:sldId id="267" r:id="rId27"/>
    <p:sldId id="273" r:id="rId28"/>
    <p:sldId id="269" r:id="rId29"/>
    <p:sldId id="271" r:id="rId30"/>
    <p:sldId id="270"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53"/>
  </p:normalViewPr>
  <p:slideViewPr>
    <p:cSldViewPr snapToGrid="0" snapToObjects="1" showGuides="1">
      <p:cViewPr varScale="1">
        <p:scale>
          <a:sx n="133" d="100"/>
          <a:sy n="133" d="100"/>
        </p:scale>
        <p:origin x="224"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11/25/18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11/25/18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11/25/18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11/25/18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11/25/18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ourcemaking.com/design_patterns/singlet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ourcemaking.com/design_patterns/factory_metho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ourcemaking.com/design_patterns/build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ourcemaking.com/design_patterns/prototyp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ourcemaking.com/design_patterns/decora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sourcemaking.com/design_patterns/facad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ourcemaking.com/design_patterns/flyweigh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ourcemaking.com/design_patterns/adapt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ourcemaking.com/design_patterns/prox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ourcemaking.com/design_patterns/comman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ourcemaking.com/design_patterns/null_objec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ourcemaking.com/design_patterns/mediato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ourcemaking.com/design_patterns/observ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ourcemaking.com/design_patterns/sta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ourcemaking.com/design_patterns/strate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B2BB-9904-894B-94B0-D1AA330EE4A6}"/>
              </a:ext>
            </a:extLst>
          </p:cNvPr>
          <p:cNvSpPr>
            <a:spLocks noGrp="1"/>
          </p:cNvSpPr>
          <p:nvPr>
            <p:ph type="title"/>
          </p:nvPr>
        </p:nvSpPr>
        <p:spPr>
          <a:xfrm>
            <a:off x="3242929" y="1073888"/>
            <a:ext cx="8634646" cy="4064627"/>
          </a:xfrm>
        </p:spPr>
        <p:txBody>
          <a:bodyPr>
            <a:normAutofit/>
          </a:bodyPr>
          <a:lstStyle/>
          <a:p>
            <a:r>
              <a:rPr lang="en-GB" dirty="0"/>
              <a:t>OOP Paradigm</a:t>
            </a:r>
          </a:p>
        </p:txBody>
      </p:sp>
      <p:sp>
        <p:nvSpPr>
          <p:cNvPr id="3" name="Text Placeholder 2">
            <a:extLst>
              <a:ext uri="{FF2B5EF4-FFF2-40B4-BE49-F238E27FC236}">
                <a16:creationId xmlns:a16="http://schemas.microsoft.com/office/drawing/2014/main" id="{AF2914E4-3D67-964A-97E0-8EB56601EAA3}"/>
              </a:ext>
            </a:extLst>
          </p:cNvPr>
          <p:cNvSpPr>
            <a:spLocks noGrp="1"/>
          </p:cNvSpPr>
          <p:nvPr>
            <p:ph type="body" idx="1"/>
          </p:nvPr>
        </p:nvSpPr>
        <p:spPr>
          <a:xfrm>
            <a:off x="3242930" y="5159781"/>
            <a:ext cx="8769398" cy="951135"/>
          </a:xfrm>
        </p:spPr>
        <p:txBody>
          <a:bodyPr>
            <a:normAutofit/>
          </a:bodyPr>
          <a:lstStyle/>
          <a:p>
            <a:r>
              <a:rPr lang="en-GB" dirty="0"/>
              <a:t>Key Components Related to the object-orientated Programming paradigm</a:t>
            </a:r>
          </a:p>
          <a:p>
            <a:endParaRPr lang="en-GB" dirty="0"/>
          </a:p>
        </p:txBody>
      </p:sp>
    </p:spTree>
    <p:extLst>
      <p:ext uri="{BB962C8B-B14F-4D97-AF65-F5344CB8AC3E}">
        <p14:creationId xmlns:p14="http://schemas.microsoft.com/office/powerpoint/2010/main" val="613269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660A-8B7C-CC48-98B7-D28F0982A03E}"/>
              </a:ext>
            </a:extLst>
          </p:cNvPr>
          <p:cNvSpPr>
            <a:spLocks noGrp="1"/>
          </p:cNvSpPr>
          <p:nvPr>
            <p:ph type="title"/>
          </p:nvPr>
        </p:nvSpPr>
        <p:spPr/>
        <p:txBody>
          <a:bodyPr/>
          <a:lstStyle/>
          <a:p>
            <a:r>
              <a:rPr lang="en-GB" dirty="0"/>
              <a:t>Common Design Patterns</a:t>
            </a:r>
          </a:p>
        </p:txBody>
      </p:sp>
      <p:sp>
        <p:nvSpPr>
          <p:cNvPr id="3" name="Text Placeholder 2">
            <a:extLst>
              <a:ext uri="{FF2B5EF4-FFF2-40B4-BE49-F238E27FC236}">
                <a16:creationId xmlns:a16="http://schemas.microsoft.com/office/drawing/2014/main" id="{938E7DB9-FC46-5842-940C-C69F5037F3DB}"/>
              </a:ext>
            </a:extLst>
          </p:cNvPr>
          <p:cNvSpPr>
            <a:spLocks noGrp="1"/>
          </p:cNvSpPr>
          <p:nvPr>
            <p:ph type="body" idx="1"/>
          </p:nvPr>
        </p:nvSpPr>
        <p:spPr>
          <a:xfrm>
            <a:off x="3242929" y="5159781"/>
            <a:ext cx="8499891" cy="951135"/>
          </a:xfrm>
        </p:spPr>
        <p:txBody>
          <a:bodyPr/>
          <a:lstStyle/>
          <a:p>
            <a:r>
              <a:rPr lang="en-GB" sz="1800" dirty="0"/>
              <a:t>Creational, structural and behavioural</a:t>
            </a:r>
          </a:p>
          <a:p>
            <a:endParaRPr lang="en-GB" dirty="0"/>
          </a:p>
        </p:txBody>
      </p:sp>
    </p:spTree>
    <p:extLst>
      <p:ext uri="{BB962C8B-B14F-4D97-AF65-F5344CB8AC3E}">
        <p14:creationId xmlns:p14="http://schemas.microsoft.com/office/powerpoint/2010/main" val="180331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16CC-6E95-7648-930D-86F5A8AC3E41}"/>
              </a:ext>
            </a:extLst>
          </p:cNvPr>
          <p:cNvSpPr>
            <a:spLocks noGrp="1"/>
          </p:cNvSpPr>
          <p:nvPr>
            <p:ph type="ctrTitle"/>
          </p:nvPr>
        </p:nvSpPr>
        <p:spPr/>
        <p:txBody>
          <a:bodyPr/>
          <a:lstStyle/>
          <a:p>
            <a:r>
              <a:rPr lang="en-GB" dirty="0"/>
              <a:t>Creational Design Patterns</a:t>
            </a:r>
          </a:p>
        </p:txBody>
      </p:sp>
      <p:sp>
        <p:nvSpPr>
          <p:cNvPr id="3" name="Subtitle 2">
            <a:extLst>
              <a:ext uri="{FF2B5EF4-FFF2-40B4-BE49-F238E27FC236}">
                <a16:creationId xmlns:a16="http://schemas.microsoft.com/office/drawing/2014/main" id="{62038E5B-A74C-5740-8146-84AF0AE7273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5908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BCED0-E24C-9E4F-AB40-D901FFD08E0F}"/>
              </a:ext>
            </a:extLst>
          </p:cNvPr>
          <p:cNvSpPr>
            <a:spLocks noGrp="1"/>
          </p:cNvSpPr>
          <p:nvPr>
            <p:ph type="title"/>
          </p:nvPr>
        </p:nvSpPr>
        <p:spPr>
          <a:xfrm>
            <a:off x="761996" y="382385"/>
            <a:ext cx="10668004" cy="1113295"/>
          </a:xfrm>
        </p:spPr>
        <p:txBody>
          <a:bodyPr anchor="b">
            <a:normAutofit/>
          </a:bodyPr>
          <a:lstStyle/>
          <a:p>
            <a:pPr algn="ctr"/>
            <a:r>
              <a:rPr lang="en-GB" dirty="0"/>
              <a:t>Overview</a:t>
            </a:r>
            <a:endParaRPr lang="en-GB"/>
          </a:p>
        </p:txBody>
      </p:sp>
      <p:sp>
        <p:nvSpPr>
          <p:cNvPr id="3" name="Content Placeholder 2">
            <a:extLst>
              <a:ext uri="{FF2B5EF4-FFF2-40B4-BE49-F238E27FC236}">
                <a16:creationId xmlns:a16="http://schemas.microsoft.com/office/drawing/2014/main" id="{B10BCEA7-EF93-0149-B417-F321BAFA234D}"/>
              </a:ext>
            </a:extLst>
          </p:cNvPr>
          <p:cNvSpPr>
            <a:spLocks noGrp="1"/>
          </p:cNvSpPr>
          <p:nvPr>
            <p:ph idx="1"/>
          </p:nvPr>
        </p:nvSpPr>
        <p:spPr>
          <a:xfrm>
            <a:off x="761996" y="1785257"/>
            <a:ext cx="10668004" cy="3440539"/>
          </a:xfrm>
        </p:spPr>
        <p:txBody>
          <a:bodyPr>
            <a:normAutofit/>
          </a:bodyPr>
          <a:lstStyle/>
          <a:p>
            <a:pPr marL="0" indent="0">
              <a:buNone/>
            </a:pPr>
            <a:r>
              <a:rPr lang="en-GB" sz="2400"/>
              <a:t>Creational design patterns are design patterns that deal with object creation mechanisms, trying to create objects in a manner suitable to the situation. The basic form of object creation could result in design problems or added complexity to the design. Creational design patterns solve this problem by somehow controlling this object creation</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858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Singleton Design Pattern</a:t>
            </a:r>
            <a:br>
              <a:rPr lang="en-GB" dirty="0"/>
            </a:br>
            <a:r>
              <a:rPr lang="en-GB" sz="2200" dirty="0">
                <a:latin typeface="+mn-lt"/>
              </a:rPr>
              <a:t>A class of which only a single instance can exist</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https://sourcemaking.com/design_patterns/singleton</a:t>
            </a:r>
            <a:endParaRPr lang="en-GB" dirty="0"/>
          </a:p>
          <a:p>
            <a:pPr marL="0" indent="0">
              <a:buNone/>
            </a:pPr>
            <a:r>
              <a:rPr lang="en-GB" dirty="0"/>
              <a:t>This pattern tries to ensure that only one instance of an object exists throughout application.  The Singleton pattern aims to keep a check on initializations and ensure that only one instance of the object exists throughout application.</a:t>
            </a:r>
          </a:p>
          <a:p>
            <a:pPr marL="0" indent="0">
              <a:buNone/>
            </a:pPr>
            <a:r>
              <a:rPr lang="en-GB" dirty="0"/>
              <a:t>A Singleton class also provides one unique, global access point to the object so that each subsequent call to the access point returns only that particular object.</a:t>
            </a:r>
          </a:p>
          <a:p>
            <a:endParaRPr lang="en-GB" dirty="0"/>
          </a:p>
          <a:p>
            <a:endParaRPr lang="en-GB" dirty="0"/>
          </a:p>
        </p:txBody>
      </p:sp>
    </p:spTree>
    <p:extLst>
      <p:ext uri="{BB962C8B-B14F-4D97-AF65-F5344CB8AC3E}">
        <p14:creationId xmlns:p14="http://schemas.microsoft.com/office/powerpoint/2010/main" val="359826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1B91-CBA4-C848-9832-66C177A705E7}"/>
              </a:ext>
            </a:extLst>
          </p:cNvPr>
          <p:cNvSpPr>
            <a:spLocks noGrp="1"/>
          </p:cNvSpPr>
          <p:nvPr>
            <p:ph type="title"/>
          </p:nvPr>
        </p:nvSpPr>
        <p:spPr/>
        <p:txBody>
          <a:bodyPr>
            <a:normAutofit/>
          </a:bodyPr>
          <a:lstStyle/>
          <a:p>
            <a:r>
              <a:rPr lang="en-GB" dirty="0"/>
              <a:t>Factory Method Design Pattern</a:t>
            </a:r>
            <a:br>
              <a:rPr lang="en-GB" dirty="0"/>
            </a:br>
            <a:r>
              <a:rPr lang="en-GB" sz="2000" dirty="0">
                <a:latin typeface="+mn-lt"/>
              </a:rPr>
              <a:t>Creates an instance of several derived classes</a:t>
            </a:r>
            <a:endParaRPr lang="en-GB" sz="2700" dirty="0">
              <a:latin typeface="+mn-lt"/>
            </a:endParaRPr>
          </a:p>
        </p:txBody>
      </p:sp>
      <p:sp>
        <p:nvSpPr>
          <p:cNvPr id="3" name="Content Placeholder 2">
            <a:extLst>
              <a:ext uri="{FF2B5EF4-FFF2-40B4-BE49-F238E27FC236}">
                <a16:creationId xmlns:a16="http://schemas.microsoft.com/office/drawing/2014/main" id="{B884DFBA-A237-DB4B-A10B-8AD142B3158A}"/>
              </a:ext>
            </a:extLst>
          </p:cNvPr>
          <p:cNvSpPr>
            <a:spLocks noGrp="1"/>
          </p:cNvSpPr>
          <p:nvPr>
            <p:ph idx="1"/>
          </p:nvPr>
        </p:nvSpPr>
        <p:spPr/>
        <p:txBody>
          <a:bodyPr/>
          <a:lstStyle/>
          <a:p>
            <a:pPr marL="0" indent="0">
              <a:buNone/>
            </a:pPr>
            <a:r>
              <a:rPr lang="en-GB" dirty="0">
                <a:hlinkClick r:id="rId2"/>
              </a:rPr>
              <a:t>https://sourcemaking.com/design_patterns/factory_method</a:t>
            </a:r>
            <a:endParaRPr lang="en-GB" dirty="0"/>
          </a:p>
          <a:p>
            <a:pPr marL="0" indent="0">
              <a:buNone/>
            </a:pPr>
            <a:r>
              <a:rPr lang="en-GB" dirty="0"/>
              <a:t>Creates objects of several related classes without specifying the exact object to be created</a:t>
            </a:r>
          </a:p>
          <a:p>
            <a:endParaRPr lang="en-GB" dirty="0"/>
          </a:p>
        </p:txBody>
      </p:sp>
    </p:spTree>
    <p:extLst>
      <p:ext uri="{BB962C8B-B14F-4D97-AF65-F5344CB8AC3E}">
        <p14:creationId xmlns:p14="http://schemas.microsoft.com/office/powerpoint/2010/main" val="127918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AF83-797B-2B46-AA95-D559E676D77F}"/>
              </a:ext>
            </a:extLst>
          </p:cNvPr>
          <p:cNvSpPr>
            <a:spLocks noGrp="1"/>
          </p:cNvSpPr>
          <p:nvPr>
            <p:ph type="title"/>
          </p:nvPr>
        </p:nvSpPr>
        <p:spPr>
          <a:xfrm>
            <a:off x="1251678" y="382385"/>
            <a:ext cx="10577770" cy="1492132"/>
          </a:xfrm>
        </p:spPr>
        <p:txBody>
          <a:bodyPr>
            <a:normAutofit/>
          </a:bodyPr>
          <a:lstStyle/>
          <a:p>
            <a:r>
              <a:rPr lang="en-GB" dirty="0">
                <a:solidFill>
                  <a:srgbClr val="FF0000"/>
                </a:solidFill>
              </a:rPr>
              <a:t>Builder Design Pattern</a:t>
            </a:r>
            <a:br>
              <a:rPr lang="en-GB" dirty="0">
                <a:solidFill>
                  <a:srgbClr val="FF0000"/>
                </a:solidFill>
              </a:rPr>
            </a:br>
            <a:r>
              <a:rPr lang="en-GB" sz="2200" dirty="0">
                <a:solidFill>
                  <a:srgbClr val="FF0000"/>
                </a:solidFill>
                <a:latin typeface="+mn-lt"/>
              </a:rPr>
              <a:t>Separates object construction from its representation</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D3C5AA67-E3EC-884E-891C-72E51DA64D80}"/>
              </a:ext>
            </a:extLst>
          </p:cNvPr>
          <p:cNvSpPr>
            <a:spLocks noGrp="1"/>
          </p:cNvSpPr>
          <p:nvPr>
            <p:ph idx="1"/>
          </p:nvPr>
        </p:nvSpPr>
        <p:spPr/>
        <p:txBody>
          <a:bodyPr/>
          <a:lstStyle/>
          <a:p>
            <a:pPr marL="0" indent="0">
              <a:buNone/>
            </a:pPr>
            <a:r>
              <a:rPr lang="en-GB" dirty="0">
                <a:hlinkClick r:id="rId2"/>
              </a:rPr>
              <a:t>https://sourcemaking.com/design_patterns/builder</a:t>
            </a:r>
            <a:endParaRPr lang="en-GB" dirty="0"/>
          </a:p>
          <a:p>
            <a:pPr marL="0" indent="0">
              <a:buNone/>
            </a:pPr>
            <a:r>
              <a:rPr lang="en-GB" dirty="0"/>
              <a:t>Constructs complex objects using step-by-step approach</a:t>
            </a:r>
          </a:p>
          <a:p>
            <a:endParaRPr lang="en-GB" dirty="0"/>
          </a:p>
        </p:txBody>
      </p:sp>
    </p:spTree>
    <p:extLst>
      <p:ext uri="{BB962C8B-B14F-4D97-AF65-F5344CB8AC3E}">
        <p14:creationId xmlns:p14="http://schemas.microsoft.com/office/powerpoint/2010/main" val="22086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AF83-797B-2B46-AA95-D559E676D77F}"/>
              </a:ext>
            </a:extLst>
          </p:cNvPr>
          <p:cNvSpPr>
            <a:spLocks noGrp="1"/>
          </p:cNvSpPr>
          <p:nvPr>
            <p:ph type="title"/>
          </p:nvPr>
        </p:nvSpPr>
        <p:spPr>
          <a:xfrm>
            <a:off x="1251678" y="382385"/>
            <a:ext cx="10577770" cy="1492132"/>
          </a:xfrm>
        </p:spPr>
        <p:txBody>
          <a:bodyPr>
            <a:normAutofit/>
          </a:bodyPr>
          <a:lstStyle/>
          <a:p>
            <a:r>
              <a:rPr lang="en-GB" dirty="0">
                <a:solidFill>
                  <a:srgbClr val="FF0000"/>
                </a:solidFill>
              </a:rPr>
              <a:t>Prototype Design Pattern</a:t>
            </a:r>
            <a:br>
              <a:rPr lang="en-GB" dirty="0">
                <a:solidFill>
                  <a:srgbClr val="FF0000"/>
                </a:solidFill>
              </a:rPr>
            </a:br>
            <a:r>
              <a:rPr lang="en-GB" sz="2200" dirty="0">
                <a:solidFill>
                  <a:srgbClr val="FF0000"/>
                </a:solidFill>
                <a:latin typeface="+mn-lt"/>
              </a:rPr>
              <a:t>A fully initialised instance to be copied or cloned</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D3C5AA67-E3EC-884E-891C-72E51DA64D80}"/>
              </a:ext>
            </a:extLst>
          </p:cNvPr>
          <p:cNvSpPr>
            <a:spLocks noGrp="1"/>
          </p:cNvSpPr>
          <p:nvPr>
            <p:ph idx="1"/>
          </p:nvPr>
        </p:nvSpPr>
        <p:spPr/>
        <p:txBody>
          <a:bodyPr/>
          <a:lstStyle/>
          <a:p>
            <a:pPr marL="0" indent="0">
              <a:buNone/>
            </a:pPr>
            <a:r>
              <a:rPr lang="en-GB" dirty="0">
                <a:hlinkClick r:id="rId2"/>
              </a:rPr>
              <a:t>https://sourcemaking.com/design_patterns/prototype</a:t>
            </a:r>
            <a:endParaRPr lang="en-GB" dirty="0"/>
          </a:p>
          <a:p>
            <a:endParaRPr lang="en-GB" dirty="0"/>
          </a:p>
        </p:txBody>
      </p:sp>
    </p:spTree>
    <p:extLst>
      <p:ext uri="{BB962C8B-B14F-4D97-AF65-F5344CB8AC3E}">
        <p14:creationId xmlns:p14="http://schemas.microsoft.com/office/powerpoint/2010/main" val="316877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16CC-6E95-7648-930D-86F5A8AC3E41}"/>
              </a:ext>
            </a:extLst>
          </p:cNvPr>
          <p:cNvSpPr>
            <a:spLocks noGrp="1"/>
          </p:cNvSpPr>
          <p:nvPr>
            <p:ph type="ctrTitle"/>
          </p:nvPr>
        </p:nvSpPr>
        <p:spPr/>
        <p:txBody>
          <a:bodyPr/>
          <a:lstStyle/>
          <a:p>
            <a:r>
              <a:rPr lang="en-GB" dirty="0"/>
              <a:t>Structural Design Patterns</a:t>
            </a:r>
          </a:p>
        </p:txBody>
      </p:sp>
      <p:sp>
        <p:nvSpPr>
          <p:cNvPr id="3" name="Subtitle 2">
            <a:extLst>
              <a:ext uri="{FF2B5EF4-FFF2-40B4-BE49-F238E27FC236}">
                <a16:creationId xmlns:a16="http://schemas.microsoft.com/office/drawing/2014/main" id="{62038E5B-A74C-5740-8146-84AF0AE7273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34171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BCED0-E24C-9E4F-AB40-D901FFD08E0F}"/>
              </a:ext>
            </a:extLst>
          </p:cNvPr>
          <p:cNvSpPr>
            <a:spLocks noGrp="1"/>
          </p:cNvSpPr>
          <p:nvPr>
            <p:ph type="title"/>
          </p:nvPr>
        </p:nvSpPr>
        <p:spPr>
          <a:xfrm>
            <a:off x="2895600" y="382385"/>
            <a:ext cx="8534399" cy="1413758"/>
          </a:xfrm>
        </p:spPr>
        <p:txBody>
          <a:bodyPr anchor="b">
            <a:normAutofit/>
          </a:bodyPr>
          <a:lstStyle/>
          <a:p>
            <a:pPr algn="ctr"/>
            <a:r>
              <a:rPr lang="en-GB" sz="4400"/>
              <a:t>Overview</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10BCEA7-EF93-0149-B417-F321BAFA234D}"/>
              </a:ext>
            </a:extLst>
          </p:cNvPr>
          <p:cNvSpPr>
            <a:spLocks noGrp="1"/>
          </p:cNvSpPr>
          <p:nvPr>
            <p:ph idx="1"/>
          </p:nvPr>
        </p:nvSpPr>
        <p:spPr>
          <a:xfrm>
            <a:off x="2895600" y="2178528"/>
            <a:ext cx="8534400" cy="3701065"/>
          </a:xfrm>
        </p:spPr>
        <p:txBody>
          <a:bodyPr>
            <a:normAutofit/>
          </a:bodyPr>
          <a:lstStyle/>
          <a:p>
            <a:pPr marL="0" indent="0">
              <a:buNone/>
            </a:pPr>
            <a:r>
              <a:rPr lang="en-GB" dirty="0"/>
              <a:t>Structural Design Patterns are Design Patterns that ease the design by identifying a simple way to realize relationships between entities.</a:t>
            </a:r>
          </a:p>
        </p:txBody>
      </p:sp>
    </p:spTree>
    <p:extLst>
      <p:ext uri="{BB962C8B-B14F-4D97-AF65-F5344CB8AC3E}">
        <p14:creationId xmlns:p14="http://schemas.microsoft.com/office/powerpoint/2010/main" val="83995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Decorator Design Pattern</a:t>
            </a:r>
            <a:br>
              <a:rPr lang="en-GB" dirty="0"/>
            </a:br>
            <a:r>
              <a:rPr lang="en-GB" sz="2000" dirty="0">
                <a:latin typeface="+mn-lt"/>
              </a:rPr>
              <a:t>Add responsibilities to objects dynamically</a:t>
            </a:r>
            <a:endParaRPr lang="en-GB" sz="24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https://sourcemaking.com/design_patterns/decorator</a:t>
            </a:r>
            <a:endParaRPr lang="en-GB" dirty="0"/>
          </a:p>
          <a:p>
            <a:endParaRPr lang="en-GB" dirty="0"/>
          </a:p>
        </p:txBody>
      </p:sp>
    </p:spTree>
    <p:extLst>
      <p:ext uri="{BB962C8B-B14F-4D97-AF65-F5344CB8AC3E}">
        <p14:creationId xmlns:p14="http://schemas.microsoft.com/office/powerpoint/2010/main" val="99495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1" name="Rectangle 20">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9868916-58B2-48F0-B6C8-D995E897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3FEE0C5-701E-AA4F-8305-0CAC1686060B}"/>
              </a:ext>
            </a:extLst>
          </p:cNvPr>
          <p:cNvPicPr>
            <a:picLocks noChangeAspect="1"/>
          </p:cNvPicPr>
          <p:nvPr/>
        </p:nvPicPr>
        <p:blipFill rotWithShape="1">
          <a:blip r:embed="rId2">
            <a:extLst/>
          </a:blip>
          <a:srcRect l="23694" r="16109"/>
          <a:stretch/>
        </p:blipFill>
        <p:spPr>
          <a:xfrm>
            <a:off x="8362943" y="10"/>
            <a:ext cx="3829057" cy="6857990"/>
          </a:xfrm>
          <a:prstGeom prst="rect">
            <a:avLst/>
          </a:prstGeom>
        </p:spPr>
      </p:pic>
      <p:sp>
        <p:nvSpPr>
          <p:cNvPr id="25" name="Freeform 13">
            <a:extLst>
              <a:ext uri="{FF2B5EF4-FFF2-40B4-BE49-F238E27FC236}">
                <a16:creationId xmlns:a16="http://schemas.microsoft.com/office/drawing/2014/main" id="{BB82496C-9AD4-4916-BAB7-FF3CC04B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980783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9089BA74-BA01-8349-ADB1-65786CAC19BB}"/>
              </a:ext>
            </a:extLst>
          </p:cNvPr>
          <p:cNvSpPr>
            <a:spLocks noGrp="1"/>
          </p:cNvSpPr>
          <p:nvPr>
            <p:ph type="title"/>
          </p:nvPr>
        </p:nvSpPr>
        <p:spPr>
          <a:xfrm>
            <a:off x="544403" y="1098388"/>
            <a:ext cx="7818540" cy="4394988"/>
          </a:xfrm>
        </p:spPr>
        <p:txBody>
          <a:bodyPr vert="horz" lIns="91440" tIns="45720" rIns="91440" bIns="45720" rtlCol="0" anchor="ctr">
            <a:normAutofit/>
          </a:bodyPr>
          <a:lstStyle/>
          <a:p>
            <a:r>
              <a:rPr lang="en-US" sz="10000" spc="800"/>
              <a:t>Tasks</a:t>
            </a:r>
          </a:p>
        </p:txBody>
      </p:sp>
      <p:sp>
        <p:nvSpPr>
          <p:cNvPr id="27" name="Rectangle 26">
            <a:extLst>
              <a:ext uri="{FF2B5EF4-FFF2-40B4-BE49-F238E27FC236}">
                <a16:creationId xmlns:a16="http://schemas.microsoft.com/office/drawing/2014/main" id="{517C1286-B472-4907-9B47-E8C9FE29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16">
            <a:extLst>
              <a:ext uri="{FF2B5EF4-FFF2-40B4-BE49-F238E27FC236}">
                <a16:creationId xmlns:a16="http://schemas.microsoft.com/office/drawing/2014/main" id="{28B35564-38A4-457A-BD01-15D6F1659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33061"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2424423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Facade Design Pattern</a:t>
            </a:r>
            <a:br>
              <a:rPr lang="en-GB" dirty="0"/>
            </a:br>
            <a:r>
              <a:rPr lang="en-GB" sz="2000" dirty="0">
                <a:latin typeface="+mn-lt"/>
              </a:rPr>
              <a:t>A single class that represents an entire subsystem</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https://sourcemaking.com/design_patterns/facade</a:t>
            </a:r>
            <a:endParaRPr lang="en-GB" dirty="0"/>
          </a:p>
          <a:p>
            <a:endParaRPr lang="en-GB" dirty="0"/>
          </a:p>
        </p:txBody>
      </p:sp>
    </p:spTree>
    <p:extLst>
      <p:ext uri="{BB962C8B-B14F-4D97-AF65-F5344CB8AC3E}">
        <p14:creationId xmlns:p14="http://schemas.microsoft.com/office/powerpoint/2010/main" val="114216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solidFill>
                  <a:srgbClr val="FF0000"/>
                </a:solidFill>
              </a:rPr>
              <a:t>Flyweight Design Pattern</a:t>
            </a:r>
            <a:br>
              <a:rPr lang="en-GB" dirty="0">
                <a:solidFill>
                  <a:srgbClr val="FF0000"/>
                </a:solidFill>
              </a:rPr>
            </a:br>
            <a:r>
              <a:rPr lang="en-GB" sz="2000" dirty="0">
                <a:solidFill>
                  <a:srgbClr val="FF0000"/>
                </a:solidFill>
                <a:latin typeface="+mn-lt"/>
              </a:rPr>
              <a:t>A fine-grained instance used for efficient sharing</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https://sourcemaking.com/design_patterns/flyweight</a:t>
            </a:r>
            <a:endParaRPr lang="en-GB" dirty="0"/>
          </a:p>
          <a:p>
            <a:endParaRPr lang="en-GB" dirty="0"/>
          </a:p>
        </p:txBody>
      </p:sp>
    </p:spTree>
    <p:extLst>
      <p:ext uri="{BB962C8B-B14F-4D97-AF65-F5344CB8AC3E}">
        <p14:creationId xmlns:p14="http://schemas.microsoft.com/office/powerpoint/2010/main" val="902209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Adapter Design Pattern</a:t>
            </a:r>
            <a:br>
              <a:rPr lang="en-GB" dirty="0"/>
            </a:br>
            <a:r>
              <a:rPr lang="en-GB" sz="2000" dirty="0">
                <a:latin typeface="+mn-lt"/>
              </a:rPr>
              <a:t>Match interfaces of different classes</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https://sourcemaking.com/design_patterns/adapter</a:t>
            </a:r>
            <a:endParaRPr lang="en-GB" dirty="0"/>
          </a:p>
          <a:p>
            <a:endParaRPr lang="en-GB" dirty="0"/>
          </a:p>
        </p:txBody>
      </p:sp>
    </p:spTree>
    <p:extLst>
      <p:ext uri="{BB962C8B-B14F-4D97-AF65-F5344CB8AC3E}">
        <p14:creationId xmlns:p14="http://schemas.microsoft.com/office/powerpoint/2010/main" val="84601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Proxy Design Pattern</a:t>
            </a:r>
            <a:br>
              <a:rPr lang="en-GB" dirty="0"/>
            </a:br>
            <a:r>
              <a:rPr lang="en-GB" sz="2000" dirty="0">
                <a:latin typeface="+mn-lt"/>
              </a:rPr>
              <a:t>An object representing another object</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https://sourcemaking.com/design_patterns/proxy</a:t>
            </a:r>
            <a:endParaRPr lang="en-GB" dirty="0"/>
          </a:p>
          <a:p>
            <a:endParaRPr lang="en-GB" dirty="0"/>
          </a:p>
        </p:txBody>
      </p:sp>
    </p:spTree>
    <p:extLst>
      <p:ext uri="{BB962C8B-B14F-4D97-AF65-F5344CB8AC3E}">
        <p14:creationId xmlns:p14="http://schemas.microsoft.com/office/powerpoint/2010/main" val="379786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16CC-6E95-7648-930D-86F5A8AC3E41}"/>
              </a:ext>
            </a:extLst>
          </p:cNvPr>
          <p:cNvSpPr>
            <a:spLocks noGrp="1"/>
          </p:cNvSpPr>
          <p:nvPr>
            <p:ph type="ctrTitle"/>
          </p:nvPr>
        </p:nvSpPr>
        <p:spPr/>
        <p:txBody>
          <a:bodyPr/>
          <a:lstStyle/>
          <a:p>
            <a:r>
              <a:rPr lang="en-GB" dirty="0"/>
              <a:t> behavioural Design Patterns</a:t>
            </a:r>
          </a:p>
        </p:txBody>
      </p:sp>
      <p:sp>
        <p:nvSpPr>
          <p:cNvPr id="3" name="Subtitle 2">
            <a:extLst>
              <a:ext uri="{FF2B5EF4-FFF2-40B4-BE49-F238E27FC236}">
                <a16:creationId xmlns:a16="http://schemas.microsoft.com/office/drawing/2014/main" id="{62038E5B-A74C-5740-8146-84AF0AE7273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2046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BCED0-E24C-9E4F-AB40-D901FFD08E0F}"/>
              </a:ext>
            </a:extLst>
          </p:cNvPr>
          <p:cNvSpPr>
            <a:spLocks noGrp="1"/>
          </p:cNvSpPr>
          <p:nvPr>
            <p:ph type="title"/>
          </p:nvPr>
        </p:nvSpPr>
        <p:spPr>
          <a:xfrm>
            <a:off x="612989" y="776175"/>
            <a:ext cx="3990455" cy="5305650"/>
          </a:xfrm>
        </p:spPr>
        <p:txBody>
          <a:bodyPr anchor="b">
            <a:normAutofit/>
          </a:bodyPr>
          <a:lstStyle/>
          <a:p>
            <a:r>
              <a:rPr lang="en-GB" dirty="0"/>
              <a:t>Overview</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0BCEA7-EF93-0149-B417-F321BAFA234D}"/>
              </a:ext>
            </a:extLst>
          </p:cNvPr>
          <p:cNvSpPr>
            <a:spLocks noGrp="1"/>
          </p:cNvSpPr>
          <p:nvPr>
            <p:ph idx="1"/>
          </p:nvPr>
        </p:nvSpPr>
        <p:spPr>
          <a:xfrm>
            <a:off x="5246914" y="870113"/>
            <a:ext cx="6183086" cy="5117775"/>
          </a:xfrm>
        </p:spPr>
        <p:txBody>
          <a:bodyPr anchor="ctr">
            <a:normAutofit/>
          </a:bodyPr>
          <a:lstStyle/>
          <a:p>
            <a:pPr marL="0" indent="0">
              <a:buNone/>
            </a:pPr>
            <a:r>
              <a:rPr lang="en-GB" dirty="0"/>
              <a:t>Behavioural design patterns are design patterns that identify common communication patterns between objects and realize these patterns. By doing so, these patterns increase flexibility in carrying out this communication</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224780213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Command Design Pattern</a:t>
            </a:r>
            <a:br>
              <a:rPr lang="en-GB" dirty="0"/>
            </a:br>
            <a:r>
              <a:rPr lang="en-GB" sz="2000" dirty="0">
                <a:latin typeface="+mn-lt"/>
              </a:rPr>
              <a:t>Encapsulate a command request as an object</a:t>
            </a:r>
            <a:endParaRPr lang="en-GB"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https://sourcemaking.com/design_patterns/command</a:t>
            </a:r>
            <a:endParaRPr lang="en-GB" dirty="0"/>
          </a:p>
          <a:p>
            <a:endParaRPr lang="en-GB" dirty="0"/>
          </a:p>
        </p:txBody>
      </p:sp>
    </p:spTree>
    <p:extLst>
      <p:ext uri="{BB962C8B-B14F-4D97-AF65-F5344CB8AC3E}">
        <p14:creationId xmlns:p14="http://schemas.microsoft.com/office/powerpoint/2010/main" val="3199768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a:xfrm>
            <a:off x="1251678" y="382385"/>
            <a:ext cx="10178322" cy="1492132"/>
          </a:xfrm>
        </p:spPr>
        <p:txBody>
          <a:bodyPr>
            <a:normAutofit/>
          </a:bodyPr>
          <a:lstStyle/>
          <a:p>
            <a:r>
              <a:rPr lang="en-GB" dirty="0">
                <a:solidFill>
                  <a:srgbClr val="FF0000"/>
                </a:solidFill>
              </a:rPr>
              <a:t>Null Object Design Pattern</a:t>
            </a:r>
            <a:br>
              <a:rPr lang="en-GB" dirty="0">
                <a:solidFill>
                  <a:srgbClr val="FF0000"/>
                </a:solidFill>
              </a:rPr>
            </a:br>
            <a:r>
              <a:rPr lang="en-GB" sz="2000" dirty="0">
                <a:solidFill>
                  <a:srgbClr val="FF0000"/>
                </a:solidFill>
                <a:latin typeface="+mn-lt"/>
              </a:rPr>
              <a:t>Designed to act as a default value of an object</a:t>
            </a:r>
            <a:endParaRPr lang="en-GB"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https://sourcemaking.com/design_patterns/null_object</a:t>
            </a:r>
            <a:endParaRPr lang="en-GB" dirty="0"/>
          </a:p>
          <a:p>
            <a:endParaRPr lang="en-GB" dirty="0"/>
          </a:p>
        </p:txBody>
      </p:sp>
    </p:spTree>
    <p:extLst>
      <p:ext uri="{BB962C8B-B14F-4D97-AF65-F5344CB8AC3E}">
        <p14:creationId xmlns:p14="http://schemas.microsoft.com/office/powerpoint/2010/main" val="51967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solidFill>
                  <a:srgbClr val="FF0000"/>
                </a:solidFill>
              </a:rPr>
              <a:t>Mediator Design Pattern</a:t>
            </a:r>
            <a:br>
              <a:rPr lang="en-GB" dirty="0">
                <a:solidFill>
                  <a:srgbClr val="FF0000"/>
                </a:solidFill>
              </a:rPr>
            </a:br>
            <a:r>
              <a:rPr lang="en-GB" sz="2000" dirty="0">
                <a:solidFill>
                  <a:srgbClr val="FF0000"/>
                </a:solidFill>
                <a:latin typeface="+mn-lt"/>
              </a:rPr>
              <a:t>Defines simplified communication between classes</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https://sourcemaking.com/design_patterns/mediator</a:t>
            </a:r>
            <a:endParaRPr lang="en-GB" dirty="0"/>
          </a:p>
          <a:p>
            <a:endParaRPr lang="en-GB" dirty="0"/>
          </a:p>
        </p:txBody>
      </p:sp>
    </p:spTree>
    <p:extLst>
      <p:ext uri="{BB962C8B-B14F-4D97-AF65-F5344CB8AC3E}">
        <p14:creationId xmlns:p14="http://schemas.microsoft.com/office/powerpoint/2010/main" val="34088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Observer Design Pattern</a:t>
            </a:r>
            <a:br>
              <a:rPr lang="en-GB" dirty="0"/>
            </a:br>
            <a:r>
              <a:rPr lang="en-GB" sz="2000" dirty="0">
                <a:latin typeface="+mn-lt"/>
              </a:rPr>
              <a:t>A way of notifying change to a number of classes</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https://sourcemaking.com/design_patterns/observer</a:t>
            </a:r>
            <a:endParaRPr lang="en-GB" dirty="0"/>
          </a:p>
          <a:p>
            <a:endParaRPr lang="en-GB" dirty="0"/>
          </a:p>
        </p:txBody>
      </p:sp>
    </p:spTree>
    <p:extLst>
      <p:ext uri="{BB962C8B-B14F-4D97-AF65-F5344CB8AC3E}">
        <p14:creationId xmlns:p14="http://schemas.microsoft.com/office/powerpoint/2010/main" val="26843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A79B9-29D0-A94B-B698-5DEAF76A78E2}"/>
              </a:ext>
            </a:extLst>
          </p:cNvPr>
          <p:cNvSpPr>
            <a:spLocks noGrp="1"/>
          </p:cNvSpPr>
          <p:nvPr>
            <p:ph type="title"/>
          </p:nvPr>
        </p:nvSpPr>
        <p:spPr>
          <a:xfrm>
            <a:off x="612989" y="776175"/>
            <a:ext cx="3990455" cy="5305650"/>
          </a:xfrm>
        </p:spPr>
        <p:txBody>
          <a:bodyPr anchor="b">
            <a:normAutofit/>
          </a:bodyPr>
          <a:lstStyle/>
          <a:p>
            <a:r>
              <a:rPr lang="en-GB" dirty="0"/>
              <a:t>Task 1.0a: Object Orientated (Draft) Posters</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676F38-D016-5548-B70D-312941092E33}"/>
              </a:ext>
            </a:extLst>
          </p:cNvPr>
          <p:cNvSpPr>
            <a:spLocks noGrp="1"/>
          </p:cNvSpPr>
          <p:nvPr>
            <p:ph idx="1"/>
          </p:nvPr>
        </p:nvSpPr>
        <p:spPr>
          <a:xfrm>
            <a:off x="4871530" y="381001"/>
            <a:ext cx="6945086" cy="6021734"/>
          </a:xfrm>
        </p:spPr>
        <p:txBody>
          <a:bodyPr anchor="ctr">
            <a:normAutofit/>
          </a:bodyPr>
          <a:lstStyle/>
          <a:p>
            <a:pPr marL="0" indent="0">
              <a:lnSpc>
                <a:spcPct val="100000"/>
              </a:lnSpc>
              <a:buNone/>
            </a:pPr>
            <a:r>
              <a:rPr lang="en-GB" sz="1200" b="1" dirty="0"/>
              <a:t>P1 Examine the characteristics of the object-orientated paradigm as well as the various class relationships.  </a:t>
            </a:r>
            <a:r>
              <a:rPr lang="en-GB" sz="1200" dirty="0"/>
              <a:t>Design two presentation/informational style A3 posters, the first should be titled “The Characteristics of an Object Orientated Paradigm” and the second “Object Orientated Class Relationships”.  Your posters must be </a:t>
            </a:r>
            <a:r>
              <a:rPr lang="en-GB" sz="1200" b="1" dirty="0"/>
              <a:t>exceptionally well structured, illustrative, fully spell checked, include suitable levels of detail, be supported with own designed graphics that support and help demonstrate your knowledge and understanding</a:t>
            </a:r>
            <a:r>
              <a:rPr lang="en-GB" sz="1200" dirty="0"/>
              <a:t>.  You are expected to search and explore the various aspects online, don’t limit your research to a single site (or article); ensure you explain any terms you use on your poster.  Try to organise your work by considering how you could group and/or rationalise similar elements so you can provide a single, good overview or that aspect and support it with different types of examples; this will help you reduce the quantity of work as well as the time and effort while maximising the value and quality of your evidence.</a:t>
            </a:r>
          </a:p>
          <a:p>
            <a:pPr marL="0" indent="0">
              <a:lnSpc>
                <a:spcPct val="100000"/>
              </a:lnSpc>
              <a:buNone/>
            </a:pPr>
            <a:endParaRPr lang="en-GB" sz="1200" dirty="0"/>
          </a:p>
          <a:p>
            <a:pPr marL="0" indent="0">
              <a:lnSpc>
                <a:spcPct val="100000"/>
              </a:lnSpc>
              <a:buNone/>
            </a:pPr>
            <a:r>
              <a:rPr lang="en-GB" sz="1400" b="1" dirty="0"/>
              <a:t>“The Characteristics of an Object Orientated Paradigm” Poster</a:t>
            </a:r>
            <a:endParaRPr lang="en-GB" sz="1400" b="1" i="1" dirty="0"/>
          </a:p>
          <a:p>
            <a:pPr marL="0" indent="0">
              <a:lnSpc>
                <a:spcPct val="100000"/>
              </a:lnSpc>
              <a:buNone/>
            </a:pPr>
            <a:r>
              <a:rPr lang="en-GB" sz="1200" b="1" i="1" dirty="0"/>
              <a:t>Use the following list to ensure you include all the expected elements</a:t>
            </a:r>
            <a:r>
              <a:rPr lang="en-GB" sz="1200" dirty="0"/>
              <a:t> </a:t>
            </a:r>
          </a:p>
          <a:p>
            <a:pPr>
              <a:lnSpc>
                <a:spcPct val="100000"/>
              </a:lnSpc>
            </a:pPr>
            <a:r>
              <a:rPr lang="en-GB" sz="1200" dirty="0"/>
              <a:t>Encapsulation</a:t>
            </a:r>
          </a:p>
          <a:p>
            <a:pPr>
              <a:lnSpc>
                <a:spcPct val="100000"/>
              </a:lnSpc>
            </a:pPr>
            <a:r>
              <a:rPr lang="en-GB" sz="1200" dirty="0"/>
              <a:t>Polymorphism</a:t>
            </a:r>
          </a:p>
          <a:p>
            <a:pPr>
              <a:lnSpc>
                <a:spcPct val="100000"/>
              </a:lnSpc>
            </a:pPr>
            <a:r>
              <a:rPr lang="en-GB" sz="1200" dirty="0"/>
              <a:t>Constructors &amp; Destructors</a:t>
            </a:r>
          </a:p>
          <a:p>
            <a:pPr>
              <a:lnSpc>
                <a:spcPct val="100000"/>
              </a:lnSpc>
            </a:pPr>
            <a:r>
              <a:rPr lang="en-GB" sz="1200" dirty="0"/>
              <a:t>Abstract &amp; Concrete Classes</a:t>
            </a:r>
          </a:p>
          <a:p>
            <a:pPr>
              <a:lnSpc>
                <a:spcPct val="100000"/>
              </a:lnSpc>
            </a:pPr>
            <a:r>
              <a:rPr lang="en-GB" sz="1200" dirty="0"/>
              <a:t>Base &amp; Derived Classes</a:t>
            </a:r>
          </a:p>
          <a:p>
            <a:pPr>
              <a:lnSpc>
                <a:spcPct val="100000"/>
              </a:lnSpc>
            </a:pPr>
            <a:r>
              <a:rPr lang="en-GB" sz="1200" dirty="0"/>
              <a:t>Objects, Sub Objects and Containers</a:t>
            </a:r>
          </a:p>
          <a:p>
            <a:pPr>
              <a:lnSpc>
                <a:spcPct val="100000"/>
              </a:lnSpc>
            </a:pPr>
            <a:r>
              <a:rPr lang="en-GB" sz="1200" dirty="0"/>
              <a:t>Object Oriented Interfaces </a:t>
            </a:r>
          </a:p>
          <a:p>
            <a:pPr>
              <a:lnSpc>
                <a:spcPct val="100000"/>
              </a:lnSpc>
            </a:pPr>
            <a:r>
              <a:rPr lang="en-GB" sz="1200" dirty="0"/>
              <a:t>Method Redefinition, Overriding &amp; Overloading</a:t>
            </a:r>
          </a:p>
          <a:p>
            <a:pPr>
              <a:lnSpc>
                <a:spcPct val="100000"/>
              </a:lnSpc>
            </a:pPr>
            <a:r>
              <a:rPr lang="en-GB" sz="1200" dirty="0"/>
              <a:t>Generics &amp; Templates (try searching “generic programming </a:t>
            </a:r>
            <a:r>
              <a:rPr lang="en-GB" sz="1200" dirty="0" err="1"/>
              <a:t>oop</a:t>
            </a:r>
            <a:r>
              <a:rPr lang="en-GB" sz="1200" dirty="0"/>
              <a:t>” or “template programming </a:t>
            </a:r>
            <a:r>
              <a:rPr lang="en-GB" sz="1200" dirty="0" err="1"/>
              <a:t>oop</a:t>
            </a:r>
            <a:r>
              <a:rPr lang="en-GB" sz="1200" dirty="0"/>
              <a:t>”, etc.) </a:t>
            </a:r>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419678599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t>State Design Pattern</a:t>
            </a:r>
            <a:br>
              <a:rPr lang="en-GB" dirty="0"/>
            </a:br>
            <a:r>
              <a:rPr lang="en-GB" sz="2000" dirty="0">
                <a:latin typeface="+mn-lt"/>
              </a:rPr>
              <a:t>Alter an object's behaviour when its state changes</a:t>
            </a:r>
            <a:endParaRPr lang="en-GB" sz="2700" dirty="0">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https://sourcemaking.com/design_patterns/state</a:t>
            </a:r>
            <a:endParaRPr lang="en-GB" dirty="0"/>
          </a:p>
          <a:p>
            <a:endParaRPr lang="en-GB" dirty="0"/>
          </a:p>
        </p:txBody>
      </p:sp>
    </p:spTree>
    <p:extLst>
      <p:ext uri="{BB962C8B-B14F-4D97-AF65-F5344CB8AC3E}">
        <p14:creationId xmlns:p14="http://schemas.microsoft.com/office/powerpoint/2010/main" val="3917337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52E-AD66-8041-B04B-EF1A319F3431}"/>
              </a:ext>
            </a:extLst>
          </p:cNvPr>
          <p:cNvSpPr>
            <a:spLocks noGrp="1"/>
          </p:cNvSpPr>
          <p:nvPr>
            <p:ph type="title"/>
          </p:nvPr>
        </p:nvSpPr>
        <p:spPr/>
        <p:txBody>
          <a:bodyPr>
            <a:normAutofit/>
          </a:bodyPr>
          <a:lstStyle/>
          <a:p>
            <a:r>
              <a:rPr lang="en-GB" dirty="0">
                <a:solidFill>
                  <a:srgbClr val="FF0000"/>
                </a:solidFill>
              </a:rPr>
              <a:t>Strategy Design Pattern</a:t>
            </a:r>
            <a:br>
              <a:rPr lang="en-GB" dirty="0">
                <a:solidFill>
                  <a:srgbClr val="FF0000"/>
                </a:solidFill>
              </a:rPr>
            </a:br>
            <a:r>
              <a:rPr lang="en-GB" sz="2000" dirty="0">
                <a:solidFill>
                  <a:srgbClr val="FF0000"/>
                </a:solidFill>
                <a:latin typeface="+mn-lt"/>
              </a:rPr>
              <a:t>Encapsulates an algorithm inside a class</a:t>
            </a:r>
            <a:endParaRPr lang="en-GB" sz="2700" dirty="0">
              <a:solidFill>
                <a:srgbClr val="FF0000"/>
              </a:solidFill>
              <a:latin typeface="+mn-lt"/>
            </a:endParaRPr>
          </a:p>
        </p:txBody>
      </p:sp>
      <p:sp>
        <p:nvSpPr>
          <p:cNvPr id="3" name="Content Placeholder 2">
            <a:extLst>
              <a:ext uri="{FF2B5EF4-FFF2-40B4-BE49-F238E27FC236}">
                <a16:creationId xmlns:a16="http://schemas.microsoft.com/office/drawing/2014/main" id="{4E6102EE-B5C0-9146-A19B-D191F6B90DFA}"/>
              </a:ext>
            </a:extLst>
          </p:cNvPr>
          <p:cNvSpPr>
            <a:spLocks noGrp="1"/>
          </p:cNvSpPr>
          <p:nvPr>
            <p:ph idx="1"/>
          </p:nvPr>
        </p:nvSpPr>
        <p:spPr/>
        <p:txBody>
          <a:bodyPr/>
          <a:lstStyle/>
          <a:p>
            <a:pPr marL="0" indent="0">
              <a:buNone/>
            </a:pPr>
            <a:r>
              <a:rPr lang="en-GB" dirty="0">
                <a:hlinkClick r:id="rId2"/>
              </a:rPr>
              <a:t>https://sourcemaking.com/design_patterns/strategy</a:t>
            </a:r>
            <a:endParaRPr lang="en-GB" dirty="0"/>
          </a:p>
          <a:p>
            <a:endParaRPr lang="en-GB" dirty="0"/>
          </a:p>
        </p:txBody>
      </p:sp>
    </p:spTree>
    <p:extLst>
      <p:ext uri="{BB962C8B-B14F-4D97-AF65-F5344CB8AC3E}">
        <p14:creationId xmlns:p14="http://schemas.microsoft.com/office/powerpoint/2010/main" val="296258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A79B9-29D0-A94B-B698-5DEAF76A78E2}"/>
              </a:ext>
            </a:extLst>
          </p:cNvPr>
          <p:cNvSpPr>
            <a:spLocks noGrp="1"/>
          </p:cNvSpPr>
          <p:nvPr>
            <p:ph type="title"/>
          </p:nvPr>
        </p:nvSpPr>
        <p:spPr>
          <a:xfrm>
            <a:off x="612989" y="776175"/>
            <a:ext cx="3990455" cy="5305650"/>
          </a:xfrm>
        </p:spPr>
        <p:txBody>
          <a:bodyPr anchor="b">
            <a:normAutofit/>
          </a:bodyPr>
          <a:lstStyle/>
          <a:p>
            <a:r>
              <a:rPr lang="en-GB" dirty="0"/>
              <a:t>Task 1.0B: Object Orientated (Draft) Posters</a:t>
            </a:r>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676F38-D016-5548-B70D-312941092E33}"/>
              </a:ext>
            </a:extLst>
          </p:cNvPr>
          <p:cNvSpPr>
            <a:spLocks noGrp="1"/>
          </p:cNvSpPr>
          <p:nvPr>
            <p:ph idx="1"/>
          </p:nvPr>
        </p:nvSpPr>
        <p:spPr>
          <a:xfrm>
            <a:off x="4871530" y="381001"/>
            <a:ext cx="6945086" cy="6021734"/>
          </a:xfrm>
        </p:spPr>
        <p:txBody>
          <a:bodyPr anchor="ctr">
            <a:normAutofit/>
          </a:bodyPr>
          <a:lstStyle/>
          <a:p>
            <a:pPr marL="0" indent="0">
              <a:lnSpc>
                <a:spcPct val="100000"/>
              </a:lnSpc>
              <a:buNone/>
            </a:pPr>
            <a:r>
              <a:rPr lang="en-GB" sz="1200" b="1" dirty="0"/>
              <a:t>P1 Examine the characteristics of the object-orientated paradigm as well as the various class relationships.  </a:t>
            </a:r>
            <a:r>
              <a:rPr lang="en-GB" sz="1200" dirty="0"/>
              <a:t>Design two presentation/informational style A3 posters, the first should be titled “The Characteristics of an Object Orientated Paradigm” and the second “Object Orientated Class Relationships”.  Your posters must be </a:t>
            </a:r>
            <a:r>
              <a:rPr lang="en-GB" sz="1200" b="1" dirty="0"/>
              <a:t>exceptionally well structured, illustrative, fully spell checked, include suitable levels of detail, be supported with own designed graphics that support and help demonstrate your knowledge and understanding</a:t>
            </a:r>
            <a:r>
              <a:rPr lang="en-GB" sz="1200" dirty="0"/>
              <a:t>.  You are expected to search and explore the various aspects online, don’t limit your research to a single site (or article); ensure you explain any terms you use on your poster.  Try to organise your work by considering how you could group and/or rationalise similar elements so you can provide a single, good overview or that aspect and support it with different types of examples; this will help you reduce the quantity of work as well as the time and effort while maximising the value and quality of your evidence.</a:t>
            </a:r>
          </a:p>
          <a:p>
            <a:pPr marL="0" indent="0">
              <a:lnSpc>
                <a:spcPct val="100000"/>
              </a:lnSpc>
              <a:buNone/>
            </a:pPr>
            <a:endParaRPr lang="en-GB" sz="1200" dirty="0"/>
          </a:p>
          <a:p>
            <a:pPr marL="0" indent="0">
              <a:lnSpc>
                <a:spcPct val="100000"/>
              </a:lnSpc>
              <a:buNone/>
            </a:pPr>
            <a:r>
              <a:rPr lang="en-GB" sz="1400" b="1" dirty="0"/>
              <a:t>“Object Orientated Class Relationships” Poster</a:t>
            </a:r>
            <a:endParaRPr lang="en-GB" sz="1400" b="1" i="1" dirty="0"/>
          </a:p>
          <a:p>
            <a:pPr marL="0" indent="0">
              <a:lnSpc>
                <a:spcPct val="100000"/>
              </a:lnSpc>
              <a:buNone/>
            </a:pPr>
            <a:r>
              <a:rPr lang="en-GB" sz="1200" b="1" i="1" dirty="0"/>
              <a:t>Use the following list to ensure you include all the expected elements</a:t>
            </a:r>
            <a:r>
              <a:rPr lang="en-GB" sz="1200" dirty="0"/>
              <a:t> </a:t>
            </a:r>
          </a:p>
          <a:p>
            <a:pPr>
              <a:lnSpc>
                <a:spcPct val="100000"/>
              </a:lnSpc>
            </a:pPr>
            <a:r>
              <a:rPr lang="en-GB" sz="1200" dirty="0"/>
              <a:t>Generalisation &amp; Inheritance</a:t>
            </a:r>
          </a:p>
          <a:p>
            <a:pPr>
              <a:lnSpc>
                <a:spcPct val="100000"/>
              </a:lnSpc>
            </a:pPr>
            <a:r>
              <a:rPr lang="en-GB" sz="1200" dirty="0"/>
              <a:t>Realisation</a:t>
            </a:r>
          </a:p>
          <a:p>
            <a:pPr>
              <a:lnSpc>
                <a:spcPct val="100000"/>
              </a:lnSpc>
            </a:pPr>
            <a:r>
              <a:rPr lang="en-GB" sz="1200" dirty="0"/>
              <a:t>Dependency</a:t>
            </a:r>
          </a:p>
          <a:p>
            <a:pPr>
              <a:lnSpc>
                <a:spcPct val="100000"/>
              </a:lnSpc>
            </a:pPr>
            <a:r>
              <a:rPr lang="en-GB" sz="1200" dirty="0"/>
              <a:t>Aggregation</a:t>
            </a:r>
          </a:p>
          <a:p>
            <a:pPr>
              <a:lnSpc>
                <a:spcPct val="100000"/>
              </a:lnSpc>
            </a:pPr>
            <a:r>
              <a:rPr lang="en-GB" sz="1200" dirty="0"/>
              <a:t>Composition</a:t>
            </a:r>
          </a:p>
          <a:p>
            <a:pPr>
              <a:lnSpc>
                <a:spcPct val="100000"/>
              </a:lnSpc>
            </a:pPr>
            <a:r>
              <a:rPr lang="en-GB" sz="1200" dirty="0"/>
              <a:t>Loose &amp; Tight Coupling</a:t>
            </a:r>
          </a:p>
          <a:p>
            <a:pPr>
              <a:lnSpc>
                <a:spcPct val="100000"/>
              </a:lnSpc>
            </a:pPr>
            <a:r>
              <a:rPr lang="en-GB" sz="1200" dirty="0"/>
              <a:t>Low &amp; High Cohesion</a:t>
            </a:r>
          </a:p>
          <a:p>
            <a:pPr>
              <a:lnSpc>
                <a:spcPct val="100000"/>
              </a:lnSpc>
            </a:pPr>
            <a:endParaRPr lang="en-GB" sz="1200" dirty="0"/>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Tree>
    <p:extLst>
      <p:ext uri="{BB962C8B-B14F-4D97-AF65-F5344CB8AC3E}">
        <p14:creationId xmlns:p14="http://schemas.microsoft.com/office/powerpoint/2010/main" val="6151229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303-65E8-284D-9144-D7C50A99029E}"/>
              </a:ext>
            </a:extLst>
          </p:cNvPr>
          <p:cNvSpPr>
            <a:spLocks noGrp="1"/>
          </p:cNvSpPr>
          <p:nvPr>
            <p:ph type="title"/>
          </p:nvPr>
        </p:nvSpPr>
        <p:spPr>
          <a:xfrm>
            <a:off x="1251678" y="382385"/>
            <a:ext cx="10178322" cy="936276"/>
          </a:xfrm>
        </p:spPr>
        <p:txBody>
          <a:bodyPr/>
          <a:lstStyle/>
          <a:p>
            <a:r>
              <a:rPr lang="en-GB" dirty="0"/>
              <a:t>Completing Task 1.0A &amp; B</a:t>
            </a:r>
          </a:p>
        </p:txBody>
      </p:sp>
      <p:sp>
        <p:nvSpPr>
          <p:cNvPr id="3" name="Content Placeholder 2">
            <a:extLst>
              <a:ext uri="{FF2B5EF4-FFF2-40B4-BE49-F238E27FC236}">
                <a16:creationId xmlns:a16="http://schemas.microsoft.com/office/drawing/2014/main" id="{4EDDF337-B88B-7E45-ABF3-EFDF59F4362F}"/>
              </a:ext>
            </a:extLst>
          </p:cNvPr>
          <p:cNvSpPr>
            <a:spLocks noGrp="1"/>
          </p:cNvSpPr>
          <p:nvPr>
            <p:ph idx="1"/>
          </p:nvPr>
        </p:nvSpPr>
        <p:spPr>
          <a:xfrm>
            <a:off x="1251678" y="1318661"/>
            <a:ext cx="10178322" cy="5361272"/>
          </a:xfrm>
        </p:spPr>
        <p:txBody>
          <a:bodyPr>
            <a:normAutofit lnSpcReduction="10000"/>
          </a:bodyPr>
          <a:lstStyle/>
          <a:p>
            <a:pPr marL="0" indent="0">
              <a:buNone/>
            </a:pPr>
            <a:r>
              <a:rPr lang="en-GB" dirty="0"/>
              <a:t>You will be expected to produce 2 A3 Posters – for submission, each poster will be expected to be provided as a PDF; it is suggested that you use Adobe Illustrator to compose and layout each poster, ensure you save multiple versions of your work to ensure you don’t lose any evidence.</a:t>
            </a:r>
          </a:p>
          <a:p>
            <a:pPr marL="0" indent="0">
              <a:buNone/>
            </a:pPr>
            <a:endParaRPr lang="en-GB" dirty="0"/>
          </a:p>
          <a:p>
            <a:pPr marL="0" indent="0">
              <a:buNone/>
            </a:pPr>
            <a:r>
              <a:rPr lang="en-GB" dirty="0"/>
              <a:t>To reduce the time these tasks will take plan and research your work before you begin designing your poster – it is suggested that you fully prepare the ‘wording’ before you create the poster.</a:t>
            </a:r>
          </a:p>
          <a:p>
            <a:pPr marL="0" indent="0">
              <a:buNone/>
            </a:pPr>
            <a:endParaRPr lang="en-GB" dirty="0"/>
          </a:p>
          <a:p>
            <a:pPr marL="0" indent="0">
              <a:buNone/>
            </a:pPr>
            <a:r>
              <a:rPr lang="en-GB" dirty="0"/>
              <a:t>Although you can work in groups – your work CAN NOT be similar (or even worse the same) as anyone else’s.  To avoid collusion/plagiarism issues you WILL NEED to rewrite all content that has been created in a group.  Pearson will NOT EXPECT you as level 5 students to submit work that is not entirely your own – spelling and grammar issues will also impact your grades so take the time now to really demonstrate your capability </a:t>
            </a:r>
          </a:p>
          <a:p>
            <a:pPr marL="0" indent="0">
              <a:buNone/>
            </a:pPr>
            <a:endParaRPr lang="en-GB" dirty="0"/>
          </a:p>
          <a:p>
            <a:pPr marL="0" indent="0">
              <a:buNone/>
            </a:pPr>
            <a:r>
              <a:rPr lang="en-GB" dirty="0"/>
              <a:t>Based on the nature of both posters – I would suggest that you keep most of the ‘illustrations’ to the ”relationship” version (1.0b)</a:t>
            </a:r>
          </a:p>
        </p:txBody>
      </p:sp>
    </p:spTree>
    <p:extLst>
      <p:ext uri="{BB962C8B-B14F-4D97-AF65-F5344CB8AC3E}">
        <p14:creationId xmlns:p14="http://schemas.microsoft.com/office/powerpoint/2010/main" val="247718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31BC10-541D-40A8-905F-581C4E22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A79B9-29D0-A94B-B698-5DEAF76A78E2}"/>
              </a:ext>
            </a:extLst>
          </p:cNvPr>
          <p:cNvSpPr>
            <a:spLocks noGrp="1"/>
          </p:cNvSpPr>
          <p:nvPr>
            <p:ph type="title"/>
          </p:nvPr>
        </p:nvSpPr>
        <p:spPr>
          <a:xfrm>
            <a:off x="1251678" y="382385"/>
            <a:ext cx="10178322" cy="1141615"/>
          </a:xfrm>
        </p:spPr>
        <p:txBody>
          <a:bodyPr anchor="b">
            <a:normAutofit/>
          </a:bodyPr>
          <a:lstStyle/>
          <a:p>
            <a:r>
              <a:rPr lang="en-GB" sz="4000" dirty="0"/>
              <a:t>Task 2.0: Design Pattern </a:t>
            </a:r>
            <a:r>
              <a:rPr lang="en-GB" sz="4000"/>
              <a:t>(Draft) </a:t>
            </a:r>
            <a:r>
              <a:rPr lang="en-GB" sz="4000" dirty="0"/>
              <a:t>Report</a:t>
            </a:r>
          </a:p>
        </p:txBody>
      </p:sp>
      <p:sp>
        <p:nvSpPr>
          <p:cNvPr id="10" name="Freeform 6">
            <a:extLst>
              <a:ext uri="{FF2B5EF4-FFF2-40B4-BE49-F238E27FC236}">
                <a16:creationId xmlns:a16="http://schemas.microsoft.com/office/drawing/2014/main" id="{E828F4DB-8F33-43D9-8DA0-22527C16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A0676F38-D016-5548-B70D-312941092E33}"/>
              </a:ext>
            </a:extLst>
          </p:cNvPr>
          <p:cNvSpPr>
            <a:spLocks noGrp="1"/>
          </p:cNvSpPr>
          <p:nvPr>
            <p:ph idx="1"/>
          </p:nvPr>
        </p:nvSpPr>
        <p:spPr>
          <a:xfrm>
            <a:off x="1251678" y="1906385"/>
            <a:ext cx="10178322" cy="4456315"/>
          </a:xfrm>
        </p:spPr>
        <p:txBody>
          <a:bodyPr>
            <a:normAutofit/>
          </a:bodyPr>
          <a:lstStyle/>
          <a:p>
            <a:pPr marL="0" indent="0">
              <a:lnSpc>
                <a:spcPct val="100000"/>
              </a:lnSpc>
              <a:buNone/>
            </a:pPr>
            <a:r>
              <a:rPr lang="en-GB" sz="1200" b="1" dirty="0"/>
              <a:t>M1 Determine a design pattern from each of the creational, structural and behavioural pattern types.  </a:t>
            </a:r>
            <a:r>
              <a:rPr lang="en-GB" sz="1200" dirty="0"/>
              <a:t>Provide a formal report on three design patterns; one from each of the common (creational, structural and behavioural).  Your report </a:t>
            </a:r>
            <a:r>
              <a:rPr lang="en-GB" sz="1200" b="1" dirty="0"/>
              <a:t>must be exceptionally well formatted and fully spell checked</a:t>
            </a:r>
            <a:r>
              <a:rPr lang="en-GB" sz="1200" dirty="0"/>
              <a:t>.  You are expected to search and explore the various patterns online, don’t limit your research to a single site (or article); ensure you explain any terms you use in your report </a:t>
            </a:r>
          </a:p>
          <a:p>
            <a:pPr marL="0" indent="0">
              <a:lnSpc>
                <a:spcPct val="100000"/>
              </a:lnSpc>
              <a:buNone/>
            </a:pPr>
            <a:endParaRPr lang="en-GB" sz="1200" dirty="0"/>
          </a:p>
          <a:p>
            <a:pPr marL="0" indent="0">
              <a:lnSpc>
                <a:spcPct val="100000"/>
              </a:lnSpc>
              <a:buNone/>
            </a:pPr>
            <a:r>
              <a:rPr lang="en-GB" sz="1200" b="1" i="1" dirty="0"/>
              <a:t>Use the following template to structure each of the three main sections of your report</a:t>
            </a:r>
            <a:r>
              <a:rPr lang="en-GB" sz="1200" dirty="0"/>
              <a:t> </a:t>
            </a:r>
          </a:p>
          <a:p>
            <a:pPr>
              <a:lnSpc>
                <a:spcPct val="100000"/>
              </a:lnSpc>
            </a:pPr>
            <a:r>
              <a:rPr lang="en-GB" sz="1200" i="1" dirty="0"/>
              <a:t>Pattern Title:  the name and type of design pattern</a:t>
            </a:r>
          </a:p>
          <a:p>
            <a:pPr>
              <a:lnSpc>
                <a:spcPct val="100000"/>
              </a:lnSpc>
            </a:pPr>
            <a:r>
              <a:rPr lang="en-GB" sz="1200" i="1" dirty="0"/>
              <a:t>Overview:  A discussion about the specific design pattern;</a:t>
            </a:r>
          </a:p>
          <a:p>
            <a:pPr lvl="1">
              <a:lnSpc>
                <a:spcPct val="100000"/>
              </a:lnSpc>
            </a:pPr>
            <a:r>
              <a:rPr lang="en-GB" sz="1200" i="1" dirty="0"/>
              <a:t>a high-level introduction about the type of pattern (e.g. which type it belongs to creational, structural, behavioural) (80-100 words) </a:t>
            </a:r>
          </a:p>
          <a:p>
            <a:pPr lvl="1">
              <a:lnSpc>
                <a:spcPct val="100000"/>
              </a:lnSpc>
            </a:pPr>
            <a:r>
              <a:rPr lang="en-GB" sz="1200" i="1" dirty="0"/>
              <a:t>A quick introduction to three specific design patterns that belong to that type (80-120 words) </a:t>
            </a:r>
          </a:p>
          <a:p>
            <a:pPr lvl="1">
              <a:lnSpc>
                <a:spcPct val="100000"/>
              </a:lnSpc>
            </a:pPr>
            <a:r>
              <a:rPr lang="en-GB" sz="1200" i="1" dirty="0"/>
              <a:t>A short outline explaining why you have selected the specific design pattern (select one from those you introduced above) (20-55 words)</a:t>
            </a:r>
          </a:p>
          <a:p>
            <a:pPr lvl="1">
              <a:lnSpc>
                <a:spcPct val="100000"/>
              </a:lnSpc>
            </a:pPr>
            <a:r>
              <a:rPr lang="en-GB" sz="1200" i="1" dirty="0"/>
              <a:t>A summary of what your selected pattern does or seeks to do or tries to achieve (80-150 words)</a:t>
            </a:r>
          </a:p>
          <a:p>
            <a:pPr>
              <a:lnSpc>
                <a:spcPct val="100000"/>
              </a:lnSpc>
            </a:pPr>
            <a:r>
              <a:rPr lang="en-GB" sz="1200" i="1" dirty="0"/>
              <a:t>Usage: A bullet list (3-5) with well considered details about when to use this pattern (40-80 words)</a:t>
            </a:r>
          </a:p>
          <a:p>
            <a:pPr>
              <a:lnSpc>
                <a:spcPct val="100000"/>
              </a:lnSpc>
            </a:pPr>
            <a:r>
              <a:rPr lang="en-GB" sz="1200" i="1" dirty="0"/>
              <a:t>Example:  </a:t>
            </a:r>
          </a:p>
          <a:p>
            <a:pPr lvl="1">
              <a:lnSpc>
                <a:spcPct val="100000"/>
              </a:lnSpc>
            </a:pPr>
            <a:r>
              <a:rPr lang="en-GB" sz="1200" i="1" dirty="0"/>
              <a:t>A simplified UML representation of the pattern with annotations</a:t>
            </a:r>
          </a:p>
          <a:p>
            <a:pPr lvl="1">
              <a:lnSpc>
                <a:spcPct val="100000"/>
              </a:lnSpc>
            </a:pPr>
            <a:r>
              <a:rPr lang="en-GB" sz="1200" i="1" dirty="0"/>
              <a:t>A simplified Pseudocode/C++/Java/JavaScript example of the pattern’s core supported with an explanation  (100-200 words)</a:t>
            </a:r>
          </a:p>
          <a:p>
            <a:pPr marL="0" indent="0">
              <a:lnSpc>
                <a:spcPct val="100000"/>
              </a:lnSpc>
              <a:buNone/>
            </a:pPr>
            <a:endParaRPr lang="en-GB" sz="1000" dirty="0"/>
          </a:p>
        </p:txBody>
      </p:sp>
    </p:spTree>
    <p:extLst>
      <p:ext uri="{BB962C8B-B14F-4D97-AF65-F5344CB8AC3E}">
        <p14:creationId xmlns:p14="http://schemas.microsoft.com/office/powerpoint/2010/main" val="25253629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303-65E8-284D-9144-D7C50A99029E}"/>
              </a:ext>
            </a:extLst>
          </p:cNvPr>
          <p:cNvSpPr>
            <a:spLocks noGrp="1"/>
          </p:cNvSpPr>
          <p:nvPr>
            <p:ph type="title"/>
          </p:nvPr>
        </p:nvSpPr>
        <p:spPr>
          <a:xfrm>
            <a:off x="1251678" y="382385"/>
            <a:ext cx="10178322" cy="936276"/>
          </a:xfrm>
        </p:spPr>
        <p:txBody>
          <a:bodyPr/>
          <a:lstStyle/>
          <a:p>
            <a:r>
              <a:rPr lang="en-GB" dirty="0"/>
              <a:t>Completing Task 2.0</a:t>
            </a:r>
          </a:p>
        </p:txBody>
      </p:sp>
      <p:sp>
        <p:nvSpPr>
          <p:cNvPr id="3" name="Content Placeholder 2">
            <a:extLst>
              <a:ext uri="{FF2B5EF4-FFF2-40B4-BE49-F238E27FC236}">
                <a16:creationId xmlns:a16="http://schemas.microsoft.com/office/drawing/2014/main" id="{4EDDF337-B88B-7E45-ABF3-EFDF59F4362F}"/>
              </a:ext>
            </a:extLst>
          </p:cNvPr>
          <p:cNvSpPr>
            <a:spLocks noGrp="1"/>
          </p:cNvSpPr>
          <p:nvPr>
            <p:ph idx="1"/>
          </p:nvPr>
        </p:nvSpPr>
        <p:spPr>
          <a:xfrm>
            <a:off x="1251678" y="1318661"/>
            <a:ext cx="10178322" cy="5361272"/>
          </a:xfrm>
        </p:spPr>
        <p:txBody>
          <a:bodyPr>
            <a:normAutofit/>
          </a:bodyPr>
          <a:lstStyle/>
          <a:p>
            <a:pPr marL="0" indent="0">
              <a:buNone/>
            </a:pPr>
            <a:r>
              <a:rPr lang="en-GB" dirty="0"/>
              <a:t>You will be expected to produce a high quality report for this task – for submission, you report will be expected to be provided as a PDF; as before, to reduce the time these tasks will take plan, research and gather your work before you begin writing your report.  </a:t>
            </a:r>
          </a:p>
          <a:p>
            <a:pPr marL="0" indent="0">
              <a:buNone/>
            </a:pPr>
            <a:endParaRPr lang="en-GB" dirty="0"/>
          </a:p>
          <a:p>
            <a:pPr marL="0" indent="0">
              <a:buNone/>
            </a:pPr>
            <a:r>
              <a:rPr lang="en-GB" dirty="0"/>
              <a:t>Although you can work in groups – your work CAN NOT be similar (or even worse the same) as anyone else’s.  To avoid collusion/plagiarism issues you WILL NEED to rewrite all content that has been created in a group.  Pearson will NOT EXPECT you as level 5 students to submit work that is not entirely your own – spelling and grammar issues will also impact your grades so take the time now to really demonstrate your capability </a:t>
            </a:r>
          </a:p>
          <a:p>
            <a:pPr marL="0" indent="0">
              <a:buNone/>
            </a:pPr>
            <a:endParaRPr lang="en-GB" dirty="0"/>
          </a:p>
          <a:p>
            <a:pPr marL="0" indent="0">
              <a:buNone/>
            </a:pPr>
            <a:r>
              <a:rPr lang="en-GB" dirty="0"/>
              <a:t>Based on the nature of the report select only 1 pattern from each of the three types; we have already covered State and will review those that are NOT red in a later session.</a:t>
            </a:r>
          </a:p>
        </p:txBody>
      </p:sp>
    </p:spTree>
    <p:extLst>
      <p:ext uri="{BB962C8B-B14F-4D97-AF65-F5344CB8AC3E}">
        <p14:creationId xmlns:p14="http://schemas.microsoft.com/office/powerpoint/2010/main" val="411417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A30A-2BEA-244D-99D4-61FF47747179}"/>
              </a:ext>
            </a:extLst>
          </p:cNvPr>
          <p:cNvSpPr>
            <a:spLocks noGrp="1"/>
          </p:cNvSpPr>
          <p:nvPr>
            <p:ph type="title"/>
          </p:nvPr>
        </p:nvSpPr>
        <p:spPr>
          <a:xfrm>
            <a:off x="1251678" y="382385"/>
            <a:ext cx="10178322" cy="907400"/>
          </a:xfrm>
        </p:spPr>
        <p:txBody>
          <a:bodyPr/>
          <a:lstStyle/>
          <a:p>
            <a:r>
              <a:rPr lang="en-GB" dirty="0"/>
              <a:t>Dates</a:t>
            </a:r>
          </a:p>
        </p:txBody>
      </p:sp>
      <p:sp>
        <p:nvSpPr>
          <p:cNvPr id="3" name="Content Placeholder 2">
            <a:extLst>
              <a:ext uri="{FF2B5EF4-FFF2-40B4-BE49-F238E27FC236}">
                <a16:creationId xmlns:a16="http://schemas.microsoft.com/office/drawing/2014/main" id="{47CEE55F-8A63-0E4A-921D-BA289B62CAB0}"/>
              </a:ext>
            </a:extLst>
          </p:cNvPr>
          <p:cNvSpPr>
            <a:spLocks noGrp="1"/>
          </p:cNvSpPr>
          <p:nvPr>
            <p:ph idx="1"/>
          </p:nvPr>
        </p:nvSpPr>
        <p:spPr>
          <a:xfrm>
            <a:off x="1251677" y="1386039"/>
            <a:ext cx="10491143" cy="4493554"/>
          </a:xfrm>
        </p:spPr>
        <p:txBody>
          <a:bodyPr>
            <a:normAutofit fontScale="92500" lnSpcReduction="20000"/>
          </a:bodyPr>
          <a:lstStyle/>
          <a:p>
            <a:pPr marL="0" indent="0">
              <a:buNone/>
            </a:pPr>
            <a:r>
              <a:rPr lang="en-GB" b="1" dirty="0"/>
              <a:t>Task 1.0</a:t>
            </a:r>
          </a:p>
          <a:p>
            <a:pPr marL="0" indent="0">
              <a:buNone/>
            </a:pPr>
            <a:r>
              <a:rPr lang="en-GB" dirty="0"/>
              <a:t>You are expected to complete Task 1.0A &amp; B during this session - in essence, the majority of the work is simply a comprehensive definition showing how each aspect relates to the others and supported with appropriate annotations, illustrations and examples.</a:t>
            </a:r>
          </a:p>
          <a:p>
            <a:pPr marL="0" indent="0">
              <a:buNone/>
            </a:pPr>
            <a:endParaRPr lang="en-GB" dirty="0"/>
          </a:p>
          <a:p>
            <a:pPr marL="0" indent="0">
              <a:buNone/>
            </a:pPr>
            <a:r>
              <a:rPr lang="en-GB" b="1" dirty="0"/>
              <a:t>Task 2.0</a:t>
            </a:r>
          </a:p>
          <a:p>
            <a:pPr marL="0" indent="0">
              <a:buNone/>
            </a:pPr>
            <a:r>
              <a:rPr lang="en-GB" dirty="0"/>
              <a:t>In order to free up as much time over Christmas you will be expected to produce a fairly well presented draft report for next weeks session – this means that you should make a good effort over the next 7 days.  The report needs to consist of three main sections (one for each example pattern)</a:t>
            </a:r>
          </a:p>
          <a:p>
            <a:pPr marL="0" indent="0">
              <a:buNone/>
            </a:pPr>
            <a:endParaRPr lang="en-GB" dirty="0"/>
          </a:p>
          <a:p>
            <a:pPr marL="0" indent="0">
              <a:buNone/>
            </a:pPr>
            <a:r>
              <a:rPr lang="en-GB" dirty="0"/>
              <a:t>Please ensure that your name, etc is clearly shown on all your work; either on the cover or as part of a header/footer.  You will be expected to upload both tasks (3 PDF files) to your </a:t>
            </a:r>
          </a:p>
          <a:p>
            <a:pPr marL="0" indent="0">
              <a:buNone/>
            </a:pPr>
            <a:r>
              <a:rPr lang="en-GB" b="1" dirty="0"/>
              <a:t>GitHub account under a repo called: </a:t>
            </a:r>
            <a:r>
              <a:rPr lang="en-GB" b="1" i="1" dirty="0"/>
              <a:t>“Object Orientated Programming Paradigm”</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30389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9868916-58B2-48F0-B6C8-D995E897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80F11E4-5AA6-DE4C-AD97-43ADBDDB0500}"/>
              </a:ext>
            </a:extLst>
          </p:cNvPr>
          <p:cNvPicPr>
            <a:picLocks noChangeAspect="1"/>
          </p:cNvPicPr>
          <p:nvPr/>
        </p:nvPicPr>
        <p:blipFill rotWithShape="1">
          <a:blip r:embed="rId2"/>
          <a:srcRect l="36651" r="35432"/>
          <a:stretch/>
        </p:blipFill>
        <p:spPr>
          <a:xfrm>
            <a:off x="8362943" y="10"/>
            <a:ext cx="3829057" cy="6857990"/>
          </a:xfrm>
          <a:prstGeom prst="rect">
            <a:avLst/>
          </a:prstGeom>
        </p:spPr>
      </p:pic>
      <p:sp>
        <p:nvSpPr>
          <p:cNvPr id="15" name="Freeform 13">
            <a:extLst>
              <a:ext uri="{FF2B5EF4-FFF2-40B4-BE49-F238E27FC236}">
                <a16:creationId xmlns:a16="http://schemas.microsoft.com/office/drawing/2014/main" id="{BB82496C-9AD4-4916-BAB7-FF3CC04B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980783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46AE255A-66F2-404F-90EC-529B21C525B8}"/>
              </a:ext>
            </a:extLst>
          </p:cNvPr>
          <p:cNvSpPr>
            <a:spLocks noGrp="1"/>
          </p:cNvSpPr>
          <p:nvPr>
            <p:ph type="title"/>
          </p:nvPr>
        </p:nvSpPr>
        <p:spPr>
          <a:xfrm>
            <a:off x="544403" y="1098388"/>
            <a:ext cx="7818540" cy="4394988"/>
          </a:xfrm>
        </p:spPr>
        <p:txBody>
          <a:bodyPr vert="horz" lIns="91440" tIns="45720" rIns="91440" bIns="45720" rtlCol="0" anchor="ctr">
            <a:normAutofit/>
          </a:bodyPr>
          <a:lstStyle/>
          <a:p>
            <a:r>
              <a:rPr lang="en-US" sz="10000" dirty="0"/>
              <a:t>PM Session</a:t>
            </a:r>
            <a:br>
              <a:rPr lang="en-US" sz="10000" dirty="0"/>
            </a:br>
            <a:r>
              <a:rPr lang="en-US" sz="2000" dirty="0">
                <a:latin typeface="+mn-lt"/>
              </a:rPr>
              <a:t>This afternoon you will be example to complete the latest JavaScript Challenge</a:t>
            </a:r>
            <a:endParaRPr lang="en-US" sz="6600" dirty="0"/>
          </a:p>
        </p:txBody>
      </p:sp>
      <p:sp>
        <p:nvSpPr>
          <p:cNvPr id="3" name="Text Placeholder 2">
            <a:extLst>
              <a:ext uri="{FF2B5EF4-FFF2-40B4-BE49-F238E27FC236}">
                <a16:creationId xmlns:a16="http://schemas.microsoft.com/office/drawing/2014/main" id="{34C75705-8088-3947-A3E3-67094BF7BF9D}"/>
              </a:ext>
            </a:extLst>
          </p:cNvPr>
          <p:cNvSpPr>
            <a:spLocks noGrp="1"/>
          </p:cNvSpPr>
          <p:nvPr>
            <p:ph type="body" idx="1"/>
          </p:nvPr>
        </p:nvSpPr>
        <p:spPr>
          <a:xfrm>
            <a:off x="544403" y="5563388"/>
            <a:ext cx="8086030" cy="742279"/>
          </a:xfrm>
        </p:spPr>
        <p:txBody>
          <a:bodyPr vert="horz" lIns="91440" tIns="45720" rIns="91440" bIns="45720" rtlCol="0" anchor="t">
            <a:normAutofit/>
          </a:bodyPr>
          <a:lstStyle/>
          <a:p>
            <a:r>
              <a:rPr lang="en-US">
                <a:solidFill>
                  <a:schemeClr val="bg2"/>
                </a:solidFill>
              </a:rPr>
              <a:t>RebootGames: JavaScript Challenge 3-1</a:t>
            </a:r>
          </a:p>
          <a:p>
            <a:endParaRPr lang="en-US">
              <a:solidFill>
                <a:schemeClr val="bg2"/>
              </a:solidFill>
            </a:endParaRPr>
          </a:p>
        </p:txBody>
      </p:sp>
      <p:sp>
        <p:nvSpPr>
          <p:cNvPr id="17" name="Rectangle 16">
            <a:extLst>
              <a:ext uri="{FF2B5EF4-FFF2-40B4-BE49-F238E27FC236}">
                <a16:creationId xmlns:a16="http://schemas.microsoft.com/office/drawing/2014/main" id="{517C1286-B472-4907-9B47-E8C9FE29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16">
            <a:extLst>
              <a:ext uri="{FF2B5EF4-FFF2-40B4-BE49-F238E27FC236}">
                <a16:creationId xmlns:a16="http://schemas.microsoft.com/office/drawing/2014/main" id="{28B35564-38A4-457A-BD01-15D6F1659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33061"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21633443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154</TotalTime>
  <Words>1757</Words>
  <Application>Microsoft Macintosh PowerPoint</Application>
  <PresentationFormat>Widescreen</PresentationFormat>
  <Paragraphs>114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Gill Sans MT</vt:lpstr>
      <vt:lpstr>Impact</vt:lpstr>
      <vt:lpstr>Badge</vt:lpstr>
      <vt:lpstr>OOP Paradigm</vt:lpstr>
      <vt:lpstr>Tasks</vt:lpstr>
      <vt:lpstr>Task 1.0a: Object Orientated (Draft) Posters</vt:lpstr>
      <vt:lpstr>Task 1.0B: Object Orientated (Draft) Posters</vt:lpstr>
      <vt:lpstr>Completing Task 1.0A &amp; B</vt:lpstr>
      <vt:lpstr>Task 2.0: Design Pattern (Draft) Report</vt:lpstr>
      <vt:lpstr>Completing Task 2.0</vt:lpstr>
      <vt:lpstr>Dates</vt:lpstr>
      <vt:lpstr>PM Session This afternoon you will be example to complete the latest JavaScript Challenge</vt:lpstr>
      <vt:lpstr>Common Design Patterns</vt:lpstr>
      <vt:lpstr>Creational Design Patterns</vt:lpstr>
      <vt:lpstr>Overview</vt:lpstr>
      <vt:lpstr>Singleton Design Pattern A class of which only a single instance can exist</vt:lpstr>
      <vt:lpstr>Factory Method Design Pattern Creates an instance of several derived classes</vt:lpstr>
      <vt:lpstr>Builder Design Pattern Separates object construction from its representation</vt:lpstr>
      <vt:lpstr>Prototype Design Pattern A fully initialised instance to be copied or cloned</vt:lpstr>
      <vt:lpstr>Structural Design Patterns</vt:lpstr>
      <vt:lpstr>Overview</vt:lpstr>
      <vt:lpstr>Decorator Design Pattern Add responsibilities to objects dynamically</vt:lpstr>
      <vt:lpstr>Facade Design Pattern A single class that represents an entire subsystem</vt:lpstr>
      <vt:lpstr>Flyweight Design Pattern A fine-grained instance used for efficient sharing</vt:lpstr>
      <vt:lpstr>Adapter Design Pattern Match interfaces of different classes</vt:lpstr>
      <vt:lpstr>Proxy Design Pattern An object representing another object</vt:lpstr>
      <vt:lpstr> behavioural Design Patterns</vt:lpstr>
      <vt:lpstr>Overview</vt:lpstr>
      <vt:lpstr>Command Design Pattern Encapsulate a command request as an object</vt:lpstr>
      <vt:lpstr>Null Object Design Pattern Designed to act as a default value of an object</vt:lpstr>
      <vt:lpstr>Mediator Design Pattern Defines simplified communication between classes</vt:lpstr>
      <vt:lpstr>Observer Design Pattern A way of notifying change to a number of classes</vt:lpstr>
      <vt:lpstr>State Design Pattern Alter an object's behaviour when its state changes</vt:lpstr>
      <vt:lpstr>Strategy Design Pattern Encapsulates an algorithm inside a class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Design Patterns</dc:title>
  <dc:creator>Mike Watkins</dc:creator>
  <cp:lastModifiedBy>Mike Watkins</cp:lastModifiedBy>
  <cp:revision>20</cp:revision>
  <dcterms:created xsi:type="dcterms:W3CDTF">2018-11-25T18:48:58Z</dcterms:created>
  <dcterms:modified xsi:type="dcterms:W3CDTF">2018-11-25T21:25:32Z</dcterms:modified>
</cp:coreProperties>
</file>