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324" r:id="rId4"/>
    <p:sldId id="331" r:id="rId5"/>
    <p:sldId id="322" r:id="rId6"/>
    <p:sldId id="314" r:id="rId7"/>
    <p:sldId id="330" r:id="rId8"/>
    <p:sldId id="327" r:id="rId9"/>
    <p:sldId id="328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91D"/>
    <a:srgbClr val="005062"/>
    <a:srgbClr val="E07D22"/>
    <a:srgbClr val="E5791E"/>
    <a:srgbClr val="115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 autoAdjust="0"/>
  </p:normalViewPr>
  <p:slideViewPr>
    <p:cSldViewPr snapToObjects="1">
      <p:cViewPr varScale="1">
        <p:scale>
          <a:sx n="69" d="100"/>
          <a:sy n="69" d="100"/>
        </p:scale>
        <p:origin x="1248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6412"/>
          </a:xfrm>
          <a:prstGeom prst="rect">
            <a:avLst/>
          </a:prstGeom>
        </p:spPr>
        <p:txBody>
          <a:bodyPr vert="horz" lIns="91417" tIns="45709" rIns="91417" bIns="4570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3"/>
            <a:ext cx="2946400" cy="496412"/>
          </a:xfrm>
          <a:prstGeom prst="rect">
            <a:avLst/>
          </a:prstGeom>
        </p:spPr>
        <p:txBody>
          <a:bodyPr vert="horz" lIns="91417" tIns="45709" rIns="91417" bIns="45709" rtlCol="0"/>
          <a:lstStyle>
            <a:lvl1pPr algn="r">
              <a:defRPr sz="1200"/>
            </a:lvl1pPr>
          </a:lstStyle>
          <a:p>
            <a:fld id="{02A7FBEC-C839-4E14-8F95-A8EEEE29D077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6400" cy="496411"/>
          </a:xfrm>
          <a:prstGeom prst="rect">
            <a:avLst/>
          </a:prstGeom>
        </p:spPr>
        <p:txBody>
          <a:bodyPr vert="horz" lIns="91417" tIns="45709" rIns="91417" bIns="4570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6411"/>
          </a:xfrm>
          <a:prstGeom prst="rect">
            <a:avLst/>
          </a:prstGeom>
        </p:spPr>
        <p:txBody>
          <a:bodyPr vert="horz" lIns="91417" tIns="45709" rIns="91417" bIns="45709" rtlCol="0" anchor="b"/>
          <a:lstStyle>
            <a:lvl1pPr algn="r">
              <a:defRPr sz="1200"/>
            </a:lvl1pPr>
          </a:lstStyle>
          <a:p>
            <a:fld id="{90FCEE06-1F45-416E-8AB3-42214B03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13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2"/>
          </a:xfrm>
          <a:prstGeom prst="rect">
            <a:avLst/>
          </a:prstGeom>
        </p:spPr>
        <p:txBody>
          <a:bodyPr vert="horz" lIns="91417" tIns="45709" rIns="91417" bIns="4570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332"/>
          </a:xfrm>
          <a:prstGeom prst="rect">
            <a:avLst/>
          </a:prstGeom>
        </p:spPr>
        <p:txBody>
          <a:bodyPr vert="horz" lIns="91417" tIns="45709" rIns="91417" bIns="45709" rtlCol="0"/>
          <a:lstStyle>
            <a:lvl1pPr algn="r">
              <a:defRPr sz="1200"/>
            </a:lvl1pPr>
          </a:lstStyle>
          <a:p>
            <a:fld id="{704818CE-AA02-D64E-9985-3E668D8DCB3F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9" rIns="91417" bIns="4570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17" tIns="45709" rIns="91417" bIns="4570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3"/>
            <a:ext cx="2945659" cy="496332"/>
          </a:xfrm>
          <a:prstGeom prst="rect">
            <a:avLst/>
          </a:prstGeom>
        </p:spPr>
        <p:txBody>
          <a:bodyPr vert="horz" lIns="91417" tIns="45709" rIns="91417" bIns="4570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3"/>
            <a:ext cx="2945659" cy="496332"/>
          </a:xfrm>
          <a:prstGeom prst="rect">
            <a:avLst/>
          </a:prstGeom>
        </p:spPr>
        <p:txBody>
          <a:bodyPr vert="horz" lIns="91417" tIns="45709" rIns="91417" bIns="45709" rtlCol="0" anchor="b"/>
          <a:lstStyle>
            <a:lvl1pPr algn="r">
              <a:defRPr sz="1200"/>
            </a:lvl1pPr>
          </a:lstStyle>
          <a:p>
            <a:fld id="{B57B4C5C-5EC6-9C48-B8F0-F554680BA3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B4C5C-5EC6-9C48-B8F0-F554680BA35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4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5791E"/>
                </a:solidFill>
                <a:latin typeface="Arial Bold" pitchFamily="34" charset="0"/>
                <a:cs typeface="Arial Bold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23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98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2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old" pitchFamily="34" charset="0"/>
                <a:cs typeface="Arial Bold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4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6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>
                <a:latin typeface="Arial Bold" pitchFamily="34" charset="0"/>
                <a:cs typeface="Arial Bold" pitchFamily="34" charset="0"/>
              </a:defRPr>
            </a:lvl1pPr>
            <a:lvl2pPr>
              <a:defRPr sz="2800">
                <a:latin typeface="Arial Bold" pitchFamily="34" charset="0"/>
                <a:cs typeface="Arial Bold" pitchFamily="34" charset="0"/>
              </a:defRPr>
            </a:lvl2pPr>
            <a:lvl3pPr>
              <a:defRPr sz="2400">
                <a:latin typeface="Arial Bold" pitchFamily="34" charset="0"/>
                <a:cs typeface="Arial Bold" pitchFamily="34" charset="0"/>
              </a:defRPr>
            </a:lvl3pPr>
            <a:lvl4pPr>
              <a:defRPr sz="2000">
                <a:latin typeface="Arial Bold" pitchFamily="34" charset="0"/>
                <a:cs typeface="Arial Bold" pitchFamily="34" charset="0"/>
              </a:defRPr>
            </a:lvl4pPr>
            <a:lvl5pPr>
              <a:defRPr sz="2000">
                <a:latin typeface="Arial Bold" pitchFamily="34" charset="0"/>
                <a:cs typeface="Arial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0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9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15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2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8DB3-E074-014B-AC83-673678627B4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3420-C02C-2542-B2D4-B6FE136E82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8DB3-E074-014B-AC83-673678627B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3420-C02C-2542-B2D4-B6FE136E82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tflearners.org.uk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E579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4869160"/>
            <a:ext cx="9906000" cy="1988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66801"/>
            <a:ext cx="8420100" cy="2533650"/>
          </a:xfrm>
        </p:spPr>
        <p:txBody>
          <a:bodyPr wrap="none">
            <a:noAutofit/>
          </a:bodyPr>
          <a:lstStyle/>
          <a:p>
            <a:r>
              <a:rPr lang="en-US" sz="9600" b="1" spc="-150" dirty="0" smtClean="0">
                <a:solidFill>
                  <a:schemeClr val="bg1"/>
                </a:solidFill>
                <a:cs typeface="Arial Bold"/>
              </a:rPr>
              <a:t>Prevent</a:t>
            </a:r>
            <a:endParaRPr lang="en-US" sz="9600" b="1" spc="-150" dirty="0">
              <a:solidFill>
                <a:schemeClr val="bg1"/>
              </a:solidFill>
              <a:cs typeface="Arial Bold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88504" y="3886200"/>
            <a:ext cx="9073008" cy="894292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2018/2019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2" y="5819246"/>
            <a:ext cx="162877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719" y="5819246"/>
            <a:ext cx="2481222" cy="63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89" y="137074"/>
            <a:ext cx="8915400" cy="1143000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Objectives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6673" y="1259292"/>
            <a:ext cx="6192688" cy="1828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403" y="1789529"/>
            <a:ext cx="414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Identify what the PREVENT agenda covers.</a:t>
            </a:r>
          </a:p>
        </p:txBody>
      </p:sp>
      <p:sp>
        <p:nvSpPr>
          <p:cNvPr id="6" name="Oval 5"/>
          <p:cNvSpPr/>
          <p:nvPr/>
        </p:nvSpPr>
        <p:spPr>
          <a:xfrm>
            <a:off x="4139386" y="3006362"/>
            <a:ext cx="5616624" cy="165618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Demonstrate an understanding of PREVENT</a:t>
            </a:r>
          </a:p>
        </p:txBody>
      </p:sp>
      <p:sp>
        <p:nvSpPr>
          <p:cNvPr id="8" name="Oval 7"/>
          <p:cNvSpPr/>
          <p:nvPr/>
        </p:nvSpPr>
        <p:spPr>
          <a:xfrm>
            <a:off x="348160" y="4705379"/>
            <a:ext cx="6189015" cy="172819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Recognise key terminology linked to PREVENT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351" y="5864266"/>
            <a:ext cx="1493649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4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4455" y="1196752"/>
            <a:ext cx="450110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E5791D"/>
                </a:solidFill>
              </a:rPr>
              <a:t>Q&amp;A</a:t>
            </a:r>
          </a:p>
          <a:p>
            <a:pPr algn="ctr"/>
            <a:endParaRPr lang="en-GB" sz="4400" b="1" dirty="0" smtClean="0">
              <a:solidFill>
                <a:srgbClr val="E5791D"/>
              </a:solidFill>
            </a:endParaRPr>
          </a:p>
          <a:p>
            <a:r>
              <a:rPr lang="en-GB" sz="4400" b="1" dirty="0" smtClean="0">
                <a:solidFill>
                  <a:srgbClr val="E5791D"/>
                </a:solidFill>
              </a:rPr>
              <a:t>What </a:t>
            </a:r>
            <a:r>
              <a:rPr lang="en-GB" sz="4400" b="1" dirty="0">
                <a:solidFill>
                  <a:srgbClr val="E5791D"/>
                </a:solidFill>
              </a:rPr>
              <a:t>is PREVENT</a:t>
            </a:r>
            <a:r>
              <a:rPr lang="en-GB" sz="4400" b="1" dirty="0" smtClean="0">
                <a:solidFill>
                  <a:srgbClr val="E5791D"/>
                </a:solidFill>
              </a:rPr>
              <a:t>?</a:t>
            </a:r>
          </a:p>
          <a:p>
            <a:endParaRPr lang="en-GB" sz="4400" b="1" dirty="0">
              <a:solidFill>
                <a:srgbClr val="E5791D"/>
              </a:solidFill>
            </a:endParaRPr>
          </a:p>
          <a:p>
            <a:pPr algn="ctr"/>
            <a:r>
              <a:rPr lang="en-GB" sz="4400" b="1" dirty="0" smtClean="0">
                <a:solidFill>
                  <a:srgbClr val="E5791D"/>
                </a:solidFill>
              </a:rPr>
              <a:t>Any ideas?  </a:t>
            </a:r>
            <a:endParaRPr lang="en-GB" sz="4400" dirty="0">
              <a:solidFill>
                <a:srgbClr val="E5791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52" y="5733256"/>
            <a:ext cx="1493649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83" y="222213"/>
            <a:ext cx="8915400" cy="796950"/>
          </a:xfrm>
        </p:spPr>
        <p:txBody>
          <a:bodyPr/>
          <a:lstStyle/>
          <a:p>
            <a:r>
              <a:rPr lang="en-GB" b="1" dirty="0" smtClean="0">
                <a:solidFill>
                  <a:srgbClr val="E5791D"/>
                </a:solidFill>
              </a:rPr>
              <a:t>What is PREVENT? </a:t>
            </a:r>
            <a:endParaRPr lang="en-GB" b="1" dirty="0">
              <a:solidFill>
                <a:srgbClr val="E5791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29" y="6172662"/>
            <a:ext cx="1030109" cy="685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887" y="1916832"/>
            <a:ext cx="892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The aim of the Prevent duty is to</a:t>
            </a:r>
            <a:r>
              <a:rPr lang="en-GB" sz="2800" b="1" dirty="0" smtClean="0"/>
              <a:t> identify people </a:t>
            </a:r>
            <a:r>
              <a:rPr lang="en-GB" sz="2800" b="1" dirty="0" smtClean="0"/>
              <a:t>who may be vulnerable to </a:t>
            </a:r>
            <a:r>
              <a:rPr lang="en-GB" sz="2800" b="1" dirty="0" smtClean="0"/>
              <a:t>radicalisation.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As a college, we aim to </a:t>
            </a:r>
            <a:r>
              <a:rPr lang="en-GB" sz="2800" b="1" dirty="0" smtClean="0"/>
              <a:t>raise awareness </a:t>
            </a:r>
            <a:r>
              <a:rPr lang="en-GB" sz="2800" b="1" dirty="0" smtClean="0"/>
              <a:t>of the signs of </a:t>
            </a:r>
            <a:r>
              <a:rPr lang="en-GB" sz="2800" b="1" dirty="0" smtClean="0"/>
              <a:t>radicalisation and support students at risk of radicalisation.</a:t>
            </a:r>
          </a:p>
          <a:p>
            <a:endParaRPr lang="en-GB" sz="2800" b="1" dirty="0"/>
          </a:p>
          <a:p>
            <a:r>
              <a:rPr lang="en-GB" sz="2800" b="1" dirty="0" smtClean="0"/>
              <a:t> </a:t>
            </a:r>
            <a:r>
              <a:rPr lang="en-GB" sz="2800" b="1" dirty="0" smtClean="0"/>
              <a:t>This </a:t>
            </a:r>
            <a:r>
              <a:rPr lang="en-GB" sz="2800" b="1" dirty="0" smtClean="0"/>
              <a:t>session will </a:t>
            </a:r>
            <a:r>
              <a:rPr lang="en-GB" sz="2800" b="1" dirty="0" smtClean="0"/>
              <a:t>help you know </a:t>
            </a:r>
            <a:r>
              <a:rPr lang="en-GB" sz="2800" b="1" dirty="0" smtClean="0"/>
              <a:t>what </a:t>
            </a:r>
            <a:r>
              <a:rPr lang="en-GB" sz="2800" b="1" dirty="0" smtClean="0"/>
              <a:t>to do if you </a:t>
            </a:r>
            <a:r>
              <a:rPr lang="en-GB" sz="2800" b="1" dirty="0" smtClean="0"/>
              <a:t>think you or someone you know </a:t>
            </a:r>
            <a:r>
              <a:rPr lang="en-GB" sz="2800" b="1" dirty="0" smtClean="0"/>
              <a:t>may be at risk of radicalisation.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5790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274638"/>
            <a:ext cx="9210228" cy="1143000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/>
              <a:t>Why do we learn about Prevent</a:t>
            </a:r>
            <a:r>
              <a:rPr lang="en-GB" sz="7200" dirty="0" smtClean="0"/>
              <a:t>?  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2060848"/>
            <a:ext cx="9505056" cy="4217741"/>
          </a:xfrm>
        </p:spPr>
        <p:txBody>
          <a:bodyPr>
            <a:normAutofit fontScale="92500" lnSpcReduction="20000"/>
          </a:bodyPr>
          <a:lstStyle/>
          <a:p>
            <a:pPr marL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300" dirty="0" smtClean="0">
                <a:latin typeface="Arial"/>
                <a:cs typeface="Arial"/>
              </a:rPr>
              <a:t>To</a:t>
            </a:r>
            <a:r>
              <a:rPr lang="en-GB" sz="3300" b="1" dirty="0" smtClean="0">
                <a:solidFill>
                  <a:srgbClr val="E07D22"/>
                </a:solidFill>
                <a:latin typeface="Arial"/>
                <a:cs typeface="Arial"/>
              </a:rPr>
              <a:t> PREVENT</a:t>
            </a:r>
            <a:r>
              <a:rPr lang="en-GB" sz="3300" dirty="0" smtClean="0">
                <a:solidFill>
                  <a:srgbClr val="E07D22"/>
                </a:solidFill>
                <a:latin typeface="Arial"/>
                <a:cs typeface="Arial"/>
              </a:rPr>
              <a:t> </a:t>
            </a:r>
            <a:r>
              <a:rPr lang="en-GB" sz="3300" dirty="0" smtClean="0">
                <a:latin typeface="Arial"/>
                <a:cs typeface="Arial"/>
              </a:rPr>
              <a:t>young people from being involved in criminal activity.</a:t>
            </a:r>
            <a:endParaRPr lang="en-GB" sz="3300" dirty="0">
              <a:latin typeface="Arial"/>
              <a:cs typeface="Arial"/>
            </a:endParaRPr>
          </a:p>
          <a:p>
            <a:pPr marL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300" dirty="0" smtClean="0">
                <a:latin typeface="Arial"/>
                <a:cs typeface="Arial"/>
              </a:rPr>
              <a:t>We have a duty to </a:t>
            </a:r>
            <a:r>
              <a:rPr lang="en-GB" sz="3300" b="1" dirty="0" smtClean="0">
                <a:solidFill>
                  <a:srgbClr val="E07D22"/>
                </a:solidFill>
                <a:latin typeface="Arial"/>
                <a:cs typeface="Arial"/>
              </a:rPr>
              <a:t>PREVENT</a:t>
            </a:r>
            <a:r>
              <a:rPr lang="en-GB" sz="3300" dirty="0" smtClean="0">
                <a:solidFill>
                  <a:srgbClr val="E07D22"/>
                </a:solidFill>
                <a:latin typeface="Arial"/>
                <a:cs typeface="Arial"/>
              </a:rPr>
              <a:t> </a:t>
            </a:r>
            <a:r>
              <a:rPr lang="en-GB" sz="3300" dirty="0" smtClean="0">
                <a:latin typeface="Arial"/>
                <a:cs typeface="Arial"/>
              </a:rPr>
              <a:t>young people from being radicalised and to make sure you know what to do if someone you know is being radicalised. </a:t>
            </a:r>
          </a:p>
          <a:p>
            <a:pPr marL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300" dirty="0" smtClean="0">
                <a:latin typeface="Arial"/>
                <a:cs typeface="Arial"/>
              </a:rPr>
              <a:t>We </a:t>
            </a:r>
            <a:r>
              <a:rPr lang="en-GB" sz="3300" dirty="0">
                <a:latin typeface="Arial"/>
                <a:cs typeface="Arial"/>
              </a:rPr>
              <a:t>must </a:t>
            </a:r>
            <a:r>
              <a:rPr lang="en-GB" sz="3300" b="1" dirty="0" smtClean="0">
                <a:latin typeface="Arial"/>
                <a:cs typeface="Arial"/>
              </a:rPr>
              <a:t>raise awareness </a:t>
            </a:r>
            <a:r>
              <a:rPr lang="en-GB" sz="3300" dirty="0" smtClean="0">
                <a:latin typeface="Arial"/>
                <a:cs typeface="Arial"/>
              </a:rPr>
              <a:t>of </a:t>
            </a:r>
            <a:r>
              <a:rPr lang="en-GB" sz="3300" dirty="0">
                <a:latin typeface="Arial"/>
                <a:cs typeface="Arial"/>
              </a:rPr>
              <a:t>the types of terrorism that surround </a:t>
            </a:r>
            <a:r>
              <a:rPr lang="en-GB" sz="3300" dirty="0" smtClean="0">
                <a:latin typeface="Arial"/>
                <a:cs typeface="Arial"/>
              </a:rPr>
              <a:t>us. We will </a:t>
            </a:r>
            <a:r>
              <a:rPr lang="en-GB" sz="3300" b="1" dirty="0" smtClean="0">
                <a:latin typeface="Arial"/>
                <a:cs typeface="Arial"/>
              </a:rPr>
              <a:t>support</a:t>
            </a:r>
            <a:r>
              <a:rPr lang="en-GB" sz="3300" dirty="0" smtClean="0">
                <a:latin typeface="Arial"/>
                <a:cs typeface="Arial"/>
              </a:rPr>
              <a:t> anyone who is </a:t>
            </a:r>
            <a:r>
              <a:rPr lang="en-GB" sz="3300" dirty="0">
                <a:latin typeface="Arial"/>
                <a:cs typeface="Arial"/>
              </a:rPr>
              <a:t>at risk through the appropriate channels.</a:t>
            </a:r>
          </a:p>
          <a:p>
            <a:pPr marL="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3300" dirty="0">
              <a:latin typeface="Arial"/>
              <a:cs typeface="Arial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100" dirty="0" smtClean="0"/>
          </a:p>
          <a:p>
            <a:pPr marL="1257300" lvl="2" indent="-342900">
              <a:spcAft>
                <a:spcPts val="1200"/>
              </a:spcAft>
              <a:buFontTx/>
              <a:buChar char="-"/>
            </a:pPr>
            <a:endParaRPr lang="en-GB" sz="2100" dirty="0" smtClean="0"/>
          </a:p>
          <a:p>
            <a:pPr lvl="1">
              <a:spcAft>
                <a:spcPts val="1200"/>
              </a:spcAft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39" y="5811860"/>
            <a:ext cx="1493649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777536" cy="1143000"/>
          </a:xfrm>
        </p:spPr>
        <p:txBody>
          <a:bodyPr>
            <a:noAutofit/>
          </a:bodyPr>
          <a:lstStyle/>
          <a:p>
            <a:r>
              <a:rPr lang="en-GB" sz="2800" dirty="0" smtClean="0"/>
              <a:t>Task: Complete </a:t>
            </a:r>
            <a:r>
              <a:rPr lang="en-GB" sz="2800" dirty="0"/>
              <a:t>the following matching </a:t>
            </a:r>
            <a:r>
              <a:rPr lang="en-GB" sz="2800" dirty="0" smtClean="0"/>
              <a:t>activity or discuss what definition best describes the terminology. 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189144"/>
              </p:ext>
            </p:extLst>
          </p:nvPr>
        </p:nvGraphicFramePr>
        <p:xfrm>
          <a:off x="200470" y="1417637"/>
          <a:ext cx="9577066" cy="51797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116">
                <a:tc>
                  <a:txBody>
                    <a:bodyPr/>
                    <a:lstStyle/>
                    <a:p>
                      <a:r>
                        <a:rPr lang="en-GB" dirty="0" smtClean="0"/>
                        <a:t>Terminology: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Definition: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529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Ideology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who uses unlawful violence and intimidation, especially against civilians, in the pursuit of political aims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21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Radicalisation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system of ideas and ideals, especially one which forms the basis of economic or political theory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321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Terrorism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The </a:t>
                      </a:r>
                      <a:r>
                        <a:rPr lang="en-GB" sz="1800" b="1" dirty="0" smtClean="0"/>
                        <a:t>process</a:t>
                      </a:r>
                      <a:r>
                        <a:rPr lang="en-GB" sz="1800" dirty="0" smtClean="0"/>
                        <a:t> of protecting vulnerable people, from crime, abuse or terrorism- related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1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Safeguarding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b="1" dirty="0" smtClean="0"/>
                        <a:t>process</a:t>
                      </a:r>
                      <a:r>
                        <a:rPr lang="en-US" dirty="0" smtClean="0"/>
                        <a:t> by which a person comes to support terrorism and extremist ideologies associated with terrorist groups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Terrorist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unlawful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violence and intimidation, especially against civilians, in the pursuit of political 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40" y="0"/>
            <a:ext cx="992560" cy="6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38585"/>
              </p:ext>
            </p:extLst>
          </p:nvPr>
        </p:nvGraphicFramePr>
        <p:xfrm>
          <a:off x="200470" y="1268761"/>
          <a:ext cx="9577066" cy="53285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451">
                <a:tc>
                  <a:txBody>
                    <a:bodyPr/>
                    <a:lstStyle/>
                    <a:p>
                      <a:r>
                        <a:rPr lang="en-GB" dirty="0" smtClean="0"/>
                        <a:t>Terminology: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Definition: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384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Ideology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who uses unlawful violence and intimidation, especially against civilians, in the pursuit of political aims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32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Radicalisation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system of ideas and ideals, especially one which forms the basis of economic or political theory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732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Terrorism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The </a:t>
                      </a:r>
                      <a:r>
                        <a:rPr lang="en-GB" sz="1800" b="1" dirty="0" smtClean="0"/>
                        <a:t>process</a:t>
                      </a:r>
                      <a:r>
                        <a:rPr lang="en-GB" sz="1800" dirty="0" smtClean="0"/>
                        <a:t> of protecting vulnerable people, from crime, abuse or terrorism- related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9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Safeguarding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b="1" dirty="0" smtClean="0"/>
                        <a:t>process</a:t>
                      </a:r>
                      <a:r>
                        <a:rPr lang="en-US" dirty="0" smtClean="0"/>
                        <a:t> by which a person comes to support terrorism and extremist ideologies associated with terrorist groups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0383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Terrorist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unlawful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violence and intimidation, especially against civilians, in the pursuit of political 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40" y="0"/>
            <a:ext cx="992560" cy="6603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88704" y="2348880"/>
            <a:ext cx="1224136" cy="360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72680" y="2204864"/>
            <a:ext cx="1800200" cy="122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94740" y="4077072"/>
            <a:ext cx="172819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72680" y="4077072"/>
            <a:ext cx="1944216" cy="223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72680" y="3284984"/>
            <a:ext cx="1656184" cy="165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GB" smtClean="0"/>
              <a:t>Recap: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1052736"/>
            <a:ext cx="9705528" cy="580526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What is the main aim of PREVENT?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Why do we cover PREVENT at West Herts college?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Identify key terminology and what it 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Where would you go for further advice and support? </a:t>
            </a:r>
            <a:endParaRPr lang="en-GB" b="1" dirty="0" smtClean="0"/>
          </a:p>
          <a:p>
            <a:r>
              <a:rPr lang="en-GB" b="1" dirty="0" smtClean="0"/>
              <a:t>What’s Next</a:t>
            </a:r>
            <a:r>
              <a:rPr lang="en-GB" dirty="0" smtClean="0"/>
              <a:t>: </a:t>
            </a:r>
          </a:p>
          <a:p>
            <a:r>
              <a:rPr lang="en-GB" dirty="0" smtClean="0"/>
              <a:t>Log onto the following website: </a:t>
            </a:r>
            <a:endParaRPr lang="en-GB" dirty="0"/>
          </a:p>
          <a:p>
            <a:r>
              <a:rPr lang="en-GB" dirty="0" smtClean="0">
                <a:hlinkClick r:id="rId2"/>
              </a:rPr>
              <a:t>http://www.etflearners.org.uk/</a:t>
            </a:r>
            <a:r>
              <a:rPr lang="en-GB" dirty="0" smtClean="0"/>
              <a:t> </a:t>
            </a:r>
          </a:p>
          <a:p>
            <a:r>
              <a:rPr lang="en-GB" dirty="0" smtClean="0"/>
              <a:t>Create </a:t>
            </a:r>
            <a:r>
              <a:rPr lang="en-GB" dirty="0"/>
              <a:t>an </a:t>
            </a:r>
            <a:r>
              <a:rPr lang="en-GB" dirty="0" smtClean="0"/>
              <a:t>account </a:t>
            </a:r>
            <a:r>
              <a:rPr lang="en-GB" dirty="0"/>
              <a:t>and </a:t>
            </a:r>
            <a:r>
              <a:rPr lang="en-GB" dirty="0" smtClean="0"/>
              <a:t>complete the ‘Side by Side’ radicalisation unit. You will watch a few short clips and complete a short multiple choice quiz. </a:t>
            </a:r>
            <a:endParaRPr lang="en-GB" dirty="0"/>
          </a:p>
          <a:p>
            <a:pPr marL="0" indent="0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07" y="12523"/>
            <a:ext cx="1238293" cy="823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352" y="6309320"/>
            <a:ext cx="17145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060" y="6312845"/>
            <a:ext cx="1296144" cy="4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458</Words>
  <Application>Microsoft Office PowerPoint</Application>
  <PresentationFormat>A4 Paper (210x297 mm)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Bold</vt:lpstr>
      <vt:lpstr>Calibri</vt:lpstr>
      <vt:lpstr>Office Theme</vt:lpstr>
      <vt:lpstr>2_Office Theme</vt:lpstr>
      <vt:lpstr>Prevent</vt:lpstr>
      <vt:lpstr>Objectives</vt:lpstr>
      <vt:lpstr>PowerPoint Presentation</vt:lpstr>
      <vt:lpstr>What is PREVENT? </vt:lpstr>
      <vt:lpstr>Why do we learn about Prevent?  </vt:lpstr>
      <vt:lpstr>Task: Complete the following matching activity or discuss what definition best describes the terminology. </vt:lpstr>
      <vt:lpstr>PowerPoint Presentation</vt:lpstr>
      <vt:lpstr>Recap: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Philippou</dc:creator>
  <cp:lastModifiedBy>Julia Melson</cp:lastModifiedBy>
  <cp:revision>210</cp:revision>
  <cp:lastPrinted>2017-09-28T13:53:34Z</cp:lastPrinted>
  <dcterms:created xsi:type="dcterms:W3CDTF">2010-07-30T09:58:27Z</dcterms:created>
  <dcterms:modified xsi:type="dcterms:W3CDTF">2018-09-19T14:17:25Z</dcterms:modified>
</cp:coreProperties>
</file>