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78" r:id="rId4"/>
    <p:sldId id="276" r:id="rId5"/>
    <p:sldId id="277" r:id="rId6"/>
    <p:sldId id="279" r:id="rId7"/>
    <p:sldId id="280" r:id="rId8"/>
    <p:sldId id="281" r:id="rId9"/>
    <p:sldId id="285" r:id="rId10"/>
    <p:sldId id="286" r:id="rId11"/>
    <p:sldId id="287" r:id="rId12"/>
    <p:sldId id="288" r:id="rId13"/>
    <p:sldId id="27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8" d="100"/>
          <a:sy n="68" d="100"/>
        </p:scale>
        <p:origin x="79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0DF2834-0737-425E-87BB-3B334E5A5750}"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397630-B15C-4792-9AF0-354EF9C55EAD}" type="slidenum">
              <a:rPr lang="zh-CN" altLang="en-US" smtClean="0"/>
              <a:t>‹#›</a:t>
            </a:fld>
            <a:endParaRPr lang="zh-CN" altLang="en-US"/>
          </a:p>
        </p:txBody>
      </p:sp>
    </p:spTree>
    <p:extLst>
      <p:ext uri="{BB962C8B-B14F-4D97-AF65-F5344CB8AC3E}">
        <p14:creationId xmlns:p14="http://schemas.microsoft.com/office/powerpoint/2010/main" val="2313043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0DF2834-0737-425E-87BB-3B334E5A5750}"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397630-B15C-4792-9AF0-354EF9C55EAD}" type="slidenum">
              <a:rPr lang="zh-CN" altLang="en-US" smtClean="0"/>
              <a:t>‹#›</a:t>
            </a:fld>
            <a:endParaRPr lang="zh-CN" altLang="en-US"/>
          </a:p>
        </p:txBody>
      </p:sp>
    </p:spTree>
    <p:extLst>
      <p:ext uri="{BB962C8B-B14F-4D97-AF65-F5344CB8AC3E}">
        <p14:creationId xmlns:p14="http://schemas.microsoft.com/office/powerpoint/2010/main" val="2841079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0DF2834-0737-425E-87BB-3B334E5A5750}"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397630-B15C-4792-9AF0-354EF9C55EAD}" type="slidenum">
              <a:rPr lang="zh-CN" altLang="en-US" smtClean="0"/>
              <a:t>‹#›</a:t>
            </a:fld>
            <a:endParaRPr lang="zh-CN" altLang="en-US"/>
          </a:p>
        </p:txBody>
      </p:sp>
    </p:spTree>
    <p:extLst>
      <p:ext uri="{BB962C8B-B14F-4D97-AF65-F5344CB8AC3E}">
        <p14:creationId xmlns:p14="http://schemas.microsoft.com/office/powerpoint/2010/main" val="1087987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0DF2834-0737-425E-87BB-3B334E5A5750}"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397630-B15C-4792-9AF0-354EF9C55EAD}" type="slidenum">
              <a:rPr lang="zh-CN" altLang="en-US" smtClean="0"/>
              <a:t>‹#›</a:t>
            </a:fld>
            <a:endParaRPr lang="zh-CN" altLang="en-US"/>
          </a:p>
        </p:txBody>
      </p:sp>
    </p:spTree>
    <p:extLst>
      <p:ext uri="{BB962C8B-B14F-4D97-AF65-F5344CB8AC3E}">
        <p14:creationId xmlns:p14="http://schemas.microsoft.com/office/powerpoint/2010/main" val="1461203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0DF2834-0737-425E-87BB-3B334E5A5750}"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397630-B15C-4792-9AF0-354EF9C55EAD}" type="slidenum">
              <a:rPr lang="zh-CN" altLang="en-US" smtClean="0"/>
              <a:t>‹#›</a:t>
            </a:fld>
            <a:endParaRPr lang="zh-CN" altLang="en-US"/>
          </a:p>
        </p:txBody>
      </p:sp>
    </p:spTree>
    <p:extLst>
      <p:ext uri="{BB962C8B-B14F-4D97-AF65-F5344CB8AC3E}">
        <p14:creationId xmlns:p14="http://schemas.microsoft.com/office/powerpoint/2010/main" val="3110505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0DF2834-0737-425E-87BB-3B334E5A5750}" type="datetimeFigureOut">
              <a:rPr lang="zh-CN" altLang="en-US" smtClean="0"/>
              <a:t>2018/10/21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397630-B15C-4792-9AF0-354EF9C55EAD}" type="slidenum">
              <a:rPr lang="zh-CN" altLang="en-US" smtClean="0"/>
              <a:t>‹#›</a:t>
            </a:fld>
            <a:endParaRPr lang="zh-CN" altLang="en-US"/>
          </a:p>
        </p:txBody>
      </p:sp>
    </p:spTree>
    <p:extLst>
      <p:ext uri="{BB962C8B-B14F-4D97-AF65-F5344CB8AC3E}">
        <p14:creationId xmlns:p14="http://schemas.microsoft.com/office/powerpoint/2010/main" val="3237791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0DF2834-0737-425E-87BB-3B334E5A5750}" type="datetimeFigureOut">
              <a:rPr lang="zh-CN" altLang="en-US" smtClean="0"/>
              <a:t>2018/10/21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397630-B15C-4792-9AF0-354EF9C55EAD}" type="slidenum">
              <a:rPr lang="zh-CN" altLang="en-US" smtClean="0"/>
              <a:t>‹#›</a:t>
            </a:fld>
            <a:endParaRPr lang="zh-CN" altLang="en-US"/>
          </a:p>
        </p:txBody>
      </p:sp>
    </p:spTree>
    <p:extLst>
      <p:ext uri="{BB962C8B-B14F-4D97-AF65-F5344CB8AC3E}">
        <p14:creationId xmlns:p14="http://schemas.microsoft.com/office/powerpoint/2010/main" val="133305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0DF2834-0737-425E-87BB-3B334E5A5750}" type="datetimeFigureOut">
              <a:rPr lang="zh-CN" altLang="en-US" smtClean="0"/>
              <a:t>2018/10/21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397630-B15C-4792-9AF0-354EF9C55EAD}" type="slidenum">
              <a:rPr lang="zh-CN" altLang="en-US" smtClean="0"/>
              <a:t>‹#›</a:t>
            </a:fld>
            <a:endParaRPr lang="zh-CN" altLang="en-US"/>
          </a:p>
        </p:txBody>
      </p:sp>
    </p:spTree>
    <p:extLst>
      <p:ext uri="{BB962C8B-B14F-4D97-AF65-F5344CB8AC3E}">
        <p14:creationId xmlns:p14="http://schemas.microsoft.com/office/powerpoint/2010/main" val="122471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0DF2834-0737-425E-87BB-3B334E5A5750}" type="datetimeFigureOut">
              <a:rPr lang="zh-CN" altLang="en-US" smtClean="0"/>
              <a:t>2018/10/21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397630-B15C-4792-9AF0-354EF9C55EAD}" type="slidenum">
              <a:rPr lang="zh-CN" altLang="en-US" smtClean="0"/>
              <a:t>‹#›</a:t>
            </a:fld>
            <a:endParaRPr lang="zh-CN" altLang="en-US"/>
          </a:p>
        </p:txBody>
      </p:sp>
    </p:spTree>
    <p:extLst>
      <p:ext uri="{BB962C8B-B14F-4D97-AF65-F5344CB8AC3E}">
        <p14:creationId xmlns:p14="http://schemas.microsoft.com/office/powerpoint/2010/main" val="2804725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0DF2834-0737-425E-87BB-3B334E5A5750}" type="datetimeFigureOut">
              <a:rPr lang="zh-CN" altLang="en-US" smtClean="0"/>
              <a:t>2018/10/21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397630-B15C-4792-9AF0-354EF9C55EAD}" type="slidenum">
              <a:rPr lang="zh-CN" altLang="en-US" smtClean="0"/>
              <a:t>‹#›</a:t>
            </a:fld>
            <a:endParaRPr lang="zh-CN" altLang="en-US"/>
          </a:p>
        </p:txBody>
      </p:sp>
    </p:spTree>
    <p:extLst>
      <p:ext uri="{BB962C8B-B14F-4D97-AF65-F5344CB8AC3E}">
        <p14:creationId xmlns:p14="http://schemas.microsoft.com/office/powerpoint/2010/main" val="2682182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0DF2834-0737-425E-87BB-3B334E5A5750}" type="datetimeFigureOut">
              <a:rPr lang="zh-CN" altLang="en-US" smtClean="0"/>
              <a:t>2018/10/21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397630-B15C-4792-9AF0-354EF9C55EAD}" type="slidenum">
              <a:rPr lang="zh-CN" altLang="en-US" smtClean="0"/>
              <a:t>‹#›</a:t>
            </a:fld>
            <a:endParaRPr lang="zh-CN" altLang="en-US"/>
          </a:p>
        </p:txBody>
      </p:sp>
    </p:spTree>
    <p:extLst>
      <p:ext uri="{BB962C8B-B14F-4D97-AF65-F5344CB8AC3E}">
        <p14:creationId xmlns:p14="http://schemas.microsoft.com/office/powerpoint/2010/main" val="1258059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DF2834-0737-425E-87BB-3B334E5A5750}" type="datetimeFigureOut">
              <a:rPr lang="zh-CN" altLang="en-US" smtClean="0"/>
              <a:t>2018/10/21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397630-B15C-4792-9AF0-354EF9C55EAD}" type="slidenum">
              <a:rPr lang="zh-CN" altLang="en-US" smtClean="0"/>
              <a:t>‹#›</a:t>
            </a:fld>
            <a:endParaRPr lang="zh-CN" altLang="en-US"/>
          </a:p>
        </p:txBody>
      </p:sp>
    </p:spTree>
    <p:extLst>
      <p:ext uri="{BB962C8B-B14F-4D97-AF65-F5344CB8AC3E}">
        <p14:creationId xmlns:p14="http://schemas.microsoft.com/office/powerpoint/2010/main" val="3479746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6111" b="18889"/>
          <a:stretch/>
        </p:blipFill>
        <p:spPr>
          <a:xfrm>
            <a:off x="0" y="0"/>
            <a:ext cx="12192000" cy="6858000"/>
          </a:xfrm>
          <a:prstGeom prst="rect">
            <a:avLst/>
          </a:prstGeom>
        </p:spPr>
      </p:pic>
      <p:sp>
        <p:nvSpPr>
          <p:cNvPr id="3" name="矩形 2"/>
          <p:cNvSpPr/>
          <p:nvPr/>
        </p:nvSpPr>
        <p:spPr>
          <a:xfrm>
            <a:off x="0" y="0"/>
            <a:ext cx="12192000"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760413" y="385115"/>
            <a:ext cx="504825" cy="50482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306763" y="385115"/>
            <a:ext cx="504825" cy="50482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76763" y="385115"/>
            <a:ext cx="504825" cy="50482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66763" y="1426515"/>
            <a:ext cx="504825" cy="50482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036763" y="1426515"/>
            <a:ext cx="504825" cy="50482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306763" y="1426515"/>
            <a:ext cx="504825" cy="50482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66763" y="4926660"/>
            <a:ext cx="504825" cy="50482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036763" y="4926660"/>
            <a:ext cx="504825" cy="50482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306763" y="4926660"/>
            <a:ext cx="504825" cy="50482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576763" y="4926660"/>
            <a:ext cx="504825" cy="50482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036763" y="5968060"/>
            <a:ext cx="504825" cy="50482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576763" y="5968060"/>
            <a:ext cx="504825" cy="50482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724744" y="2265865"/>
            <a:ext cx="10754493" cy="1785104"/>
          </a:xfrm>
          <a:prstGeom prst="rect">
            <a:avLst/>
          </a:prstGeom>
          <a:noFill/>
        </p:spPr>
        <p:txBody>
          <a:bodyPr wrap="square" rtlCol="0">
            <a:spAutoFit/>
          </a:bodyPr>
          <a:lstStyle/>
          <a:p>
            <a:r>
              <a:rPr lang="en-US" altLang="zh-CN" sz="5400" b="1" dirty="0">
                <a:solidFill>
                  <a:schemeClr val="bg1"/>
                </a:solidFill>
                <a:latin typeface="微软雅黑" panose="020B0503020204020204" pitchFamily="34" charset="-122"/>
                <a:ea typeface="微软雅黑" panose="020B0503020204020204" pitchFamily="34" charset="-122"/>
              </a:rPr>
              <a:t>S R G A N</a:t>
            </a:r>
          </a:p>
          <a:p>
            <a:r>
              <a:rPr lang="en-US" altLang="zh-CN" sz="2800" dirty="0">
                <a:solidFill>
                  <a:srgbClr val="FFC000"/>
                </a:solidFill>
                <a:latin typeface="微软雅黑 Light" panose="020B0502040204020203" pitchFamily="34" charset="-122"/>
                <a:ea typeface="微软雅黑 Light" panose="020B0502040204020203" pitchFamily="34" charset="-122"/>
              </a:rPr>
              <a:t>Photo-Realistic Single Image Super-Resolution </a:t>
            </a:r>
          </a:p>
          <a:p>
            <a:r>
              <a:rPr lang="en-US" altLang="zh-CN" sz="2800" dirty="0">
                <a:solidFill>
                  <a:srgbClr val="FFC000"/>
                </a:solidFill>
                <a:latin typeface="微软雅黑 Light" panose="020B0502040204020203" pitchFamily="34" charset="-122"/>
                <a:ea typeface="微软雅黑 Light" panose="020B0502040204020203" pitchFamily="34" charset="-122"/>
              </a:rPr>
              <a:t>Using a Generative Adversarial Network</a:t>
            </a:r>
            <a:endParaRPr lang="zh-CN" altLang="en-US" sz="2800" dirty="0">
              <a:solidFill>
                <a:srgbClr val="FFC000"/>
              </a:solidFill>
              <a:latin typeface="微软雅黑 Light" panose="020B0502040204020203" pitchFamily="34" charset="-122"/>
              <a:ea typeface="微软雅黑 Light" panose="020B0502040204020203" pitchFamily="34" charset="-122"/>
            </a:endParaRPr>
          </a:p>
        </p:txBody>
      </p:sp>
      <p:sp>
        <p:nvSpPr>
          <p:cNvPr id="17" name="文本框 16"/>
          <p:cNvSpPr txBox="1"/>
          <p:nvPr/>
        </p:nvSpPr>
        <p:spPr>
          <a:xfrm>
            <a:off x="724744" y="4016872"/>
            <a:ext cx="11425237" cy="523220"/>
          </a:xfrm>
          <a:prstGeom prst="rect">
            <a:avLst/>
          </a:prstGeom>
          <a:noFill/>
        </p:spPr>
        <p:txBody>
          <a:bodyPr vert="horz" wrap="square" rtlCol="0">
            <a:spAutoFit/>
          </a:bodyPr>
          <a:lstStyle/>
          <a:p>
            <a:r>
              <a:rPr lang="zh-CN" altLang="en-US" sz="2800" spc="600" dirty="0">
                <a:solidFill>
                  <a:schemeClr val="bg1"/>
                </a:solidFill>
                <a:latin typeface="微软雅黑" panose="020B0503020204020204" pitchFamily="34" charset="-122"/>
                <a:ea typeface="微软雅黑" panose="020B0503020204020204" pitchFamily="34" charset="-122"/>
              </a:rPr>
              <a:t>基于生成式对抗网络的单一图像超分辨率重建</a:t>
            </a:r>
          </a:p>
        </p:txBody>
      </p:sp>
      <p:sp>
        <p:nvSpPr>
          <p:cNvPr id="19" name="矩形 18"/>
          <p:cNvSpPr/>
          <p:nvPr/>
        </p:nvSpPr>
        <p:spPr>
          <a:xfrm>
            <a:off x="11148358" y="-323559"/>
            <a:ext cx="1210053" cy="1569660"/>
          </a:xfrm>
          <a:prstGeom prst="rect">
            <a:avLst/>
          </a:prstGeom>
          <a:noFill/>
        </p:spPr>
        <p:txBody>
          <a:bodyPr wrap="square" rtlCol="0">
            <a:spAutoFit/>
          </a:bodyPr>
          <a:lstStyle/>
          <a:p>
            <a:r>
              <a:rPr lang="zh-CN" altLang="en-US" sz="9600" b="1" dirty="0">
                <a:solidFill>
                  <a:srgbClr val="FFC000"/>
                </a:solidFill>
                <a:latin typeface="微软雅黑" panose="020B0503020204020204" pitchFamily="34" charset="-122"/>
                <a:ea typeface="微软雅黑" panose="020B0503020204020204" pitchFamily="34" charset="-122"/>
              </a:rPr>
              <a:t>┓</a:t>
            </a:r>
          </a:p>
        </p:txBody>
      </p:sp>
      <p:sp>
        <p:nvSpPr>
          <p:cNvPr id="20" name="直角三角形 19"/>
          <p:cNvSpPr/>
          <p:nvPr/>
        </p:nvSpPr>
        <p:spPr>
          <a:xfrm rot="16200000">
            <a:off x="10703306" y="5552437"/>
            <a:ext cx="1007578" cy="1007578"/>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3523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7712" y="19777"/>
            <a:ext cx="7282186" cy="1569660"/>
          </a:xfrm>
          <a:prstGeom prst="rect">
            <a:avLst/>
          </a:prstGeom>
        </p:spPr>
        <p:txBody>
          <a:bodyPr wrap="none">
            <a:spAutoFit/>
          </a:bodyPr>
          <a:lstStyle/>
          <a:p>
            <a:r>
              <a:rPr lang="en-US" altLang="zh-CN" sz="9600" b="1" dirty="0">
                <a:solidFill>
                  <a:srgbClr val="FFC000"/>
                </a:solidFill>
                <a:latin typeface="微软雅黑" panose="020B0503020204020204" pitchFamily="34" charset="-122"/>
                <a:ea typeface="微软雅黑" panose="020B0503020204020204" pitchFamily="34" charset="-122"/>
              </a:rPr>
              <a:t>Experiment</a:t>
            </a:r>
            <a:endParaRPr lang="zh-CN" altLang="en-US" sz="9600" dirty="0">
              <a:solidFill>
                <a:srgbClr val="FFC000"/>
              </a:solidFill>
            </a:endParaRPr>
          </a:p>
        </p:txBody>
      </p:sp>
      <p:sp>
        <p:nvSpPr>
          <p:cNvPr id="2" name="矩形 1"/>
          <p:cNvSpPr/>
          <p:nvPr/>
        </p:nvSpPr>
        <p:spPr>
          <a:xfrm>
            <a:off x="1484051" y="1311675"/>
            <a:ext cx="9849450" cy="4765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C6CB5BE-57BF-44D8-B177-45420C55F77E}"/>
              </a:ext>
            </a:extLst>
          </p:cNvPr>
          <p:cNvSpPr/>
          <p:nvPr/>
        </p:nvSpPr>
        <p:spPr>
          <a:xfrm>
            <a:off x="1636095" y="1456426"/>
            <a:ext cx="9584862" cy="4433650"/>
          </a:xfrm>
          <a:prstGeom prst="rect">
            <a:avLst/>
          </a:prstGeom>
        </p:spPr>
        <p:txBody>
          <a:bodyPr wrap="square">
            <a:spAutoFit/>
          </a:bodyPr>
          <a:lstStyle/>
          <a:p>
            <a:pPr>
              <a:lnSpc>
                <a:spcPct val="150000"/>
              </a:lnSpc>
            </a:pPr>
            <a:r>
              <a:rPr lang="zh-CN" altLang="en-US" sz="2000" b="1" spc="300" dirty="0">
                <a:latin typeface="微软雅黑 Light" panose="020B0502040204020203" pitchFamily="34" charset="-122"/>
                <a:ea typeface="微软雅黑 Light" panose="020B0502040204020203" pitchFamily="34" charset="-122"/>
              </a:rPr>
              <a:t>平均意见得分</a:t>
            </a:r>
            <a:r>
              <a:rPr lang="en-US" altLang="zh-CN" sz="2000" b="1" spc="300" dirty="0">
                <a:latin typeface="微软雅黑 Light" panose="020B0502040204020203" pitchFamily="34" charset="-122"/>
                <a:ea typeface="微软雅黑 Light" panose="020B0502040204020203" pitchFamily="34" charset="-122"/>
              </a:rPr>
              <a:t>(MOS)</a:t>
            </a:r>
            <a:r>
              <a:rPr lang="zh-CN" altLang="en-US" sz="2000" b="1" spc="300" dirty="0">
                <a:latin typeface="微软雅黑 Light" panose="020B0502040204020203" pitchFamily="34" charset="-122"/>
                <a:ea typeface="微软雅黑 Light" panose="020B0502040204020203" pitchFamily="34" charset="-122"/>
              </a:rPr>
              <a:t>测试</a:t>
            </a:r>
            <a:endParaRPr lang="en-US" altLang="zh-CN" sz="2000" b="1" spc="300" dirty="0">
              <a:latin typeface="微软雅黑 Light" panose="020B0502040204020203" pitchFamily="34" charset="-122"/>
              <a:ea typeface="微软雅黑 Light" panose="020B0502040204020203" pitchFamily="34" charset="-122"/>
            </a:endParaRPr>
          </a:p>
          <a:p>
            <a:pPr>
              <a:lnSpc>
                <a:spcPct val="150000"/>
              </a:lnSpc>
            </a:pPr>
            <a:r>
              <a:rPr lang="zh-CN" altLang="en-US" sz="1700" dirty="0">
                <a:latin typeface="微软雅黑 Light" panose="020B0502040204020203" pitchFamily="34" charset="-122"/>
                <a:ea typeface="微软雅黑 Light" panose="020B0502040204020203" pitchFamily="34" charset="-122"/>
              </a:rPr>
              <a:t>研究人员进行了</a:t>
            </a:r>
            <a:r>
              <a:rPr lang="en-US" altLang="zh-CN" sz="1700" dirty="0">
                <a:latin typeface="微软雅黑 Light" panose="020B0502040204020203" pitchFamily="34" charset="-122"/>
                <a:ea typeface="微软雅黑 Light" panose="020B0502040204020203" pitchFamily="34" charset="-122"/>
              </a:rPr>
              <a:t>MOS</a:t>
            </a:r>
            <a:r>
              <a:rPr lang="zh-CN" altLang="en-US" sz="1700" dirty="0">
                <a:latin typeface="微软雅黑 Light" panose="020B0502040204020203" pitchFamily="34" charset="-122"/>
                <a:ea typeface="微软雅黑 Light" panose="020B0502040204020203" pitchFamily="34" charset="-122"/>
              </a:rPr>
              <a:t>测试来量化不同方法重构感知上令人信服的图像的能力。具体来说</a:t>
            </a:r>
            <a:r>
              <a:rPr lang="en-US" altLang="zh-CN" sz="1700" dirty="0">
                <a:latin typeface="微软雅黑 Light" panose="020B0502040204020203" pitchFamily="34" charset="-122"/>
                <a:ea typeface="微软雅黑 Light" panose="020B0502040204020203" pitchFamily="34" charset="-122"/>
              </a:rPr>
              <a:t>,</a:t>
            </a:r>
            <a:r>
              <a:rPr lang="zh-CN" altLang="en-US" sz="1700" dirty="0">
                <a:latin typeface="微软雅黑 Light" panose="020B0502040204020203" pitchFamily="34" charset="-122"/>
                <a:ea typeface="微软雅黑 Light" panose="020B0502040204020203" pitchFamily="34" charset="-122"/>
              </a:rPr>
              <a:t>，即要求</a:t>
            </a:r>
            <a:r>
              <a:rPr lang="en-US" altLang="zh-CN" sz="1700" dirty="0">
                <a:latin typeface="微软雅黑 Light" panose="020B0502040204020203" pitchFamily="34" charset="-122"/>
                <a:ea typeface="微软雅黑 Light" panose="020B0502040204020203" pitchFamily="34" charset="-122"/>
              </a:rPr>
              <a:t>26</a:t>
            </a:r>
            <a:r>
              <a:rPr lang="zh-CN" altLang="en-US" sz="1700" dirty="0">
                <a:latin typeface="微软雅黑 Light" panose="020B0502040204020203" pitchFamily="34" charset="-122"/>
                <a:ea typeface="微软雅黑 Light" panose="020B0502040204020203" pitchFamily="34" charset="-122"/>
              </a:rPr>
              <a:t>个评分者对超分辨率图像打分，分数为从</a:t>
            </a:r>
            <a:r>
              <a:rPr lang="en-US" altLang="zh-CN" sz="1700" dirty="0">
                <a:latin typeface="微软雅黑 Light" panose="020B0502040204020203" pitchFamily="34" charset="-122"/>
                <a:ea typeface="微软雅黑 Light" panose="020B0502040204020203" pitchFamily="34" charset="-122"/>
              </a:rPr>
              <a:t>1(bad quality)</a:t>
            </a:r>
            <a:r>
              <a:rPr lang="zh-CN" altLang="en-US" sz="1700" dirty="0">
                <a:latin typeface="微软雅黑 Light" panose="020B0502040204020203" pitchFamily="34" charset="-122"/>
                <a:ea typeface="微软雅黑 Light" panose="020B0502040204020203" pitchFamily="34" charset="-122"/>
              </a:rPr>
              <a:t>到</a:t>
            </a:r>
            <a:r>
              <a:rPr lang="en-US" altLang="zh-CN" sz="1700" dirty="0">
                <a:latin typeface="微软雅黑 Light" panose="020B0502040204020203" pitchFamily="34" charset="-122"/>
                <a:ea typeface="微软雅黑 Light" panose="020B0502040204020203" pitchFamily="34" charset="-122"/>
              </a:rPr>
              <a:t>5(excellent quality)</a:t>
            </a:r>
            <a:r>
              <a:rPr lang="zh-CN" altLang="en-US" sz="1700" dirty="0">
                <a:latin typeface="微软雅黑 Light" panose="020B0502040204020203" pitchFamily="34" charset="-122"/>
                <a:ea typeface="微软雅黑 Light" panose="020B0502040204020203" pitchFamily="34" charset="-122"/>
              </a:rPr>
              <a:t>的整数。评分者对</a:t>
            </a:r>
            <a:r>
              <a:rPr lang="en-US" altLang="zh-CN" sz="1700" dirty="0">
                <a:latin typeface="微软雅黑 Light" panose="020B0502040204020203" pitchFamily="34" charset="-122"/>
                <a:ea typeface="微软雅黑 Light" panose="020B0502040204020203" pitchFamily="34" charset="-122"/>
              </a:rPr>
              <a:t>Set5 ,Set14 ,BSD100</a:t>
            </a:r>
            <a:r>
              <a:rPr lang="zh-CN" altLang="en-US" sz="1700" dirty="0">
                <a:latin typeface="微软雅黑 Light" panose="020B0502040204020203" pitchFamily="34" charset="-122"/>
                <a:ea typeface="微软雅黑 Light" panose="020B0502040204020203" pitchFamily="34" charset="-122"/>
              </a:rPr>
              <a:t>数据集上的每张图像打</a:t>
            </a:r>
            <a:r>
              <a:rPr lang="en-US" altLang="zh-CN" sz="1700" dirty="0">
                <a:latin typeface="微软雅黑 Light" panose="020B0502040204020203" pitchFamily="34" charset="-122"/>
                <a:ea typeface="微软雅黑 Light" panose="020B0502040204020203" pitchFamily="34" charset="-122"/>
              </a:rPr>
              <a:t>12</a:t>
            </a:r>
            <a:r>
              <a:rPr lang="zh-CN" altLang="en-US" sz="1700" dirty="0">
                <a:latin typeface="微软雅黑 Light" panose="020B0502040204020203" pitchFamily="34" charset="-122"/>
                <a:ea typeface="微软雅黑 Light" panose="020B0502040204020203" pitchFamily="34" charset="-122"/>
              </a:rPr>
              <a:t>个版本的分数</a:t>
            </a:r>
            <a:r>
              <a:rPr lang="en-US" altLang="zh-CN" sz="1700" dirty="0">
                <a:latin typeface="微软雅黑 Light" panose="020B0502040204020203" pitchFamily="34" charset="-122"/>
                <a:ea typeface="微软雅黑 Light" panose="020B0502040204020203" pitchFamily="34" charset="-122"/>
              </a:rPr>
              <a:t>(</a:t>
            </a:r>
            <a:r>
              <a:rPr lang="zh-CN" altLang="en-US" sz="1700" dirty="0">
                <a:latin typeface="微软雅黑 Light" panose="020B0502040204020203" pitchFamily="34" charset="-122"/>
                <a:ea typeface="微软雅黑 Light" panose="020B0502040204020203" pitchFamily="34" charset="-122"/>
              </a:rPr>
              <a:t>以下</a:t>
            </a:r>
            <a:r>
              <a:rPr lang="en-US" altLang="zh-CN" sz="1700" dirty="0">
                <a:latin typeface="微软雅黑 Light" panose="020B0502040204020203" pitchFamily="34" charset="-122"/>
                <a:ea typeface="微软雅黑 Light" panose="020B0502040204020203" pitchFamily="34" charset="-122"/>
              </a:rPr>
              <a:t>12</a:t>
            </a:r>
            <a:r>
              <a:rPr lang="zh-CN" altLang="en-US" sz="1700" dirty="0">
                <a:latin typeface="微软雅黑 Light" panose="020B0502040204020203" pitchFamily="34" charset="-122"/>
                <a:ea typeface="微软雅黑 Light" panose="020B0502040204020203" pitchFamily="34" charset="-122"/>
              </a:rPr>
              <a:t>个算法产生的图像</a:t>
            </a:r>
            <a:r>
              <a:rPr lang="en-US" altLang="zh-CN" sz="1700" dirty="0">
                <a:latin typeface="微软雅黑 Light" panose="020B0502040204020203" pitchFamily="34" charset="-122"/>
                <a:ea typeface="微软雅黑 Light" panose="020B0502040204020203" pitchFamily="34" charset="-122"/>
              </a:rPr>
              <a:t>)</a:t>
            </a:r>
            <a:r>
              <a:rPr lang="zh-CN" altLang="en-US" sz="1700" dirty="0">
                <a:latin typeface="微软雅黑 Light" panose="020B0502040204020203" pitchFamily="34" charset="-122"/>
                <a:ea typeface="微软雅黑 Light" panose="020B0502040204020203" pitchFamily="34" charset="-122"/>
              </a:rPr>
              <a:t>：</a:t>
            </a:r>
            <a:r>
              <a:rPr lang="en-US" altLang="zh-CN" sz="1700" dirty="0">
                <a:latin typeface="微软雅黑 Light" panose="020B0502040204020203" pitchFamily="34" charset="-122"/>
                <a:ea typeface="微软雅黑 Light" panose="020B0502040204020203" pitchFamily="34" charset="-122"/>
              </a:rPr>
              <a:t> nearest neighbor (NN),bicubic, SRCNN , </a:t>
            </a:r>
            <a:r>
              <a:rPr lang="en-US" altLang="zh-CN" sz="1700" dirty="0" err="1">
                <a:latin typeface="微软雅黑 Light" panose="020B0502040204020203" pitchFamily="34" charset="-122"/>
                <a:ea typeface="微软雅黑 Light" panose="020B0502040204020203" pitchFamily="34" charset="-122"/>
              </a:rPr>
              <a:t>SelfExSR</a:t>
            </a:r>
            <a:r>
              <a:rPr lang="en-US" altLang="zh-CN" sz="1700" dirty="0">
                <a:latin typeface="微软雅黑 Light" panose="020B0502040204020203" pitchFamily="34" charset="-122"/>
                <a:ea typeface="微软雅黑 Light" panose="020B0502040204020203" pitchFamily="34" charset="-122"/>
              </a:rPr>
              <a:t> , DRCN, ESPCN, </a:t>
            </a:r>
            <a:r>
              <a:rPr lang="en-US" altLang="zh-CN" sz="1700" dirty="0" err="1">
                <a:latin typeface="微软雅黑 Light" panose="020B0502040204020203" pitchFamily="34" charset="-122"/>
                <a:ea typeface="微软雅黑 Light" panose="020B0502040204020203" pitchFamily="34" charset="-122"/>
              </a:rPr>
              <a:t>SRResNet</a:t>
            </a:r>
            <a:r>
              <a:rPr lang="en-US" altLang="zh-CN" sz="1700" dirty="0">
                <a:latin typeface="微软雅黑 Light" panose="020B0502040204020203" pitchFamily="34" charset="-122"/>
                <a:ea typeface="微软雅黑 Light" panose="020B0502040204020203" pitchFamily="34" charset="-122"/>
              </a:rPr>
              <a:t>-MSE, </a:t>
            </a:r>
            <a:r>
              <a:rPr lang="en-US" altLang="zh-CN" sz="1700" dirty="0" err="1">
                <a:latin typeface="微软雅黑 Light" panose="020B0502040204020203" pitchFamily="34" charset="-122"/>
                <a:ea typeface="微软雅黑 Light" panose="020B0502040204020203" pitchFamily="34" charset="-122"/>
              </a:rPr>
              <a:t>SRRes</a:t>
            </a:r>
            <a:r>
              <a:rPr lang="en-US" altLang="zh-CN" sz="1700" dirty="0">
                <a:latin typeface="微软雅黑 Light" panose="020B0502040204020203" pitchFamily="34" charset="-122"/>
                <a:ea typeface="微软雅黑 Light" panose="020B0502040204020203" pitchFamily="34" charset="-122"/>
              </a:rPr>
              <a:t> Net-VGG22(not rated on BSD100), SRGAN-MSE, SRGAN-VGG22, SRGAN-VGG54 and the original HR image</a:t>
            </a:r>
            <a:r>
              <a:rPr lang="zh-CN" altLang="en-US" sz="1700" dirty="0">
                <a:latin typeface="微软雅黑 Light" panose="020B0502040204020203" pitchFamily="34" charset="-122"/>
                <a:ea typeface="微软雅黑 Light" panose="020B0502040204020203" pitchFamily="34" charset="-122"/>
              </a:rPr>
              <a:t>。因此每个评分者评价了</a:t>
            </a:r>
            <a:r>
              <a:rPr lang="en-US" altLang="zh-CN" sz="1700" dirty="0">
                <a:latin typeface="微软雅黑 Light" panose="020B0502040204020203" pitchFamily="34" charset="-122"/>
                <a:ea typeface="微软雅黑 Light" panose="020B0502040204020203" pitchFamily="34" charset="-122"/>
              </a:rPr>
              <a:t>1128</a:t>
            </a:r>
            <a:r>
              <a:rPr lang="zh-CN" altLang="en-US" sz="1700" dirty="0">
                <a:latin typeface="微软雅黑 Light" panose="020B0502040204020203" pitchFamily="34" charset="-122"/>
                <a:ea typeface="微软雅黑 Light" panose="020B0502040204020203" pitchFamily="34" charset="-122"/>
              </a:rPr>
              <a:t>个例子</a:t>
            </a:r>
            <a:r>
              <a:rPr lang="en-US" altLang="zh-CN" sz="1700" dirty="0">
                <a:latin typeface="微软雅黑 Light" panose="020B0502040204020203" pitchFamily="34" charset="-122"/>
                <a:ea typeface="微软雅黑 Light" panose="020B0502040204020203" pitchFamily="34" charset="-122"/>
              </a:rPr>
              <a:t>(19</a:t>
            </a:r>
            <a:r>
              <a:rPr lang="zh-CN" altLang="en-US" sz="1700" dirty="0">
                <a:latin typeface="微软雅黑 Light" panose="020B0502040204020203" pitchFamily="34" charset="-122"/>
                <a:ea typeface="微软雅黑 Light" panose="020B0502040204020203" pitchFamily="34" charset="-122"/>
              </a:rPr>
              <a:t>张图片的</a:t>
            </a:r>
            <a:r>
              <a:rPr lang="en-US" altLang="zh-CN" sz="1700" dirty="0">
                <a:latin typeface="微软雅黑 Light" panose="020B0502040204020203" pitchFamily="34" charset="-122"/>
                <a:ea typeface="微软雅黑 Light" panose="020B0502040204020203" pitchFamily="34" charset="-122"/>
              </a:rPr>
              <a:t>12</a:t>
            </a:r>
            <a:r>
              <a:rPr lang="zh-CN" altLang="en-US" sz="1700" dirty="0">
                <a:latin typeface="微软雅黑 Light" panose="020B0502040204020203" pitchFamily="34" charset="-122"/>
                <a:ea typeface="微软雅黑 Light" panose="020B0502040204020203" pitchFamily="34" charset="-122"/>
              </a:rPr>
              <a:t>个版本</a:t>
            </a:r>
            <a:r>
              <a:rPr lang="en-US" altLang="zh-CN" sz="1700" dirty="0">
                <a:latin typeface="微软雅黑 Light" panose="020B0502040204020203" pitchFamily="34" charset="-122"/>
                <a:ea typeface="微软雅黑 Light" panose="020B0502040204020203" pitchFamily="34" charset="-122"/>
              </a:rPr>
              <a:t>+100</a:t>
            </a:r>
            <a:r>
              <a:rPr lang="zh-CN" altLang="en-US" sz="1700" dirty="0">
                <a:latin typeface="微软雅黑 Light" panose="020B0502040204020203" pitchFamily="34" charset="-122"/>
                <a:ea typeface="微软雅黑 Light" panose="020B0502040204020203" pitchFamily="34" charset="-122"/>
              </a:rPr>
              <a:t>张图片的</a:t>
            </a:r>
            <a:r>
              <a:rPr lang="en-US" altLang="zh-CN" sz="1700" dirty="0">
                <a:latin typeface="微软雅黑 Light" panose="020B0502040204020203" pitchFamily="34" charset="-122"/>
                <a:ea typeface="微软雅黑 Light" panose="020B0502040204020203" pitchFamily="34" charset="-122"/>
              </a:rPr>
              <a:t>9</a:t>
            </a:r>
            <a:r>
              <a:rPr lang="zh-CN" altLang="en-US" sz="1700" dirty="0">
                <a:latin typeface="微软雅黑 Light" panose="020B0502040204020203" pitchFamily="34" charset="-122"/>
                <a:ea typeface="微软雅黑 Light" panose="020B0502040204020203" pitchFamily="34" charset="-122"/>
              </a:rPr>
              <a:t>个版本</a:t>
            </a:r>
            <a:r>
              <a:rPr lang="en-US" altLang="zh-CN" sz="1700" dirty="0">
                <a:latin typeface="微软雅黑 Light" panose="020B0502040204020203" pitchFamily="34" charset="-122"/>
                <a:ea typeface="微软雅黑 Light" panose="020B0502040204020203" pitchFamily="34" charset="-122"/>
              </a:rPr>
              <a:t>)</a:t>
            </a:r>
            <a:r>
              <a:rPr lang="zh-CN" altLang="en-US" sz="1700" dirty="0">
                <a:latin typeface="微软雅黑 Light" panose="020B0502040204020203" pitchFamily="34" charset="-122"/>
                <a:ea typeface="微软雅黑 Light" panose="020B0502040204020203" pitchFamily="34" charset="-122"/>
              </a:rPr>
              <a:t>，这些例子以随机的方式呈现。评分者在来自</a:t>
            </a:r>
            <a:r>
              <a:rPr lang="en-US" altLang="zh-CN" sz="1700" dirty="0">
                <a:latin typeface="微软雅黑 Light" panose="020B0502040204020203" pitchFamily="34" charset="-122"/>
                <a:ea typeface="微软雅黑 Light" panose="020B0502040204020203" pitchFamily="34" charset="-122"/>
              </a:rPr>
              <a:t>BSD300</a:t>
            </a:r>
            <a:r>
              <a:rPr lang="zh-CN" altLang="en-US" sz="1700" dirty="0">
                <a:latin typeface="微软雅黑 Light" panose="020B0502040204020203" pitchFamily="34" charset="-122"/>
                <a:ea typeface="微软雅黑 Light" panose="020B0502040204020203" pitchFamily="34" charset="-122"/>
              </a:rPr>
              <a:t>训练集的</a:t>
            </a:r>
            <a:r>
              <a:rPr lang="en-US" altLang="zh-CN" sz="1700" dirty="0">
                <a:latin typeface="微软雅黑 Light" panose="020B0502040204020203" pitchFamily="34" charset="-122"/>
                <a:ea typeface="微软雅黑 Light" panose="020B0502040204020203" pitchFamily="34" charset="-122"/>
              </a:rPr>
              <a:t>20</a:t>
            </a:r>
            <a:r>
              <a:rPr lang="zh-CN" altLang="en-US" sz="1700" dirty="0">
                <a:latin typeface="微软雅黑 Light" panose="020B0502040204020203" pitchFamily="34" charset="-122"/>
                <a:ea typeface="微软雅黑 Light" panose="020B0502040204020203" pitchFamily="34" charset="-122"/>
              </a:rPr>
              <a:t>个图像的</a:t>
            </a:r>
            <a:r>
              <a:rPr lang="en-US" altLang="zh-CN" sz="1700" dirty="0">
                <a:latin typeface="微软雅黑 Light" panose="020B0502040204020203" pitchFamily="34" charset="-122"/>
                <a:ea typeface="微软雅黑 Light" panose="020B0502040204020203" pitchFamily="34" charset="-122"/>
              </a:rPr>
              <a:t>NN</a:t>
            </a:r>
            <a:r>
              <a:rPr lang="zh-CN" altLang="en-US" sz="1700" dirty="0">
                <a:latin typeface="微软雅黑 Light" panose="020B0502040204020203" pitchFamily="34" charset="-122"/>
                <a:ea typeface="微软雅黑 Light" panose="020B0502040204020203" pitchFamily="34" charset="-122"/>
              </a:rPr>
              <a:t>（评分</a:t>
            </a:r>
            <a:r>
              <a:rPr lang="en-US" altLang="zh-CN" sz="1700" dirty="0">
                <a:latin typeface="微软雅黑 Light" panose="020B0502040204020203" pitchFamily="34" charset="-122"/>
                <a:ea typeface="微软雅黑 Light" panose="020B0502040204020203" pitchFamily="34" charset="-122"/>
              </a:rPr>
              <a:t>1</a:t>
            </a:r>
            <a:r>
              <a:rPr lang="zh-CN" altLang="en-US" sz="1700" dirty="0">
                <a:latin typeface="微软雅黑 Light" panose="020B0502040204020203" pitchFamily="34" charset="-122"/>
                <a:ea typeface="微软雅黑 Light" panose="020B0502040204020203" pitchFamily="34" charset="-122"/>
              </a:rPr>
              <a:t>）和</a:t>
            </a:r>
            <a:r>
              <a:rPr lang="en-US" altLang="zh-CN" sz="1700" dirty="0">
                <a:latin typeface="微软雅黑 Light" panose="020B0502040204020203" pitchFamily="34" charset="-122"/>
                <a:ea typeface="微软雅黑 Light" panose="020B0502040204020203" pitchFamily="34" charset="-122"/>
              </a:rPr>
              <a:t>HR</a:t>
            </a:r>
            <a:r>
              <a:rPr lang="zh-CN" altLang="en-US" sz="1700" dirty="0">
                <a:latin typeface="微软雅黑 Light" panose="020B0502040204020203" pitchFamily="34" charset="-122"/>
                <a:ea typeface="微软雅黑 Light" panose="020B0502040204020203" pitchFamily="34" charset="-122"/>
              </a:rPr>
              <a:t>（</a:t>
            </a:r>
            <a:r>
              <a:rPr lang="en-US" altLang="zh-CN" sz="1700" dirty="0">
                <a:latin typeface="微软雅黑 Light" panose="020B0502040204020203" pitchFamily="34" charset="-122"/>
                <a:ea typeface="微软雅黑 Light" panose="020B0502040204020203" pitchFamily="34" charset="-122"/>
              </a:rPr>
              <a:t>5</a:t>
            </a:r>
            <a:r>
              <a:rPr lang="zh-CN" altLang="en-US" sz="1700" dirty="0">
                <a:latin typeface="微软雅黑 Light" panose="020B0502040204020203" pitchFamily="34" charset="-122"/>
                <a:ea typeface="微软雅黑 Light" panose="020B0502040204020203" pitchFamily="34" charset="-122"/>
              </a:rPr>
              <a:t>）版本上校准。在初步研究中，研究人员通过将一个方法的图像放入两次以到一个更大的测试集，从而评估来自</a:t>
            </a:r>
            <a:r>
              <a:rPr lang="en-US" altLang="zh-CN" sz="1700" dirty="0">
                <a:latin typeface="微软雅黑 Light" panose="020B0502040204020203" pitchFamily="34" charset="-122"/>
                <a:ea typeface="微软雅黑 Light" panose="020B0502040204020203" pitchFamily="34" charset="-122"/>
              </a:rPr>
              <a:t>BSD100</a:t>
            </a:r>
            <a:r>
              <a:rPr lang="zh-CN" altLang="en-US" sz="1700" dirty="0">
                <a:latin typeface="微软雅黑 Light" panose="020B0502040204020203" pitchFamily="34" charset="-122"/>
                <a:ea typeface="微软雅黑 Light" panose="020B0502040204020203" pitchFamily="34" charset="-122"/>
              </a:rPr>
              <a:t>的</a:t>
            </a:r>
            <a:r>
              <a:rPr lang="en-US" altLang="zh-CN" sz="1700" dirty="0">
                <a:latin typeface="微软雅黑 Light" panose="020B0502040204020203" pitchFamily="34" charset="-122"/>
                <a:ea typeface="微软雅黑 Light" panose="020B0502040204020203" pitchFamily="34" charset="-122"/>
              </a:rPr>
              <a:t>10</a:t>
            </a:r>
            <a:r>
              <a:rPr lang="zh-CN" altLang="en-US" sz="1700" dirty="0">
                <a:latin typeface="微软雅黑 Light" panose="020B0502040204020203" pitchFamily="34" charset="-122"/>
                <a:ea typeface="微软雅黑 Light" panose="020B0502040204020203" pitchFamily="34" charset="-122"/>
              </a:rPr>
              <a:t>张图像的子集上的</a:t>
            </a:r>
            <a:r>
              <a:rPr lang="en-US" altLang="zh-CN" sz="1700" dirty="0">
                <a:latin typeface="微软雅黑 Light" panose="020B0502040204020203" pitchFamily="34" charset="-122"/>
                <a:ea typeface="微软雅黑 Light" panose="020B0502040204020203" pitchFamily="34" charset="-122"/>
              </a:rPr>
              <a:t>26</a:t>
            </a:r>
            <a:r>
              <a:rPr lang="zh-CN" altLang="en-US" sz="1700" dirty="0">
                <a:latin typeface="微软雅黑 Light" panose="020B0502040204020203" pitchFamily="34" charset="-122"/>
                <a:ea typeface="微软雅黑 Light" panose="020B0502040204020203" pitchFamily="34" charset="-122"/>
              </a:rPr>
              <a:t>个评分者的校准过程和重测可靠性。结果发现可靠性良好，并且相同图像的评分之间没有显著的偏差。</a:t>
            </a:r>
          </a:p>
        </p:txBody>
      </p:sp>
    </p:spTree>
    <p:extLst>
      <p:ext uri="{BB962C8B-B14F-4D97-AF65-F5344CB8AC3E}">
        <p14:creationId xmlns:p14="http://schemas.microsoft.com/office/powerpoint/2010/main" val="3307401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7712" y="19777"/>
            <a:ext cx="4006225" cy="1569660"/>
          </a:xfrm>
          <a:prstGeom prst="rect">
            <a:avLst/>
          </a:prstGeom>
        </p:spPr>
        <p:txBody>
          <a:bodyPr wrap="none">
            <a:spAutoFit/>
          </a:bodyPr>
          <a:lstStyle/>
          <a:p>
            <a:r>
              <a:rPr lang="en-US" altLang="zh-CN" sz="9600" b="1" dirty="0">
                <a:solidFill>
                  <a:srgbClr val="FFC000"/>
                </a:solidFill>
                <a:latin typeface="微软雅黑" panose="020B0503020204020204" pitchFamily="34" charset="-122"/>
                <a:ea typeface="微软雅黑" panose="020B0503020204020204" pitchFamily="34" charset="-122"/>
              </a:rPr>
              <a:t>Result</a:t>
            </a:r>
            <a:endParaRPr lang="zh-CN" altLang="en-US" sz="9600" dirty="0">
              <a:solidFill>
                <a:srgbClr val="FFC000"/>
              </a:solidFill>
            </a:endParaRPr>
          </a:p>
        </p:txBody>
      </p:sp>
      <p:sp>
        <p:nvSpPr>
          <p:cNvPr id="2" name="矩形 1"/>
          <p:cNvSpPr/>
          <p:nvPr/>
        </p:nvSpPr>
        <p:spPr>
          <a:xfrm>
            <a:off x="1484051" y="1311675"/>
            <a:ext cx="9849450" cy="4765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5AADF6BC-730B-4AF7-983B-5A65B0D48D97}"/>
              </a:ext>
            </a:extLst>
          </p:cNvPr>
          <p:cNvPicPr>
            <a:picLocks noChangeAspect="1"/>
          </p:cNvPicPr>
          <p:nvPr/>
        </p:nvPicPr>
        <p:blipFill>
          <a:blip r:embed="rId2"/>
          <a:stretch>
            <a:fillRect/>
          </a:stretch>
        </p:blipFill>
        <p:spPr>
          <a:xfrm>
            <a:off x="1939722" y="1523606"/>
            <a:ext cx="8883838" cy="3792475"/>
          </a:xfrm>
          <a:prstGeom prst="rect">
            <a:avLst/>
          </a:prstGeom>
        </p:spPr>
      </p:pic>
      <p:sp>
        <p:nvSpPr>
          <p:cNvPr id="6" name="矩形 5">
            <a:extLst>
              <a:ext uri="{FF2B5EF4-FFF2-40B4-BE49-F238E27FC236}">
                <a16:creationId xmlns:a16="http://schemas.microsoft.com/office/drawing/2014/main" id="{BAB4904E-3C0D-4957-9AC0-E53EA6CECB01}"/>
              </a:ext>
            </a:extLst>
          </p:cNvPr>
          <p:cNvSpPr/>
          <p:nvPr/>
        </p:nvSpPr>
        <p:spPr>
          <a:xfrm>
            <a:off x="4737845" y="5476537"/>
            <a:ext cx="3287592" cy="440249"/>
          </a:xfrm>
          <a:prstGeom prst="rect">
            <a:avLst/>
          </a:prstGeom>
        </p:spPr>
        <p:txBody>
          <a:bodyPr wrap="square">
            <a:spAutoFit/>
          </a:bodyPr>
          <a:lstStyle/>
          <a:p>
            <a:pPr>
              <a:lnSpc>
                <a:spcPct val="150000"/>
              </a:lnSpc>
            </a:pPr>
            <a:r>
              <a:rPr lang="en-US" altLang="zh-CN" sz="1700" dirty="0">
                <a:latin typeface="微软雅黑 Light" panose="020B0502040204020203" pitchFamily="34" charset="-122"/>
                <a:ea typeface="微软雅黑 Light" panose="020B0502040204020203" pitchFamily="34" charset="-122"/>
              </a:rPr>
              <a:t>MOS</a:t>
            </a:r>
            <a:r>
              <a:rPr lang="zh-CN" altLang="zh-CN" sz="1700" dirty="0">
                <a:latin typeface="微软雅黑 Light" panose="020B0502040204020203" pitchFamily="34" charset="-122"/>
                <a:ea typeface="微软雅黑 Light" panose="020B0502040204020203" pitchFamily="34" charset="-122"/>
              </a:rPr>
              <a:t>分数的颜色编码分布</a:t>
            </a:r>
            <a:endParaRPr lang="zh-CN" altLang="en-US" sz="17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2520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7712" y="19777"/>
            <a:ext cx="4006225" cy="1569660"/>
          </a:xfrm>
          <a:prstGeom prst="rect">
            <a:avLst/>
          </a:prstGeom>
        </p:spPr>
        <p:txBody>
          <a:bodyPr wrap="none">
            <a:spAutoFit/>
          </a:bodyPr>
          <a:lstStyle/>
          <a:p>
            <a:r>
              <a:rPr lang="en-US" altLang="zh-CN" sz="9600" b="1" dirty="0">
                <a:solidFill>
                  <a:srgbClr val="FFC000"/>
                </a:solidFill>
                <a:latin typeface="微软雅黑" panose="020B0503020204020204" pitchFamily="34" charset="-122"/>
                <a:ea typeface="微软雅黑" panose="020B0503020204020204" pitchFamily="34" charset="-122"/>
              </a:rPr>
              <a:t>Result</a:t>
            </a:r>
            <a:endParaRPr lang="zh-CN" altLang="en-US" sz="9600" dirty="0">
              <a:solidFill>
                <a:srgbClr val="FFC000"/>
              </a:solidFill>
            </a:endParaRPr>
          </a:p>
        </p:txBody>
      </p:sp>
      <p:pic>
        <p:nvPicPr>
          <p:cNvPr id="5" name="图片 4">
            <a:extLst>
              <a:ext uri="{FF2B5EF4-FFF2-40B4-BE49-F238E27FC236}">
                <a16:creationId xmlns:a16="http://schemas.microsoft.com/office/drawing/2014/main" id="{B3ABEEC6-6152-4338-8BDC-32EAA7EA85A4}"/>
              </a:ext>
            </a:extLst>
          </p:cNvPr>
          <p:cNvPicPr>
            <a:picLocks noChangeAspect="1"/>
          </p:cNvPicPr>
          <p:nvPr/>
        </p:nvPicPr>
        <p:blipFill>
          <a:blip r:embed="rId2"/>
          <a:stretch>
            <a:fillRect/>
          </a:stretch>
        </p:blipFill>
        <p:spPr>
          <a:xfrm>
            <a:off x="242887" y="1683874"/>
            <a:ext cx="11706225" cy="4362450"/>
          </a:xfrm>
          <a:prstGeom prst="rect">
            <a:avLst/>
          </a:prstGeom>
        </p:spPr>
      </p:pic>
    </p:spTree>
    <p:extLst>
      <p:ext uri="{BB962C8B-B14F-4D97-AF65-F5344CB8AC3E}">
        <p14:creationId xmlns:p14="http://schemas.microsoft.com/office/powerpoint/2010/main" val="524637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1585" b="18889"/>
          <a:stretch/>
        </p:blipFill>
        <p:spPr>
          <a:xfrm>
            <a:off x="695325" y="549275"/>
            <a:ext cx="10810876" cy="5687828"/>
          </a:xfrm>
          <a:prstGeom prst="rect">
            <a:avLst/>
          </a:prstGeom>
        </p:spPr>
      </p:pic>
      <p:sp>
        <p:nvSpPr>
          <p:cNvPr id="8" name="矩形 7"/>
          <p:cNvSpPr/>
          <p:nvPr/>
        </p:nvSpPr>
        <p:spPr>
          <a:xfrm>
            <a:off x="685799" y="549275"/>
            <a:ext cx="10820402" cy="5708650"/>
          </a:xfrm>
          <a:prstGeom prst="rect">
            <a:avLst/>
          </a:prstGeom>
          <a:solidFill>
            <a:schemeClr val="bg1">
              <a:lumMod val="95000"/>
              <a:alpha val="9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371600" y="0"/>
            <a:ext cx="711660" cy="1266092"/>
          </a:xfrm>
          <a:prstGeom prst="rect">
            <a:avLst/>
          </a:prstGeom>
          <a:solidFill>
            <a:srgbClr val="FC9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244112" y="2608359"/>
            <a:ext cx="7703776" cy="1569660"/>
          </a:xfrm>
          <a:prstGeom prst="rect">
            <a:avLst/>
          </a:prstGeom>
          <a:noFill/>
        </p:spPr>
        <p:txBody>
          <a:bodyPr wrap="none" rtlCol="0">
            <a:spAutoFit/>
          </a:bodyPr>
          <a:lstStyle/>
          <a:p>
            <a:r>
              <a:rPr lang="en-US" altLang="zh-CN" sz="9600" b="1" dirty="0">
                <a:latin typeface="微软雅黑" panose="020B0503020204020204" pitchFamily="34" charset="-122"/>
                <a:ea typeface="微软雅黑" panose="020B0503020204020204" pitchFamily="34" charset="-122"/>
              </a:rPr>
              <a:t>THANK </a:t>
            </a:r>
            <a:r>
              <a:rPr lang="en-US" altLang="zh-CN" sz="9600" dirty="0">
                <a:solidFill>
                  <a:srgbClr val="FC9204"/>
                </a:solidFill>
                <a:latin typeface="微软雅黑 Light" panose="020B0502040204020203" pitchFamily="34" charset="-122"/>
                <a:ea typeface="微软雅黑 Light" panose="020B0502040204020203" pitchFamily="34" charset="-122"/>
              </a:rPr>
              <a:t>YOU</a:t>
            </a:r>
            <a:endParaRPr lang="zh-CN" altLang="en-US" sz="9600" dirty="0">
              <a:solidFill>
                <a:srgbClr val="FC9204"/>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16403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1151" t="6249" r="6585" b="18889"/>
          <a:stretch/>
        </p:blipFill>
        <p:spPr>
          <a:xfrm>
            <a:off x="6267739" y="0"/>
            <a:ext cx="10048020" cy="6858000"/>
          </a:xfrm>
          <a:custGeom>
            <a:avLst/>
            <a:gdLst>
              <a:gd name="connsiteX0" fmla="*/ 5512460 w 10048020"/>
              <a:gd name="connsiteY0" fmla="*/ 0 h 6858000"/>
              <a:gd name="connsiteX1" fmla="*/ 10048020 w 10048020"/>
              <a:gd name="connsiteY1" fmla="*/ 0 h 6858000"/>
              <a:gd name="connsiteX2" fmla="*/ 4535560 w 10048020"/>
              <a:gd name="connsiteY2" fmla="*/ 6858000 h 6858000"/>
              <a:gd name="connsiteX3" fmla="*/ 0 w 1004802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48020" h="6858000">
                <a:moveTo>
                  <a:pt x="5512460" y="0"/>
                </a:moveTo>
                <a:lnTo>
                  <a:pt x="10048020" y="0"/>
                </a:lnTo>
                <a:lnTo>
                  <a:pt x="4535560" y="6858000"/>
                </a:lnTo>
                <a:lnTo>
                  <a:pt x="0" y="6858000"/>
                </a:lnTo>
                <a:close/>
              </a:path>
            </a:pathLst>
          </a:custGeom>
        </p:spPr>
      </p:pic>
      <p:sp>
        <p:nvSpPr>
          <p:cNvPr id="2" name="文本框 1"/>
          <p:cNvSpPr txBox="1"/>
          <p:nvPr/>
        </p:nvSpPr>
        <p:spPr>
          <a:xfrm>
            <a:off x="584529" y="184034"/>
            <a:ext cx="7518661" cy="1846659"/>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Super-Resolution</a:t>
            </a:r>
          </a:p>
          <a:p>
            <a:r>
              <a:rPr lang="zh-CN" altLang="en-US" sz="4800" dirty="0">
                <a:solidFill>
                  <a:srgbClr val="FFC000"/>
                </a:solidFill>
                <a:latin typeface="微软雅黑 Light" panose="020B0502040204020203" pitchFamily="34" charset="-122"/>
                <a:ea typeface="微软雅黑 Light" panose="020B0502040204020203" pitchFamily="34" charset="-122"/>
              </a:rPr>
              <a:t>超分辨率技术</a:t>
            </a:r>
          </a:p>
        </p:txBody>
      </p:sp>
      <p:sp>
        <p:nvSpPr>
          <p:cNvPr id="4" name="直角三角形 3"/>
          <p:cNvSpPr/>
          <p:nvPr/>
        </p:nvSpPr>
        <p:spPr>
          <a:xfrm rot="10800000">
            <a:off x="8170471" y="275697"/>
            <a:ext cx="292963" cy="292963"/>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矩形 36"/>
          <p:cNvSpPr/>
          <p:nvPr/>
        </p:nvSpPr>
        <p:spPr>
          <a:xfrm>
            <a:off x="584529" y="2268297"/>
            <a:ext cx="7398328" cy="1707199"/>
          </a:xfrm>
          <a:prstGeom prst="rect">
            <a:avLst/>
          </a:prstGeom>
        </p:spPr>
        <p:txBody>
          <a:bodyPr wrap="square">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超分辨率技术（</a:t>
            </a:r>
            <a:r>
              <a:rPr lang="en-US" altLang="zh-CN" dirty="0">
                <a:latin typeface="微软雅黑 Light" panose="020B0502040204020203" pitchFamily="34" charset="-122"/>
                <a:ea typeface="微软雅黑 Light" panose="020B0502040204020203" pitchFamily="34" charset="-122"/>
              </a:rPr>
              <a:t>SR</a:t>
            </a:r>
            <a:r>
              <a:rPr lang="zh-CN" altLang="en-US" dirty="0">
                <a:latin typeface="微软雅黑 Light" panose="020B0502040204020203" pitchFamily="34" charset="-122"/>
                <a:ea typeface="微软雅黑 Light" panose="020B0502040204020203" pitchFamily="34" charset="-122"/>
              </a:rPr>
              <a:t>）是指从观测到的低分辨率图像重建出相应的高分辨率图像，在监控设备、卫星图像和医学影像等领域都有重要的应用价值。</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SR</a:t>
            </a:r>
            <a:r>
              <a:rPr lang="zh-CN" altLang="en-US" dirty="0">
                <a:latin typeface="微软雅黑 Light" panose="020B0502040204020203" pitchFamily="34" charset="-122"/>
                <a:ea typeface="微软雅黑 Light" panose="020B0502040204020203" pitchFamily="34" charset="-122"/>
              </a:rPr>
              <a:t>可分为两类：从多张低分辨率图像重建出高分辨率图像和从单张低分辨率图像重建出高分辨率图像。</a:t>
            </a:r>
            <a:endParaRPr lang="en-US" altLang="zh-CN" dirty="0">
              <a:latin typeface="微软雅黑 Light" panose="020B0502040204020203" pitchFamily="34" charset="-122"/>
              <a:ea typeface="微软雅黑 Light" panose="020B0502040204020203" pitchFamily="34" charset="-122"/>
            </a:endParaRPr>
          </a:p>
        </p:txBody>
      </p:sp>
      <p:sp>
        <p:nvSpPr>
          <p:cNvPr id="33" name="矩形 32">
            <a:extLst>
              <a:ext uri="{FF2B5EF4-FFF2-40B4-BE49-F238E27FC236}">
                <a16:creationId xmlns:a16="http://schemas.microsoft.com/office/drawing/2014/main" id="{95AF8811-C1B4-4276-BCFB-87BCBC9A40CE}"/>
              </a:ext>
            </a:extLst>
          </p:cNvPr>
          <p:cNvSpPr/>
          <p:nvPr/>
        </p:nvSpPr>
        <p:spPr>
          <a:xfrm>
            <a:off x="584529" y="3918061"/>
            <a:ext cx="6063007" cy="2538195"/>
          </a:xfrm>
          <a:prstGeom prst="rect">
            <a:avLst/>
          </a:prstGeom>
        </p:spPr>
        <p:txBody>
          <a:bodyPr wrap="square">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现今比较流行的基于深度学习的</a:t>
            </a:r>
            <a:r>
              <a:rPr lang="en-US" altLang="zh-CN" dirty="0">
                <a:latin typeface="微软雅黑 Light" panose="020B0502040204020203" pitchFamily="34" charset="-122"/>
                <a:ea typeface="微软雅黑 Light" panose="020B0502040204020203" pitchFamily="34" charset="-122"/>
              </a:rPr>
              <a:t>SR</a:t>
            </a:r>
            <a:r>
              <a:rPr lang="zh-CN" altLang="en-US" dirty="0">
                <a:latin typeface="微软雅黑 Light" panose="020B0502040204020203" pitchFamily="34" charset="-122"/>
                <a:ea typeface="微软雅黑 Light" panose="020B0502040204020203" pitchFamily="34" charset="-122"/>
              </a:rPr>
              <a:t>，主要是基于单张低分辨率的重建方法，即</a:t>
            </a:r>
            <a:r>
              <a:rPr lang="en-US" altLang="zh-CN" dirty="0">
                <a:latin typeface="微软雅黑 Light" panose="020B0502040204020203" pitchFamily="34" charset="-122"/>
                <a:ea typeface="微软雅黑 Light" panose="020B0502040204020203" pitchFamily="34" charset="-122"/>
              </a:rPr>
              <a:t>Single Image Super-Resolution (SISR)</a:t>
            </a:r>
            <a:r>
              <a:rPr lang="zh-CN" altLang="en-US" dirty="0">
                <a:latin typeface="微软雅黑 Light" panose="020B0502040204020203" pitchFamily="34" charset="-122"/>
                <a:ea typeface="微软雅黑 Light" panose="020B0502040204020203" pitchFamily="34" charset="-122"/>
              </a:rPr>
              <a:t>。它已经取得了很好的效果，其方法是通过一系列低分辨率图像和与之对应的高分辨率图像作为训练数据，学习一个从低分辨率图像到高分辨率图像的映射函数，这个函数通过卷积神经网络来表示。</a:t>
            </a:r>
          </a:p>
        </p:txBody>
      </p:sp>
    </p:spTree>
    <p:extLst>
      <p:ext uri="{BB962C8B-B14F-4D97-AF65-F5344CB8AC3E}">
        <p14:creationId xmlns:p14="http://schemas.microsoft.com/office/powerpoint/2010/main" val="3695048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00746" y="1194736"/>
            <a:ext cx="1431802" cy="1200329"/>
          </a:xfrm>
          <a:prstGeom prst="rect">
            <a:avLst/>
          </a:prstGeom>
        </p:spPr>
        <p:txBody>
          <a:bodyPr wrap="none">
            <a:spAutoFit/>
          </a:bodyPr>
          <a:lstStyle/>
          <a:p>
            <a:r>
              <a:rPr lang="en-US" altLang="zh-CN" sz="7200" b="1" dirty="0">
                <a:solidFill>
                  <a:schemeClr val="bg1"/>
                </a:solidFill>
                <a:latin typeface="微软雅黑" panose="020B0503020204020204" pitchFamily="34" charset="-122"/>
                <a:ea typeface="微软雅黑" panose="020B0503020204020204" pitchFamily="34" charset="-122"/>
              </a:rPr>
              <a:t>PK</a:t>
            </a:r>
            <a:endParaRPr lang="zh-CN" altLang="en-US" sz="72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850222" y="856343"/>
            <a:ext cx="5247481" cy="5221184"/>
          </a:xfrm>
          <a:prstGeom prst="rect">
            <a:avLst/>
          </a:prstGeom>
          <a:solidFill>
            <a:srgbClr val="FFF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4298" y="856343"/>
            <a:ext cx="5247481" cy="52211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264293" y="994681"/>
            <a:ext cx="1824730"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SR</a:t>
            </a:r>
            <a:endParaRPr lang="zh-CN" altLang="en-US" sz="2000" dirty="0">
              <a:solidFill>
                <a:srgbClr val="FFC000"/>
              </a:solidFill>
              <a:latin typeface="微软雅黑 Light" panose="020B0502040204020203" pitchFamily="34" charset="-122"/>
              <a:ea typeface="微软雅黑 Light" panose="020B0502040204020203" pitchFamily="34" charset="-122"/>
            </a:endParaRPr>
          </a:p>
        </p:txBody>
      </p:sp>
      <p:sp>
        <p:nvSpPr>
          <p:cNvPr id="11" name="矩形 10"/>
          <p:cNvSpPr/>
          <p:nvPr/>
        </p:nvSpPr>
        <p:spPr>
          <a:xfrm>
            <a:off x="6329895" y="1428311"/>
            <a:ext cx="1436583" cy="842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155047" y="994681"/>
            <a:ext cx="1824730" cy="400110"/>
          </a:xfrm>
          <a:prstGeom prst="rect">
            <a:avLst/>
          </a:prstGeom>
          <a:noFill/>
        </p:spPr>
        <p:txBody>
          <a:bodyPr wrap="square" rtlCol="0">
            <a:spAutoFit/>
          </a:bodyPr>
          <a:lstStyle/>
          <a:p>
            <a:pPr algn="r"/>
            <a:r>
              <a:rPr lang="en-US" altLang="zh-CN" sz="2000" b="1" dirty="0">
                <a:latin typeface="微软雅黑" panose="020B0503020204020204" pitchFamily="34" charset="-122"/>
                <a:ea typeface="微软雅黑" panose="020B0503020204020204" pitchFamily="34" charset="-122"/>
              </a:rPr>
              <a:t>PSNR </a:t>
            </a:r>
            <a:endParaRPr lang="zh-CN" altLang="en-US" sz="2000" dirty="0">
              <a:solidFill>
                <a:srgbClr val="FFC000"/>
              </a:solidFill>
              <a:latin typeface="微软雅黑 Light" panose="020B0502040204020203" pitchFamily="34" charset="-122"/>
              <a:ea typeface="微软雅黑 Light" panose="020B0502040204020203" pitchFamily="34" charset="-122"/>
            </a:endParaRPr>
          </a:p>
        </p:txBody>
      </p:sp>
      <p:sp>
        <p:nvSpPr>
          <p:cNvPr id="14" name="矩形 13"/>
          <p:cNvSpPr/>
          <p:nvPr/>
        </p:nvSpPr>
        <p:spPr>
          <a:xfrm>
            <a:off x="4437749" y="1428311"/>
            <a:ext cx="1436583" cy="842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21" name="矩形 20">
            <a:extLst>
              <a:ext uri="{FF2B5EF4-FFF2-40B4-BE49-F238E27FC236}">
                <a16:creationId xmlns:a16="http://schemas.microsoft.com/office/drawing/2014/main" id="{2F911B33-AF73-4891-880F-6669FC6065CC}"/>
              </a:ext>
            </a:extLst>
          </p:cNvPr>
          <p:cNvSpPr/>
          <p:nvPr/>
        </p:nvSpPr>
        <p:spPr>
          <a:xfrm>
            <a:off x="904580" y="1784860"/>
            <a:ext cx="5135360" cy="1617494"/>
          </a:xfrm>
          <a:prstGeom prst="rect">
            <a:avLst/>
          </a:prstGeom>
        </p:spPr>
        <p:txBody>
          <a:bodyPr wrap="square">
            <a:spAutoFit/>
          </a:bodyPr>
          <a:lstStyle/>
          <a:p>
            <a:pPr algn="r">
              <a:lnSpc>
                <a:spcPct val="150000"/>
              </a:lnSpc>
            </a:pPr>
            <a:r>
              <a:rPr lang="en-US" altLang="zh-CN" sz="1700" dirty="0">
                <a:latin typeface="微软雅黑 Light" panose="020B0502040204020203" pitchFamily="34" charset="-122"/>
                <a:ea typeface="微软雅黑 Light" panose="020B0502040204020203" pitchFamily="34" charset="-122"/>
              </a:rPr>
              <a:t>PSNR</a:t>
            </a:r>
            <a:r>
              <a:rPr lang="zh-CN" altLang="en-US" sz="1700" dirty="0">
                <a:latin typeface="微软雅黑 Light" panose="020B0502040204020203" pitchFamily="34" charset="-122"/>
                <a:ea typeface="微软雅黑 Light" panose="020B0502040204020203" pitchFamily="34" charset="-122"/>
              </a:rPr>
              <a:t>，峰值信噪比，在超分辨率技术中，通常用来评价一幅图像复原后和原图像相比质量的好坏。</a:t>
            </a:r>
            <a:r>
              <a:rPr lang="en-US" altLang="zh-CN" sz="1700" dirty="0">
                <a:latin typeface="微软雅黑 Light" panose="020B0502040204020203" pitchFamily="34" charset="-122"/>
                <a:ea typeface="微软雅黑 Light" panose="020B0502040204020203" pitchFamily="34" charset="-122"/>
              </a:rPr>
              <a:t>PSNR</a:t>
            </a:r>
            <a:r>
              <a:rPr lang="zh-CN" altLang="en-US" sz="1700" dirty="0">
                <a:latin typeface="微软雅黑 Light" panose="020B0502040204020203" pitchFamily="34" charset="-122"/>
                <a:ea typeface="微软雅黑 Light" panose="020B0502040204020203" pitchFamily="34" charset="-122"/>
              </a:rPr>
              <a:t>越高，即失真越小。公式中主要定义了两个值，一个是均方差</a:t>
            </a:r>
            <a:r>
              <a:rPr lang="en-US" altLang="zh-CN" sz="1700" dirty="0">
                <a:latin typeface="微软雅黑 Light" panose="020B0502040204020203" pitchFamily="34" charset="-122"/>
                <a:ea typeface="微软雅黑 Light" panose="020B0502040204020203" pitchFamily="34" charset="-122"/>
              </a:rPr>
              <a:t>MSE</a:t>
            </a:r>
            <a:r>
              <a:rPr lang="zh-CN" altLang="en-US" sz="1700" dirty="0">
                <a:latin typeface="微软雅黑 Light" panose="020B0502040204020203" pitchFamily="34" charset="-122"/>
                <a:ea typeface="微软雅黑 Light" panose="020B0502040204020203" pitchFamily="34" charset="-122"/>
              </a:rPr>
              <a:t>，另一个是峰值信噪比</a:t>
            </a:r>
            <a:r>
              <a:rPr lang="en-US" altLang="zh-CN" sz="1700" dirty="0">
                <a:latin typeface="微软雅黑 Light" panose="020B0502040204020203" pitchFamily="34" charset="-122"/>
                <a:ea typeface="微软雅黑 Light" panose="020B0502040204020203" pitchFamily="34" charset="-122"/>
              </a:rPr>
              <a:t>PSNR</a:t>
            </a:r>
            <a:r>
              <a:rPr lang="zh-CN" altLang="en-US" sz="1700" dirty="0">
                <a:latin typeface="微软雅黑 Light" panose="020B0502040204020203" pitchFamily="34" charset="-122"/>
                <a:ea typeface="微软雅黑 Light" panose="020B0502040204020203" pitchFamily="34" charset="-122"/>
              </a:rPr>
              <a:t>。</a:t>
            </a:r>
          </a:p>
        </p:txBody>
      </p:sp>
      <p:pic>
        <p:nvPicPr>
          <p:cNvPr id="5" name="图片 4">
            <a:extLst>
              <a:ext uri="{FF2B5EF4-FFF2-40B4-BE49-F238E27FC236}">
                <a16:creationId xmlns:a16="http://schemas.microsoft.com/office/drawing/2014/main" id="{983D79D3-4EE4-480E-A1B7-DDDA397B9C29}"/>
              </a:ext>
            </a:extLst>
          </p:cNvPr>
          <p:cNvPicPr>
            <a:picLocks noChangeAspect="1"/>
          </p:cNvPicPr>
          <p:nvPr/>
        </p:nvPicPr>
        <p:blipFill>
          <a:blip r:embed="rId2"/>
          <a:stretch>
            <a:fillRect/>
          </a:stretch>
        </p:blipFill>
        <p:spPr>
          <a:xfrm>
            <a:off x="807968" y="3827409"/>
            <a:ext cx="5066364" cy="1602280"/>
          </a:xfrm>
          <a:prstGeom prst="rect">
            <a:avLst/>
          </a:prstGeom>
        </p:spPr>
      </p:pic>
      <p:sp>
        <p:nvSpPr>
          <p:cNvPr id="22" name="矩形 21">
            <a:extLst>
              <a:ext uri="{FF2B5EF4-FFF2-40B4-BE49-F238E27FC236}">
                <a16:creationId xmlns:a16="http://schemas.microsoft.com/office/drawing/2014/main" id="{BF481B48-0D02-4B62-93CE-1E631E5D40A1}"/>
              </a:ext>
            </a:extLst>
          </p:cNvPr>
          <p:cNvSpPr/>
          <p:nvPr/>
        </p:nvSpPr>
        <p:spPr>
          <a:xfrm>
            <a:off x="6260777" y="1748920"/>
            <a:ext cx="5135360" cy="1617494"/>
          </a:xfrm>
          <a:prstGeom prst="rect">
            <a:avLst/>
          </a:prstGeom>
        </p:spPr>
        <p:txBody>
          <a:bodyPr wrap="square">
            <a:spAutoFit/>
          </a:bodyPr>
          <a:lstStyle/>
          <a:p>
            <a:pPr>
              <a:lnSpc>
                <a:spcPct val="150000"/>
              </a:lnSpc>
            </a:pPr>
            <a:r>
              <a:rPr lang="zh-CN" altLang="en-US" sz="1700" dirty="0">
                <a:latin typeface="微软雅黑 Light" panose="020B0502040204020203" pitchFamily="34" charset="-122"/>
                <a:ea typeface="微软雅黑 Light" panose="020B0502040204020203" pitchFamily="34" charset="-122"/>
              </a:rPr>
              <a:t>传统的方法一般处理的是较小的放大倍数，当图像的放大倍数大于</a:t>
            </a:r>
            <a:r>
              <a:rPr lang="en-US" altLang="zh-CN" sz="1700" dirty="0">
                <a:latin typeface="微软雅黑 Light" panose="020B0502040204020203" pitchFamily="34" charset="-122"/>
                <a:ea typeface="微软雅黑 Light" panose="020B0502040204020203" pitchFamily="34" charset="-122"/>
              </a:rPr>
              <a:t>4</a:t>
            </a:r>
            <a:r>
              <a:rPr lang="zh-CN" altLang="en-US" sz="1700" dirty="0">
                <a:latin typeface="微软雅黑 Light" panose="020B0502040204020203" pitchFamily="34" charset="-122"/>
                <a:ea typeface="微软雅黑 Light" panose="020B0502040204020203" pitchFamily="34" charset="-122"/>
              </a:rPr>
              <a:t>时，很容易使得到的结果显得过于平滑，而缺少一些细节上的真实感。这是因为传统的方法使用的代价函数一般是最小均方差</a:t>
            </a:r>
            <a:r>
              <a:rPr lang="en-US" altLang="zh-CN" sz="1700" dirty="0">
                <a:latin typeface="微软雅黑 Light" panose="020B0502040204020203" pitchFamily="34" charset="-122"/>
                <a:ea typeface="微软雅黑 Light" panose="020B0502040204020203" pitchFamily="34" charset="-122"/>
              </a:rPr>
              <a:t>MSE</a:t>
            </a:r>
            <a:r>
              <a:rPr lang="zh-CN" altLang="en-US" sz="1700" dirty="0">
                <a:latin typeface="微软雅黑 Light" panose="020B0502040204020203" pitchFamily="34" charset="-122"/>
                <a:ea typeface="微软雅黑 Light" panose="020B0502040204020203" pitchFamily="34" charset="-122"/>
              </a:rPr>
              <a:t>，即</a:t>
            </a:r>
            <a:endParaRPr lang="en-US" altLang="zh-CN" sz="1700" dirty="0">
              <a:latin typeface="微软雅黑 Light" panose="020B0502040204020203" pitchFamily="34" charset="-122"/>
              <a:ea typeface="微软雅黑 Light" panose="020B0502040204020203" pitchFamily="34" charset="-122"/>
            </a:endParaRPr>
          </a:p>
        </p:txBody>
      </p:sp>
      <p:pic>
        <p:nvPicPr>
          <p:cNvPr id="23" name="Picture 2" descr="æ¥çæºå¾å">
            <a:extLst>
              <a:ext uri="{FF2B5EF4-FFF2-40B4-BE49-F238E27FC236}">
                <a16:creationId xmlns:a16="http://schemas.microsoft.com/office/drawing/2014/main" id="{52C20394-AE78-44DC-A1A8-08BA33A15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895" y="3569610"/>
            <a:ext cx="5383134" cy="1012087"/>
          </a:xfrm>
          <a:prstGeom prst="rect">
            <a:avLst/>
          </a:prstGeom>
          <a:noFill/>
          <a:extLst>
            <a:ext uri="{909E8E84-426E-40DD-AFC4-6F175D3DCCD1}">
              <a14:hiddenFill xmlns:a14="http://schemas.microsoft.com/office/drawing/2010/main">
                <a:solidFill>
                  <a:srgbClr val="FFFFFF"/>
                </a:solidFill>
              </a14:hiddenFill>
            </a:ext>
          </a:extLst>
        </p:spPr>
      </p:pic>
      <p:sp>
        <p:nvSpPr>
          <p:cNvPr id="24" name="矩形 23">
            <a:extLst>
              <a:ext uri="{FF2B5EF4-FFF2-40B4-BE49-F238E27FC236}">
                <a16:creationId xmlns:a16="http://schemas.microsoft.com/office/drawing/2014/main" id="{D28D612B-5EF2-4967-9094-D248B057A5D6}"/>
              </a:ext>
            </a:extLst>
          </p:cNvPr>
          <p:cNvSpPr/>
          <p:nvPr/>
        </p:nvSpPr>
        <p:spPr>
          <a:xfrm>
            <a:off x="6260777" y="4743553"/>
            <a:ext cx="5135360" cy="1225079"/>
          </a:xfrm>
          <a:prstGeom prst="rect">
            <a:avLst/>
          </a:prstGeom>
        </p:spPr>
        <p:txBody>
          <a:bodyPr wrap="square">
            <a:spAutoFit/>
          </a:bodyPr>
          <a:lstStyle/>
          <a:p>
            <a:pPr>
              <a:lnSpc>
                <a:spcPct val="150000"/>
              </a:lnSpc>
            </a:pPr>
            <a:r>
              <a:rPr lang="zh-CN" altLang="en-US" sz="1700" dirty="0">
                <a:latin typeface="微软雅黑 Light" panose="020B0502040204020203" pitchFamily="34" charset="-122"/>
                <a:ea typeface="微软雅黑 Light" panose="020B0502040204020203" pitchFamily="34" charset="-122"/>
              </a:rPr>
              <a:t>该代价函数使重建结果有较高的峰值信噪比</a:t>
            </a:r>
            <a:r>
              <a:rPr lang="en-US" altLang="zh-CN" sz="1700" dirty="0">
                <a:latin typeface="微软雅黑 Light" panose="020B0502040204020203" pitchFamily="34" charset="-122"/>
                <a:ea typeface="微软雅黑 Light" panose="020B0502040204020203" pitchFamily="34" charset="-122"/>
              </a:rPr>
              <a:t>PSNR</a:t>
            </a:r>
            <a:r>
              <a:rPr lang="zh-CN" altLang="en-US" sz="1700" dirty="0">
                <a:latin typeface="微软雅黑 Light" panose="020B0502040204020203" pitchFamily="34" charset="-122"/>
                <a:ea typeface="微软雅黑 Light" panose="020B0502040204020203" pitchFamily="34" charset="-122"/>
              </a:rPr>
              <a:t>，但是缺少了高频信息，出现过度平滑的纹理。</a:t>
            </a:r>
            <a:endParaRPr lang="en-US" altLang="zh-CN" sz="1700" dirty="0">
              <a:latin typeface="微软雅黑 Light" panose="020B0502040204020203" pitchFamily="34" charset="-122"/>
              <a:ea typeface="微软雅黑 Light" panose="020B0502040204020203" pitchFamily="34" charset="-122"/>
            </a:endParaRPr>
          </a:p>
          <a:p>
            <a:pPr>
              <a:lnSpc>
                <a:spcPct val="150000"/>
              </a:lnSpc>
            </a:pPr>
            <a:endParaRPr lang="en-US" altLang="zh-CN" sz="17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1653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85799" y="504336"/>
            <a:ext cx="10820402" cy="5708650"/>
            <a:chOff x="685799" y="760412"/>
            <a:chExt cx="10820402" cy="5708650"/>
          </a:xfrm>
        </p:grpSpPr>
        <p:pic>
          <p:nvPicPr>
            <p:cNvPr id="64" name="图片 63"/>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1585" b="18889"/>
            <a:stretch/>
          </p:blipFill>
          <p:spPr>
            <a:xfrm>
              <a:off x="695325" y="770823"/>
              <a:ext cx="10810876" cy="5687828"/>
            </a:xfrm>
            <a:prstGeom prst="rect">
              <a:avLst/>
            </a:prstGeom>
          </p:spPr>
        </p:pic>
        <p:sp>
          <p:nvSpPr>
            <p:cNvPr id="65" name="矩形 64"/>
            <p:cNvSpPr/>
            <p:nvPr/>
          </p:nvSpPr>
          <p:spPr>
            <a:xfrm>
              <a:off x="685799" y="760412"/>
              <a:ext cx="10820402" cy="5708650"/>
            </a:xfrm>
            <a:prstGeom prst="rect">
              <a:avLst/>
            </a:prstGeom>
            <a:gradFill flip="none" rotWithShape="1">
              <a:gsLst>
                <a:gs pos="0">
                  <a:schemeClr val="bg1">
                    <a:alpha val="85000"/>
                  </a:schemeClr>
                </a:gs>
                <a:gs pos="79000">
                  <a:schemeClr val="bg1">
                    <a:lumMod val="95000"/>
                  </a:schemeClr>
                </a:gs>
                <a:gs pos="100000">
                  <a:schemeClr val="bg1">
                    <a:lumMod val="95000"/>
                  </a:scheme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a:extLst>
              <a:ext uri="{FF2B5EF4-FFF2-40B4-BE49-F238E27FC236}">
                <a16:creationId xmlns:a16="http://schemas.microsoft.com/office/drawing/2014/main" id="{93B109D4-4E0E-4604-AB57-B88D94945559}"/>
              </a:ext>
            </a:extLst>
          </p:cNvPr>
          <p:cNvPicPr>
            <a:picLocks noChangeAspect="1"/>
          </p:cNvPicPr>
          <p:nvPr/>
        </p:nvPicPr>
        <p:blipFill>
          <a:blip r:embed="rId4"/>
          <a:stretch>
            <a:fillRect/>
          </a:stretch>
        </p:blipFill>
        <p:spPr>
          <a:xfrm>
            <a:off x="1138237" y="833223"/>
            <a:ext cx="9915525" cy="3810000"/>
          </a:xfrm>
          <a:prstGeom prst="rect">
            <a:avLst/>
          </a:prstGeom>
        </p:spPr>
      </p:pic>
      <p:sp>
        <p:nvSpPr>
          <p:cNvPr id="20" name="矩形 19">
            <a:extLst>
              <a:ext uri="{FF2B5EF4-FFF2-40B4-BE49-F238E27FC236}">
                <a16:creationId xmlns:a16="http://schemas.microsoft.com/office/drawing/2014/main" id="{801BD39B-FAC4-49F9-8670-18EC649C70E3}"/>
              </a:ext>
            </a:extLst>
          </p:cNvPr>
          <p:cNvSpPr/>
          <p:nvPr/>
        </p:nvSpPr>
        <p:spPr>
          <a:xfrm>
            <a:off x="1138237" y="4903643"/>
            <a:ext cx="9915525" cy="832664"/>
          </a:xfrm>
          <a:prstGeom prst="rect">
            <a:avLst/>
          </a:prstGeom>
        </p:spPr>
        <p:txBody>
          <a:bodyPr wrap="square">
            <a:spAutoFit/>
          </a:bodyPr>
          <a:lstStyle/>
          <a:p>
            <a:pPr>
              <a:lnSpc>
                <a:spcPct val="150000"/>
              </a:lnSpc>
            </a:pPr>
            <a:r>
              <a:rPr lang="zh-CN" altLang="en-US" sz="1700" dirty="0">
                <a:latin typeface="微软雅黑 Light" panose="020B0502040204020203" pitchFamily="34" charset="-122"/>
                <a:ea typeface="微软雅黑 Light" panose="020B0502040204020203" pitchFamily="34" charset="-122"/>
              </a:rPr>
              <a:t>从左到右：</a:t>
            </a:r>
            <a:r>
              <a:rPr lang="en-US" altLang="zh-CN" sz="1700" dirty="0">
                <a:latin typeface="微软雅黑 Light" panose="020B0502040204020203" pitchFamily="34" charset="-122"/>
                <a:ea typeface="微软雅黑 Light" panose="020B0502040204020203" pitchFamily="34" charset="-122"/>
              </a:rPr>
              <a:t>(</a:t>
            </a:r>
            <a:r>
              <a:rPr lang="zh-CN" altLang="en-US" sz="1700" dirty="0">
                <a:latin typeface="微软雅黑 Light" panose="020B0502040204020203" pitchFamily="34" charset="-122"/>
                <a:ea typeface="微软雅黑 Light" panose="020B0502040204020203" pitchFamily="34" charset="-122"/>
              </a:rPr>
              <a:t>双三次</a:t>
            </a:r>
            <a:r>
              <a:rPr lang="en-US" altLang="zh-CN" sz="1700" dirty="0">
                <a:latin typeface="微软雅黑 Light" panose="020B0502040204020203" pitchFamily="34" charset="-122"/>
                <a:ea typeface="微软雅黑 Light" panose="020B0502040204020203" pitchFamily="34" charset="-122"/>
              </a:rPr>
              <a:t>)</a:t>
            </a:r>
            <a:r>
              <a:rPr lang="zh-CN" altLang="en-US" sz="1700" dirty="0">
                <a:latin typeface="微软雅黑 Light" panose="020B0502040204020203" pitchFamily="34" charset="-122"/>
                <a:ea typeface="微软雅黑 Light" panose="020B0502040204020203" pitchFamily="34" charset="-122"/>
              </a:rPr>
              <a:t>立方体插值、优化</a:t>
            </a:r>
            <a:r>
              <a:rPr lang="en-US" altLang="zh-CN" sz="1700" dirty="0">
                <a:latin typeface="微软雅黑 Light" panose="020B0502040204020203" pitchFamily="34" charset="-122"/>
                <a:ea typeface="微软雅黑 Light" panose="020B0502040204020203" pitchFamily="34" charset="-122"/>
              </a:rPr>
              <a:t>MSE</a:t>
            </a:r>
            <a:r>
              <a:rPr lang="zh-CN" altLang="en-US" sz="1700" dirty="0">
                <a:latin typeface="微软雅黑 Light" panose="020B0502040204020203" pitchFamily="34" charset="-122"/>
                <a:ea typeface="微软雅黑 Light" panose="020B0502040204020203" pitchFamily="34" charset="-122"/>
              </a:rPr>
              <a:t>的深度残差网络、生成式对抗网络优化、原始高分辨率图像</a:t>
            </a:r>
            <a:endParaRPr lang="en-US" altLang="zh-CN" sz="1700" dirty="0">
              <a:latin typeface="微软雅黑 Light" panose="020B0502040204020203" pitchFamily="34" charset="-122"/>
              <a:ea typeface="微软雅黑 Light" panose="020B0502040204020203" pitchFamily="34" charset="-122"/>
            </a:endParaRPr>
          </a:p>
          <a:p>
            <a:pPr>
              <a:lnSpc>
                <a:spcPct val="150000"/>
              </a:lnSpc>
            </a:pPr>
            <a:r>
              <a:rPr lang="zh-CN" altLang="en-US" sz="1700" dirty="0">
                <a:latin typeface="微软雅黑 Light" panose="020B0502040204020203" pitchFamily="34" charset="-122"/>
                <a:ea typeface="微软雅黑 Light" panose="020B0502040204020203" pitchFamily="34" charset="-122"/>
              </a:rPr>
              <a:t>对应的</a:t>
            </a:r>
            <a:r>
              <a:rPr lang="en-US" altLang="zh-CN" sz="1700" dirty="0">
                <a:latin typeface="微软雅黑 Light" panose="020B0502040204020203" pitchFamily="34" charset="-122"/>
                <a:ea typeface="微软雅黑 Light" panose="020B0502040204020203" pitchFamily="34" charset="-122"/>
              </a:rPr>
              <a:t>PSNR</a:t>
            </a:r>
            <a:r>
              <a:rPr lang="zh-CN" altLang="en-US" sz="1700" dirty="0">
                <a:latin typeface="微软雅黑 Light" panose="020B0502040204020203" pitchFamily="34" charset="-122"/>
                <a:ea typeface="微软雅黑 Light" panose="020B0502040204020203" pitchFamily="34" charset="-122"/>
              </a:rPr>
              <a:t>和</a:t>
            </a:r>
            <a:r>
              <a:rPr lang="en-US" altLang="zh-CN" sz="1700" dirty="0">
                <a:latin typeface="微软雅黑 Light" panose="020B0502040204020203" pitchFamily="34" charset="-122"/>
                <a:ea typeface="微软雅黑 Light" panose="020B0502040204020203" pitchFamily="34" charset="-122"/>
              </a:rPr>
              <a:t>SSIM(</a:t>
            </a:r>
            <a:r>
              <a:rPr lang="zh-CN" altLang="en-US" sz="1700" dirty="0">
                <a:latin typeface="微软雅黑 Light" panose="020B0502040204020203" pitchFamily="34" charset="-122"/>
                <a:ea typeface="微软雅黑 Light" panose="020B0502040204020203" pitchFamily="34" charset="-122"/>
              </a:rPr>
              <a:t>结构相似性</a:t>
            </a:r>
            <a:r>
              <a:rPr lang="en-US" altLang="zh-CN" sz="1700" dirty="0">
                <a:latin typeface="微软雅黑 Light" panose="020B0502040204020203" pitchFamily="34" charset="-122"/>
                <a:ea typeface="微软雅黑 Light" panose="020B0502040204020203" pitchFamily="34" charset="-122"/>
              </a:rPr>
              <a:t>)</a:t>
            </a:r>
            <a:r>
              <a:rPr lang="zh-CN" altLang="en-US" sz="1700" dirty="0">
                <a:latin typeface="微软雅黑 Light" panose="020B0502040204020203" pitchFamily="34" charset="-122"/>
                <a:ea typeface="微软雅黑 Light" panose="020B0502040204020203" pitchFamily="34" charset="-122"/>
              </a:rPr>
              <a:t>值在括号中显示</a:t>
            </a:r>
          </a:p>
        </p:txBody>
      </p:sp>
    </p:spTree>
    <p:extLst>
      <p:ext uri="{BB962C8B-B14F-4D97-AF65-F5344CB8AC3E}">
        <p14:creationId xmlns:p14="http://schemas.microsoft.com/office/powerpoint/2010/main" val="83718410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A1D62C0-7158-4BC9-B417-9385FA5A3B63}"/>
              </a:ext>
            </a:extLst>
          </p:cNvPr>
          <p:cNvPicPr>
            <a:picLocks noChangeAspect="1"/>
          </p:cNvPicPr>
          <p:nvPr/>
        </p:nvPicPr>
        <p:blipFill>
          <a:blip r:embed="rId2"/>
          <a:stretch>
            <a:fillRect/>
          </a:stretch>
        </p:blipFill>
        <p:spPr>
          <a:xfrm>
            <a:off x="2077622" y="255757"/>
            <a:ext cx="8036756" cy="6346486"/>
          </a:xfrm>
          <a:prstGeom prst="rect">
            <a:avLst/>
          </a:prstGeom>
        </p:spPr>
      </p:pic>
    </p:spTree>
    <p:extLst>
      <p:ext uri="{BB962C8B-B14F-4D97-AF65-F5344CB8AC3E}">
        <p14:creationId xmlns:p14="http://schemas.microsoft.com/office/powerpoint/2010/main" val="3040555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7712" y="244862"/>
            <a:ext cx="4682692" cy="1569660"/>
          </a:xfrm>
          <a:prstGeom prst="rect">
            <a:avLst/>
          </a:prstGeom>
        </p:spPr>
        <p:txBody>
          <a:bodyPr wrap="none">
            <a:spAutoFit/>
          </a:bodyPr>
          <a:lstStyle/>
          <a:p>
            <a:r>
              <a:rPr lang="en-US" altLang="zh-CN" sz="9600" b="1" dirty="0">
                <a:solidFill>
                  <a:srgbClr val="FFC000"/>
                </a:solidFill>
                <a:latin typeface="微软雅黑" panose="020B0503020204020204" pitchFamily="34" charset="-122"/>
                <a:ea typeface="微软雅黑" panose="020B0503020204020204" pitchFamily="34" charset="-122"/>
              </a:rPr>
              <a:t>SRGAN</a:t>
            </a:r>
            <a:endParaRPr lang="zh-CN" altLang="en-US" sz="9600" dirty="0">
              <a:solidFill>
                <a:srgbClr val="FFC000"/>
              </a:solidFill>
            </a:endParaRPr>
          </a:p>
        </p:txBody>
      </p:sp>
      <p:sp>
        <p:nvSpPr>
          <p:cNvPr id="2" name="矩形 1"/>
          <p:cNvSpPr/>
          <p:nvPr/>
        </p:nvSpPr>
        <p:spPr>
          <a:xfrm>
            <a:off x="1484051" y="1311675"/>
            <a:ext cx="9849450" cy="4765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C6CB5BE-57BF-44D8-B177-45420C55F77E}"/>
              </a:ext>
            </a:extLst>
          </p:cNvPr>
          <p:cNvSpPr/>
          <p:nvPr/>
        </p:nvSpPr>
        <p:spPr>
          <a:xfrm>
            <a:off x="1678299" y="1583038"/>
            <a:ext cx="9584862" cy="5149230"/>
          </a:xfrm>
          <a:prstGeom prst="rect">
            <a:avLst/>
          </a:prstGeom>
        </p:spPr>
        <p:txBody>
          <a:bodyPr wrap="square">
            <a:spAutoFit/>
          </a:bodyPr>
          <a:lstStyle/>
          <a:p>
            <a:pPr>
              <a:lnSpc>
                <a:spcPct val="150000"/>
              </a:lnSpc>
            </a:pPr>
            <a:r>
              <a:rPr lang="zh-CN" altLang="en-US" sz="1700" dirty="0">
                <a:latin typeface="微软雅黑 Light" panose="020B0502040204020203" pitchFamily="34" charset="-122"/>
                <a:ea typeface="微软雅黑 Light" panose="020B0502040204020203" pitchFamily="34" charset="-122"/>
              </a:rPr>
              <a:t>论文提出了将生成式对抗网络（</a:t>
            </a:r>
            <a:r>
              <a:rPr lang="en-US" altLang="zh-CN" sz="1700" dirty="0">
                <a:latin typeface="微软雅黑 Light" panose="020B0502040204020203" pitchFamily="34" charset="-122"/>
                <a:ea typeface="微软雅黑 Light" panose="020B0502040204020203" pitchFamily="34" charset="-122"/>
              </a:rPr>
              <a:t>GAN</a:t>
            </a:r>
            <a:r>
              <a:rPr lang="zh-CN" altLang="en-US" sz="1700" dirty="0">
                <a:latin typeface="微软雅黑 Light" panose="020B0502040204020203" pitchFamily="34" charset="-122"/>
                <a:ea typeface="微软雅黑 Light" panose="020B0502040204020203" pitchFamily="34" charset="-122"/>
              </a:rPr>
              <a:t>）用于</a:t>
            </a:r>
            <a:r>
              <a:rPr lang="en-US" altLang="zh-CN" sz="1700" dirty="0">
                <a:latin typeface="微软雅黑 Light" panose="020B0502040204020203" pitchFamily="34" charset="-122"/>
                <a:ea typeface="微软雅黑 Light" panose="020B0502040204020203" pitchFamily="34" charset="-122"/>
              </a:rPr>
              <a:t>SR</a:t>
            </a:r>
            <a:r>
              <a:rPr lang="zh-CN" altLang="en-US" sz="1700" dirty="0">
                <a:latin typeface="微软雅黑 Light" panose="020B0502040204020203" pitchFamily="34" charset="-122"/>
                <a:ea typeface="微软雅黑 Light" panose="020B0502040204020203" pitchFamily="34" charset="-122"/>
              </a:rPr>
              <a:t>问题。其出发点是因为传统的方法一般处理的是较小的放大倍数，当图像的放大倍数在</a:t>
            </a:r>
            <a:r>
              <a:rPr lang="en-US" altLang="zh-CN" sz="1700" dirty="0">
                <a:latin typeface="微软雅黑 Light" panose="020B0502040204020203" pitchFamily="34" charset="-122"/>
                <a:ea typeface="微软雅黑 Light" panose="020B0502040204020203" pitchFamily="34" charset="-122"/>
              </a:rPr>
              <a:t>4</a:t>
            </a:r>
            <a:r>
              <a:rPr lang="zh-CN" altLang="en-US" sz="1700" dirty="0">
                <a:latin typeface="微软雅黑 Light" panose="020B0502040204020203" pitchFamily="34" charset="-122"/>
                <a:ea typeface="微软雅黑 Light" panose="020B0502040204020203" pitchFamily="34" charset="-122"/>
              </a:rPr>
              <a:t>以上时，很容易使得到的结果显得过于平滑，而缺少一些细节上的真实感。因此</a:t>
            </a:r>
            <a:r>
              <a:rPr lang="en-US" altLang="zh-CN" sz="1700" dirty="0">
                <a:latin typeface="微软雅黑 Light" panose="020B0502040204020203" pitchFamily="34" charset="-122"/>
                <a:ea typeface="微软雅黑 Light" panose="020B0502040204020203" pitchFamily="34" charset="-122"/>
              </a:rPr>
              <a:t>SRGAN</a:t>
            </a:r>
            <a:r>
              <a:rPr lang="zh-CN" altLang="en-US" sz="1700" dirty="0">
                <a:latin typeface="微软雅黑 Light" panose="020B0502040204020203" pitchFamily="34" charset="-122"/>
                <a:ea typeface="微软雅黑 Light" panose="020B0502040204020203" pitchFamily="34" charset="-122"/>
              </a:rPr>
              <a:t>使用</a:t>
            </a:r>
            <a:r>
              <a:rPr lang="en-US" altLang="zh-CN" sz="1700" dirty="0">
                <a:latin typeface="微软雅黑 Light" panose="020B0502040204020203" pitchFamily="34" charset="-122"/>
                <a:ea typeface="微软雅黑 Light" panose="020B0502040204020203" pitchFamily="34" charset="-122"/>
              </a:rPr>
              <a:t>GAN</a:t>
            </a:r>
            <a:r>
              <a:rPr lang="zh-CN" altLang="en-US" sz="1700" dirty="0">
                <a:latin typeface="微软雅黑 Light" panose="020B0502040204020203" pitchFamily="34" charset="-122"/>
                <a:ea typeface="微软雅黑 Light" panose="020B0502040204020203" pitchFamily="34" charset="-122"/>
              </a:rPr>
              <a:t>来生成图像中的细节。这样使得重建的高分辨率图像与真实的高分辨率图像无论是低层次的像素值上，还是高层次的抽象特征上，在整体概念和风格上都比较接近。</a:t>
            </a:r>
            <a:endParaRPr lang="en-US" altLang="zh-CN" sz="1700" dirty="0">
              <a:latin typeface="微软雅黑 Light" panose="020B0502040204020203" pitchFamily="34" charset="-122"/>
              <a:ea typeface="微软雅黑 Light" panose="020B0502040204020203" pitchFamily="34" charset="-122"/>
            </a:endParaRPr>
          </a:p>
          <a:p>
            <a:pPr>
              <a:lnSpc>
                <a:spcPct val="150000"/>
              </a:lnSpc>
            </a:pPr>
            <a:endParaRPr lang="en-US" altLang="zh-CN" sz="1700" dirty="0">
              <a:latin typeface="微软雅黑 Light" panose="020B0502040204020203" pitchFamily="34" charset="-122"/>
              <a:ea typeface="微软雅黑 Light" panose="020B0502040204020203" pitchFamily="34" charset="-122"/>
            </a:endParaRPr>
          </a:p>
          <a:p>
            <a:pPr>
              <a:lnSpc>
                <a:spcPct val="150000"/>
              </a:lnSpc>
            </a:pPr>
            <a:r>
              <a:rPr lang="en-US" altLang="zh-CN" sz="1700" dirty="0">
                <a:latin typeface="微软雅黑 Light" panose="020B0502040204020203" pitchFamily="34" charset="-122"/>
                <a:ea typeface="微软雅黑 Light" panose="020B0502040204020203" pitchFamily="34" charset="-122"/>
              </a:rPr>
              <a:t>GAN</a:t>
            </a:r>
            <a:r>
              <a:rPr lang="zh-CN" altLang="en-US" sz="1700" dirty="0">
                <a:latin typeface="微软雅黑 Light" panose="020B0502040204020203" pitchFamily="34" charset="-122"/>
                <a:ea typeface="微软雅黑 Light" panose="020B0502040204020203" pitchFamily="34" charset="-122"/>
              </a:rPr>
              <a:t>（生成式对抗网络）是一种深度学习模型，是近年来复杂分布上无监督学习最具前景的方法之一。模型通过框架中两个模块：生成模型（</a:t>
            </a:r>
            <a:r>
              <a:rPr lang="en-US" altLang="zh-CN" sz="1700" dirty="0">
                <a:latin typeface="微软雅黑 Light" panose="020B0502040204020203" pitchFamily="34" charset="-122"/>
                <a:ea typeface="微软雅黑 Light" panose="020B0502040204020203" pitchFamily="34" charset="-122"/>
              </a:rPr>
              <a:t>Generative Model</a:t>
            </a:r>
            <a:r>
              <a:rPr lang="zh-CN" altLang="en-US" sz="1700" dirty="0">
                <a:latin typeface="微软雅黑 Light" panose="020B0502040204020203" pitchFamily="34" charset="-122"/>
                <a:ea typeface="微软雅黑 Light" panose="020B0502040204020203" pitchFamily="34" charset="-122"/>
              </a:rPr>
              <a:t>）和判别模型（</a:t>
            </a:r>
            <a:r>
              <a:rPr lang="en-US" altLang="zh-CN" sz="1700" dirty="0">
                <a:latin typeface="微软雅黑 Light" panose="020B0502040204020203" pitchFamily="34" charset="-122"/>
                <a:ea typeface="微软雅黑 Light" panose="020B0502040204020203" pitchFamily="34" charset="-122"/>
              </a:rPr>
              <a:t>Discriminative Model</a:t>
            </a:r>
            <a:r>
              <a:rPr lang="zh-CN" altLang="en-US" sz="1700" dirty="0">
                <a:latin typeface="微软雅黑 Light" panose="020B0502040204020203" pitchFamily="34" charset="-122"/>
                <a:ea typeface="微软雅黑 Light" panose="020B0502040204020203" pitchFamily="34" charset="-122"/>
              </a:rPr>
              <a:t>）的互相博弈学习从而产生相当好的输出。</a:t>
            </a:r>
            <a:endParaRPr lang="en-US" altLang="zh-CN" sz="1700" dirty="0">
              <a:latin typeface="微软雅黑 Light" panose="020B0502040204020203" pitchFamily="34" charset="-122"/>
              <a:ea typeface="微软雅黑 Light" panose="020B0502040204020203" pitchFamily="34" charset="-122"/>
            </a:endParaRPr>
          </a:p>
          <a:p>
            <a:pPr>
              <a:lnSpc>
                <a:spcPct val="150000"/>
              </a:lnSpc>
            </a:pPr>
            <a:endParaRPr lang="en-US" altLang="zh-CN" sz="1700" dirty="0">
              <a:latin typeface="微软雅黑 Light" panose="020B0502040204020203" pitchFamily="34" charset="-122"/>
              <a:ea typeface="微软雅黑 Light" panose="020B0502040204020203" pitchFamily="34" charset="-122"/>
            </a:endParaRPr>
          </a:p>
          <a:p>
            <a:pPr>
              <a:lnSpc>
                <a:spcPct val="150000"/>
              </a:lnSpc>
            </a:pPr>
            <a:r>
              <a:rPr lang="zh-CN" altLang="en-US" sz="1700" dirty="0">
                <a:latin typeface="微软雅黑 Light" panose="020B0502040204020203" pitchFamily="34" charset="-122"/>
                <a:ea typeface="微软雅黑 Light" panose="020B0502040204020203" pitchFamily="34" charset="-122"/>
              </a:rPr>
              <a:t>在</a:t>
            </a:r>
            <a:r>
              <a:rPr lang="en-US" altLang="zh-CN" sz="1700" dirty="0">
                <a:latin typeface="微软雅黑 Light" panose="020B0502040204020203" pitchFamily="34" charset="-122"/>
                <a:ea typeface="微软雅黑 Light" panose="020B0502040204020203" pitchFamily="34" charset="-122"/>
              </a:rPr>
              <a:t>SRGAN</a:t>
            </a:r>
            <a:r>
              <a:rPr lang="zh-CN" altLang="en-US" sz="1700" dirty="0">
                <a:latin typeface="微软雅黑 Light" panose="020B0502040204020203" pitchFamily="34" charset="-122"/>
                <a:ea typeface="微软雅黑 Light" panose="020B0502040204020203" pitchFamily="34" charset="-122"/>
              </a:rPr>
              <a:t>中，如何评估整体概念和风格呢？即使用该判别器，判断一副高分辨率图像是由算法生成的还是真实的。如果一个判别器无法区分出来，那么由算法生成的图像就达到了以假乱真的效果。</a:t>
            </a:r>
          </a:p>
          <a:p>
            <a:pPr>
              <a:lnSpc>
                <a:spcPct val="150000"/>
              </a:lnSpc>
            </a:pPr>
            <a:endParaRPr lang="en-US" altLang="zh-CN" sz="1700" dirty="0">
              <a:latin typeface="微软雅黑 Light" panose="020B0502040204020203" pitchFamily="34" charset="-122"/>
              <a:ea typeface="微软雅黑 Light" panose="020B0502040204020203" pitchFamily="34" charset="-122"/>
            </a:endParaRPr>
          </a:p>
          <a:p>
            <a:pPr>
              <a:lnSpc>
                <a:spcPct val="150000"/>
              </a:lnSpc>
            </a:pPr>
            <a:endParaRPr lang="zh-CN" altLang="en-US" sz="17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80717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519D8D4-B27F-402F-834A-FEF952F72BCF}"/>
              </a:ext>
            </a:extLst>
          </p:cNvPr>
          <p:cNvPicPr>
            <a:picLocks noChangeAspect="1"/>
          </p:cNvPicPr>
          <p:nvPr/>
        </p:nvPicPr>
        <p:blipFill>
          <a:blip r:embed="rId2"/>
          <a:stretch>
            <a:fillRect/>
          </a:stretch>
        </p:blipFill>
        <p:spPr>
          <a:xfrm>
            <a:off x="1371600" y="919162"/>
            <a:ext cx="9448800" cy="5019675"/>
          </a:xfrm>
          <a:prstGeom prst="rect">
            <a:avLst/>
          </a:prstGeom>
        </p:spPr>
      </p:pic>
      <p:sp>
        <p:nvSpPr>
          <p:cNvPr id="5" name="矩形 4">
            <a:extLst>
              <a:ext uri="{FF2B5EF4-FFF2-40B4-BE49-F238E27FC236}">
                <a16:creationId xmlns:a16="http://schemas.microsoft.com/office/drawing/2014/main" id="{51CE4C51-9642-4C26-A8D5-4B848CB0B42A}"/>
              </a:ext>
            </a:extLst>
          </p:cNvPr>
          <p:cNvSpPr/>
          <p:nvPr/>
        </p:nvSpPr>
        <p:spPr>
          <a:xfrm>
            <a:off x="4452204" y="6079514"/>
            <a:ext cx="3287592" cy="440249"/>
          </a:xfrm>
          <a:prstGeom prst="rect">
            <a:avLst/>
          </a:prstGeom>
        </p:spPr>
        <p:txBody>
          <a:bodyPr wrap="square">
            <a:spAutoFit/>
          </a:bodyPr>
          <a:lstStyle/>
          <a:p>
            <a:pPr>
              <a:lnSpc>
                <a:spcPct val="150000"/>
              </a:lnSpc>
            </a:pPr>
            <a:r>
              <a:rPr lang="zh-CN" altLang="en-US" sz="1700" dirty="0">
                <a:latin typeface="微软雅黑 Light" panose="020B0502040204020203" pitchFamily="34" charset="-122"/>
                <a:ea typeface="微软雅黑 Light" panose="020B0502040204020203" pitchFamily="34" charset="-122"/>
              </a:rPr>
              <a:t>生成器和判别器的网络体系结构</a:t>
            </a:r>
          </a:p>
        </p:txBody>
      </p:sp>
    </p:spTree>
    <p:extLst>
      <p:ext uri="{BB962C8B-B14F-4D97-AF65-F5344CB8AC3E}">
        <p14:creationId xmlns:p14="http://schemas.microsoft.com/office/powerpoint/2010/main" val="1319113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文本框 193"/>
          <p:cNvSpPr txBox="1"/>
          <p:nvPr/>
        </p:nvSpPr>
        <p:spPr>
          <a:xfrm>
            <a:off x="682541" y="120568"/>
            <a:ext cx="3664376" cy="923330"/>
          </a:xfrm>
          <a:prstGeom prst="rect">
            <a:avLst/>
          </a:prstGeom>
          <a:noFill/>
        </p:spPr>
        <p:txBody>
          <a:bodyPr wrap="square" rtlCol="0">
            <a:spAutoFit/>
          </a:bodyPr>
          <a:lstStyle/>
          <a:p>
            <a:pPr algn="dist"/>
            <a:r>
              <a:rPr lang="en-US" altLang="zh-CN" sz="5400" b="1" dirty="0">
                <a:latin typeface="微软雅黑" panose="020B0503020204020204" pitchFamily="34" charset="-122"/>
                <a:ea typeface="微软雅黑" panose="020B0503020204020204" pitchFamily="34" charset="-122"/>
              </a:rPr>
              <a:t>SR</a:t>
            </a:r>
            <a:r>
              <a:rPr lang="en-US" altLang="zh-CN" sz="5400" dirty="0">
                <a:solidFill>
                  <a:srgbClr val="FFC000"/>
                </a:solidFill>
                <a:latin typeface="微软雅黑 Light" panose="020B0502040204020203" pitchFamily="34" charset="-122"/>
                <a:ea typeface="微软雅黑 Light" panose="020B0502040204020203" pitchFamily="34" charset="-122"/>
              </a:rPr>
              <a:t>GAN</a:t>
            </a:r>
            <a:endParaRPr lang="zh-CN" altLang="en-US" sz="5400" dirty="0">
              <a:solidFill>
                <a:srgbClr val="FFC000"/>
              </a:solidFill>
              <a:latin typeface="微软雅黑 Light" panose="020B0502040204020203" pitchFamily="34" charset="-122"/>
              <a:ea typeface="微软雅黑 Light" panose="020B0502040204020203" pitchFamily="34" charset="-122"/>
            </a:endParaRPr>
          </a:p>
        </p:txBody>
      </p:sp>
      <p:pic>
        <p:nvPicPr>
          <p:cNvPr id="196" name="图片 195"/>
          <p:cNvPicPr>
            <a:picLocks noChangeAspect="1"/>
          </p:cNvPicPr>
          <p:nvPr/>
        </p:nvPicPr>
        <p:blipFill rotWithShape="1">
          <a:blip r:embed="rId2">
            <a:extLst>
              <a:ext uri="{28A0092B-C50C-407E-A947-70E740481C1C}">
                <a14:useLocalDpi xmlns:a14="http://schemas.microsoft.com/office/drawing/2010/main" val="0"/>
              </a:ext>
            </a:extLst>
          </a:blip>
          <a:srcRect t="6111" b="18889"/>
          <a:stretch/>
        </p:blipFill>
        <p:spPr>
          <a:xfrm>
            <a:off x="724745" y="1138712"/>
            <a:ext cx="9797889" cy="5511312"/>
          </a:xfrm>
          <a:prstGeom prst="rect">
            <a:avLst/>
          </a:prstGeom>
        </p:spPr>
      </p:pic>
      <p:sp>
        <p:nvSpPr>
          <p:cNvPr id="197" name="矩形 196"/>
          <p:cNvSpPr/>
          <p:nvPr/>
        </p:nvSpPr>
        <p:spPr>
          <a:xfrm>
            <a:off x="10592656" y="1138712"/>
            <a:ext cx="1569660" cy="369332"/>
          </a:xfrm>
          <a:prstGeom prst="rect">
            <a:avLst/>
          </a:prstGeom>
          <a:solidFill>
            <a:srgbClr val="FFC000"/>
          </a:solidFill>
          <a:ln>
            <a:noFill/>
          </a:ln>
        </p:spPr>
        <p:txBody>
          <a:bodyPr wrap="none">
            <a:spAutoFit/>
          </a:bodyPr>
          <a:lstStyle/>
          <a:p>
            <a:r>
              <a:rPr lang="zh-CN" altLang="en-US" dirty="0">
                <a:latin typeface="微软雅黑" panose="020B0503020204020204" pitchFamily="34" charset="-122"/>
                <a:ea typeface="微软雅黑" panose="020B0503020204020204" pitchFamily="34" charset="-122"/>
              </a:rPr>
              <a:t>感知损失函数</a:t>
            </a:r>
          </a:p>
        </p:txBody>
      </p:sp>
      <p:sp>
        <p:nvSpPr>
          <p:cNvPr id="198" name="矩形 197"/>
          <p:cNvSpPr/>
          <p:nvPr/>
        </p:nvSpPr>
        <p:spPr>
          <a:xfrm>
            <a:off x="10592656" y="1710212"/>
            <a:ext cx="1107996" cy="369332"/>
          </a:xfrm>
          <a:prstGeom prst="rect">
            <a:avLst/>
          </a:prstGeom>
          <a:solidFill>
            <a:srgbClr val="FFC000"/>
          </a:solidFill>
          <a:ln>
            <a:noFill/>
          </a:ln>
        </p:spPr>
        <p:txBody>
          <a:bodyPr wrap="none">
            <a:spAutoFit/>
          </a:bodyPr>
          <a:lstStyle/>
          <a:p>
            <a:r>
              <a:rPr lang="zh-CN" altLang="en-US" dirty="0">
                <a:latin typeface="微软雅黑" panose="020B0503020204020204" pitchFamily="34" charset="-122"/>
                <a:ea typeface="微软雅黑" panose="020B0503020204020204" pitchFamily="34" charset="-122"/>
              </a:rPr>
              <a:t>基于内容</a:t>
            </a:r>
          </a:p>
        </p:txBody>
      </p:sp>
      <p:sp>
        <p:nvSpPr>
          <p:cNvPr id="199" name="矩形 198"/>
          <p:cNvSpPr/>
          <p:nvPr/>
        </p:nvSpPr>
        <p:spPr>
          <a:xfrm>
            <a:off x="10592656" y="2281712"/>
            <a:ext cx="1569660" cy="369332"/>
          </a:xfrm>
          <a:prstGeom prst="rect">
            <a:avLst/>
          </a:prstGeom>
          <a:solidFill>
            <a:srgbClr val="FFC000"/>
          </a:solidFill>
          <a:ln>
            <a:noFill/>
          </a:ln>
        </p:spPr>
        <p:txBody>
          <a:bodyPr wrap="none">
            <a:spAutoFit/>
          </a:bodyPr>
          <a:lstStyle/>
          <a:p>
            <a:r>
              <a:rPr lang="zh-CN" altLang="en-US" dirty="0">
                <a:latin typeface="微软雅黑" panose="020B0503020204020204" pitchFamily="34" charset="-122"/>
                <a:ea typeface="微软雅黑" panose="020B0503020204020204" pitchFamily="34" charset="-122"/>
              </a:rPr>
              <a:t>基于对抗学习</a:t>
            </a:r>
          </a:p>
        </p:txBody>
      </p:sp>
      <p:sp>
        <p:nvSpPr>
          <p:cNvPr id="203" name="矩形 202"/>
          <p:cNvSpPr/>
          <p:nvPr/>
        </p:nvSpPr>
        <p:spPr>
          <a:xfrm>
            <a:off x="724744" y="1138712"/>
            <a:ext cx="9797889" cy="55113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E062B2F2-9AD3-455F-BC78-90A485A33108}"/>
              </a:ext>
            </a:extLst>
          </p:cNvPr>
          <p:cNvSpPr/>
          <p:nvPr/>
        </p:nvSpPr>
        <p:spPr>
          <a:xfrm>
            <a:off x="831256" y="1270624"/>
            <a:ext cx="9592903" cy="440249"/>
          </a:xfrm>
          <a:prstGeom prst="rect">
            <a:avLst/>
          </a:prstGeom>
        </p:spPr>
        <p:txBody>
          <a:bodyPr wrap="square">
            <a:spAutoFit/>
          </a:bodyPr>
          <a:lstStyle/>
          <a:p>
            <a:pPr>
              <a:lnSpc>
                <a:spcPct val="150000"/>
              </a:lnSpc>
            </a:pPr>
            <a:r>
              <a:rPr lang="zh-CN" altLang="en-US" sz="1700" dirty="0">
                <a:solidFill>
                  <a:schemeClr val="bg1"/>
                </a:solidFill>
                <a:latin typeface="微软雅黑 Light" panose="020B0502040204020203" pitchFamily="34" charset="-122"/>
                <a:ea typeface="微软雅黑 Light" panose="020B0502040204020203" pitchFamily="34" charset="-122"/>
              </a:rPr>
              <a:t>论文提出的</a:t>
            </a:r>
            <a:r>
              <a:rPr lang="en-US" altLang="zh-CN" sz="1700" dirty="0">
                <a:solidFill>
                  <a:schemeClr val="bg1"/>
                </a:solidFill>
                <a:latin typeface="微软雅黑 Light" panose="020B0502040204020203" pitchFamily="34" charset="-122"/>
                <a:ea typeface="微软雅黑 Light" panose="020B0502040204020203" pitchFamily="34" charset="-122"/>
              </a:rPr>
              <a:t>SRGAN</a:t>
            </a:r>
            <a:r>
              <a:rPr lang="zh-CN" altLang="en-US" sz="1700" dirty="0">
                <a:solidFill>
                  <a:schemeClr val="bg1"/>
                </a:solidFill>
                <a:latin typeface="微软雅黑 Light" panose="020B0502040204020203" pitchFamily="34" charset="-122"/>
                <a:ea typeface="微软雅黑 Light" panose="020B0502040204020203" pitchFamily="34" charset="-122"/>
              </a:rPr>
              <a:t>将代价函数改进为：</a:t>
            </a:r>
            <a:endParaRPr lang="en-US" altLang="zh-CN" sz="1700" dirty="0">
              <a:solidFill>
                <a:schemeClr val="bg1"/>
              </a:solidFill>
              <a:latin typeface="微软雅黑 Light" panose="020B0502040204020203" pitchFamily="34" charset="-122"/>
              <a:ea typeface="微软雅黑 Light" panose="020B0502040204020203" pitchFamily="34" charset="-122"/>
            </a:endParaRPr>
          </a:p>
        </p:txBody>
      </p:sp>
      <p:pic>
        <p:nvPicPr>
          <p:cNvPr id="2" name="图片 1">
            <a:extLst>
              <a:ext uri="{FF2B5EF4-FFF2-40B4-BE49-F238E27FC236}">
                <a16:creationId xmlns:a16="http://schemas.microsoft.com/office/drawing/2014/main" id="{A5A13B75-B059-48B8-A7D5-AC1CFD4295C8}"/>
              </a:ext>
            </a:extLst>
          </p:cNvPr>
          <p:cNvPicPr>
            <a:picLocks noChangeAspect="1"/>
          </p:cNvPicPr>
          <p:nvPr/>
        </p:nvPicPr>
        <p:blipFill>
          <a:blip r:embed="rId3"/>
          <a:stretch>
            <a:fillRect/>
          </a:stretch>
        </p:blipFill>
        <p:spPr>
          <a:xfrm>
            <a:off x="4700440" y="1270625"/>
            <a:ext cx="4204409" cy="1162922"/>
          </a:xfrm>
          <a:prstGeom prst="rect">
            <a:avLst/>
          </a:prstGeom>
        </p:spPr>
      </p:pic>
      <p:sp>
        <p:nvSpPr>
          <p:cNvPr id="13" name="矩形 12">
            <a:extLst>
              <a:ext uri="{FF2B5EF4-FFF2-40B4-BE49-F238E27FC236}">
                <a16:creationId xmlns:a16="http://schemas.microsoft.com/office/drawing/2014/main" id="{A560F85B-8440-4E9A-9559-32E76102553F}"/>
              </a:ext>
            </a:extLst>
          </p:cNvPr>
          <p:cNvSpPr/>
          <p:nvPr/>
        </p:nvSpPr>
        <p:spPr>
          <a:xfrm>
            <a:off x="827236" y="2433547"/>
            <a:ext cx="9592903" cy="832664"/>
          </a:xfrm>
          <a:prstGeom prst="rect">
            <a:avLst/>
          </a:prstGeom>
        </p:spPr>
        <p:txBody>
          <a:bodyPr wrap="square">
            <a:spAutoFit/>
          </a:bodyPr>
          <a:lstStyle/>
          <a:p>
            <a:pPr>
              <a:lnSpc>
                <a:spcPct val="150000"/>
              </a:lnSpc>
            </a:pPr>
            <a:r>
              <a:rPr lang="zh-CN" altLang="en-US" sz="1700" dirty="0">
                <a:solidFill>
                  <a:schemeClr val="bg1"/>
                </a:solidFill>
                <a:latin typeface="微软雅黑 Light" panose="020B0502040204020203" pitchFamily="34" charset="-122"/>
                <a:ea typeface="微软雅黑 Light" panose="020B0502040204020203" pitchFamily="34" charset="-122"/>
              </a:rPr>
              <a:t>第一部分是基于内容的代价函数，它除了上述像素空间的最小均方差以外，又包含了一个基于特征空间的最小均方差，该特征是利用</a:t>
            </a:r>
            <a:r>
              <a:rPr lang="en-US" altLang="zh-CN" sz="1700" dirty="0">
                <a:solidFill>
                  <a:schemeClr val="bg1"/>
                </a:solidFill>
                <a:latin typeface="微软雅黑 Light" panose="020B0502040204020203" pitchFamily="34" charset="-122"/>
                <a:ea typeface="微软雅黑 Light" panose="020B0502040204020203" pitchFamily="34" charset="-122"/>
              </a:rPr>
              <a:t>VGG</a:t>
            </a:r>
            <a:r>
              <a:rPr lang="zh-CN" altLang="en-US" sz="1700" dirty="0">
                <a:solidFill>
                  <a:schemeClr val="bg1"/>
                </a:solidFill>
                <a:latin typeface="微软雅黑 Light" panose="020B0502040204020203" pitchFamily="34" charset="-122"/>
                <a:ea typeface="微软雅黑 Light" panose="020B0502040204020203" pitchFamily="34" charset="-122"/>
              </a:rPr>
              <a:t>网络提取的图像高层次特征：</a:t>
            </a:r>
            <a:endParaRPr lang="en-US" altLang="zh-CN" sz="1700" dirty="0">
              <a:solidFill>
                <a:schemeClr val="bg1"/>
              </a:solidFill>
              <a:latin typeface="微软雅黑 Light" panose="020B0502040204020203" pitchFamily="34" charset="-122"/>
              <a:ea typeface="微软雅黑 Light" panose="020B0502040204020203" pitchFamily="34" charset="-122"/>
            </a:endParaRPr>
          </a:p>
        </p:txBody>
      </p:sp>
      <p:pic>
        <p:nvPicPr>
          <p:cNvPr id="5" name="图片 4">
            <a:extLst>
              <a:ext uri="{FF2B5EF4-FFF2-40B4-BE49-F238E27FC236}">
                <a16:creationId xmlns:a16="http://schemas.microsoft.com/office/drawing/2014/main" id="{6B1A900C-2B6F-405A-9451-CE146CF9BFA5}"/>
              </a:ext>
            </a:extLst>
          </p:cNvPr>
          <p:cNvPicPr>
            <a:picLocks noChangeAspect="1"/>
          </p:cNvPicPr>
          <p:nvPr/>
        </p:nvPicPr>
        <p:blipFill>
          <a:blip r:embed="rId4"/>
          <a:stretch>
            <a:fillRect/>
          </a:stretch>
        </p:blipFill>
        <p:spPr>
          <a:xfrm>
            <a:off x="911644" y="3323880"/>
            <a:ext cx="4648200" cy="1295400"/>
          </a:xfrm>
          <a:prstGeom prst="rect">
            <a:avLst/>
          </a:prstGeom>
        </p:spPr>
      </p:pic>
      <p:sp>
        <p:nvSpPr>
          <p:cNvPr id="17" name="矩形 16">
            <a:extLst>
              <a:ext uri="{FF2B5EF4-FFF2-40B4-BE49-F238E27FC236}">
                <a16:creationId xmlns:a16="http://schemas.microsoft.com/office/drawing/2014/main" id="{BADA5558-91EB-4A90-B0AF-2FDE5BFEA58E}"/>
              </a:ext>
            </a:extLst>
          </p:cNvPr>
          <p:cNvSpPr/>
          <p:nvPr/>
        </p:nvSpPr>
        <p:spPr>
          <a:xfrm>
            <a:off x="827236" y="4619280"/>
            <a:ext cx="9592903" cy="440249"/>
          </a:xfrm>
          <a:prstGeom prst="rect">
            <a:avLst/>
          </a:prstGeom>
        </p:spPr>
        <p:txBody>
          <a:bodyPr wrap="square">
            <a:spAutoFit/>
          </a:bodyPr>
          <a:lstStyle/>
          <a:p>
            <a:pPr>
              <a:lnSpc>
                <a:spcPct val="150000"/>
              </a:lnSpc>
            </a:pPr>
            <a:r>
              <a:rPr lang="zh-CN" altLang="en-US" sz="1700" dirty="0">
                <a:solidFill>
                  <a:schemeClr val="bg1"/>
                </a:solidFill>
                <a:latin typeface="微软雅黑 Light" panose="020B0502040204020203" pitchFamily="34" charset="-122"/>
                <a:ea typeface="微软雅黑 Light" panose="020B0502040204020203" pitchFamily="34" charset="-122"/>
              </a:rPr>
              <a:t>第二部分是基于对抗学习的代价函数，它主要是基于判别器输出的概率：</a:t>
            </a:r>
            <a:endParaRPr lang="en-US" altLang="zh-CN" sz="1700" dirty="0">
              <a:solidFill>
                <a:schemeClr val="bg1"/>
              </a:solidFill>
              <a:latin typeface="微软雅黑 Light" panose="020B0502040204020203" pitchFamily="34" charset="-122"/>
              <a:ea typeface="微软雅黑 Light" panose="020B0502040204020203" pitchFamily="34" charset="-122"/>
            </a:endParaRPr>
          </a:p>
        </p:txBody>
      </p:sp>
      <p:pic>
        <p:nvPicPr>
          <p:cNvPr id="6" name="图片 5">
            <a:extLst>
              <a:ext uri="{FF2B5EF4-FFF2-40B4-BE49-F238E27FC236}">
                <a16:creationId xmlns:a16="http://schemas.microsoft.com/office/drawing/2014/main" id="{AD4A5069-3BA2-4930-A041-A26A766A2D44}"/>
              </a:ext>
            </a:extLst>
          </p:cNvPr>
          <p:cNvPicPr>
            <a:picLocks noChangeAspect="1"/>
          </p:cNvPicPr>
          <p:nvPr/>
        </p:nvPicPr>
        <p:blipFill>
          <a:blip r:embed="rId5"/>
          <a:stretch>
            <a:fillRect/>
          </a:stretch>
        </p:blipFill>
        <p:spPr>
          <a:xfrm>
            <a:off x="911644" y="5124105"/>
            <a:ext cx="3552825" cy="790575"/>
          </a:xfrm>
          <a:prstGeom prst="rect">
            <a:avLst/>
          </a:prstGeom>
        </p:spPr>
      </p:pic>
      <p:pic>
        <p:nvPicPr>
          <p:cNvPr id="7" name="图片 6">
            <a:extLst>
              <a:ext uri="{FF2B5EF4-FFF2-40B4-BE49-F238E27FC236}">
                <a16:creationId xmlns:a16="http://schemas.microsoft.com/office/drawing/2014/main" id="{C75BBD60-F00E-449E-9C48-47BA87EEFD1C}"/>
              </a:ext>
            </a:extLst>
          </p:cNvPr>
          <p:cNvPicPr>
            <a:picLocks noChangeAspect="1"/>
          </p:cNvPicPr>
          <p:nvPr/>
        </p:nvPicPr>
        <p:blipFill>
          <a:blip r:embed="rId6"/>
          <a:stretch>
            <a:fillRect/>
          </a:stretch>
        </p:blipFill>
        <p:spPr>
          <a:xfrm>
            <a:off x="911644" y="6069179"/>
            <a:ext cx="523875" cy="285750"/>
          </a:xfrm>
          <a:prstGeom prst="rect">
            <a:avLst/>
          </a:prstGeom>
        </p:spPr>
      </p:pic>
      <p:sp>
        <p:nvSpPr>
          <p:cNvPr id="20" name="矩形 19">
            <a:extLst>
              <a:ext uri="{FF2B5EF4-FFF2-40B4-BE49-F238E27FC236}">
                <a16:creationId xmlns:a16="http://schemas.microsoft.com/office/drawing/2014/main" id="{37377BA4-2E9C-4A5A-A0E2-DA38B9B89A88}"/>
              </a:ext>
            </a:extLst>
          </p:cNvPr>
          <p:cNvSpPr/>
          <p:nvPr/>
        </p:nvSpPr>
        <p:spPr>
          <a:xfrm>
            <a:off x="1478806" y="5959698"/>
            <a:ext cx="4303016" cy="440249"/>
          </a:xfrm>
          <a:prstGeom prst="rect">
            <a:avLst/>
          </a:prstGeom>
        </p:spPr>
        <p:txBody>
          <a:bodyPr wrap="square">
            <a:spAutoFit/>
          </a:bodyPr>
          <a:lstStyle/>
          <a:p>
            <a:pPr>
              <a:lnSpc>
                <a:spcPct val="150000"/>
              </a:lnSpc>
            </a:pPr>
            <a:r>
              <a:rPr lang="zh-CN" altLang="en-US" sz="1700" dirty="0">
                <a:solidFill>
                  <a:schemeClr val="bg1"/>
                </a:solidFill>
                <a:latin typeface="微软雅黑 Light" panose="020B0502040204020203" pitchFamily="34" charset="-122"/>
                <a:ea typeface="微软雅黑 Light" panose="020B0502040204020203" pitchFamily="34" charset="-122"/>
              </a:rPr>
              <a:t>是一个图像属于真实的高分辨率图像的概率，</a:t>
            </a:r>
            <a:endParaRPr lang="en-US" altLang="zh-CN" sz="1700" dirty="0">
              <a:solidFill>
                <a:schemeClr val="bg1"/>
              </a:solidFill>
              <a:latin typeface="微软雅黑 Light" panose="020B0502040204020203" pitchFamily="34" charset="-122"/>
              <a:ea typeface="微软雅黑 Light" panose="020B0502040204020203" pitchFamily="34" charset="-122"/>
            </a:endParaRPr>
          </a:p>
        </p:txBody>
      </p:sp>
      <p:pic>
        <p:nvPicPr>
          <p:cNvPr id="9" name="图片 8">
            <a:extLst>
              <a:ext uri="{FF2B5EF4-FFF2-40B4-BE49-F238E27FC236}">
                <a16:creationId xmlns:a16="http://schemas.microsoft.com/office/drawing/2014/main" id="{5AFFBC82-A85D-4105-8811-7917B1870ADB}"/>
              </a:ext>
            </a:extLst>
          </p:cNvPr>
          <p:cNvPicPr>
            <a:picLocks noChangeAspect="1"/>
          </p:cNvPicPr>
          <p:nvPr/>
        </p:nvPicPr>
        <p:blipFill>
          <a:blip r:embed="rId7"/>
          <a:stretch>
            <a:fillRect/>
          </a:stretch>
        </p:blipFill>
        <p:spPr>
          <a:xfrm>
            <a:off x="5825109" y="6111383"/>
            <a:ext cx="886810" cy="285750"/>
          </a:xfrm>
          <a:prstGeom prst="rect">
            <a:avLst/>
          </a:prstGeom>
        </p:spPr>
      </p:pic>
      <p:sp>
        <p:nvSpPr>
          <p:cNvPr id="23" name="矩形 22">
            <a:extLst>
              <a:ext uri="{FF2B5EF4-FFF2-40B4-BE49-F238E27FC236}">
                <a16:creationId xmlns:a16="http://schemas.microsoft.com/office/drawing/2014/main" id="{94CCB00E-D3CE-4549-B888-D7E4A504E599}"/>
              </a:ext>
            </a:extLst>
          </p:cNvPr>
          <p:cNvSpPr/>
          <p:nvPr/>
        </p:nvSpPr>
        <p:spPr>
          <a:xfrm>
            <a:off x="6711919" y="5989651"/>
            <a:ext cx="2448424" cy="440249"/>
          </a:xfrm>
          <a:prstGeom prst="rect">
            <a:avLst/>
          </a:prstGeom>
        </p:spPr>
        <p:txBody>
          <a:bodyPr wrap="square">
            <a:spAutoFit/>
          </a:bodyPr>
          <a:lstStyle/>
          <a:p>
            <a:pPr>
              <a:lnSpc>
                <a:spcPct val="150000"/>
              </a:lnSpc>
            </a:pPr>
            <a:r>
              <a:rPr lang="zh-CN" altLang="en-US" sz="1700" dirty="0">
                <a:solidFill>
                  <a:schemeClr val="bg1"/>
                </a:solidFill>
                <a:latin typeface="微软雅黑 Light" panose="020B0502040204020203" pitchFamily="34" charset="-122"/>
                <a:ea typeface="微软雅黑 Light" panose="020B0502040204020203" pitchFamily="34" charset="-122"/>
              </a:rPr>
              <a:t>是重建的高分辨率图像。</a:t>
            </a:r>
            <a:endParaRPr lang="en-US" altLang="zh-CN" sz="1700" dirty="0">
              <a:solidFill>
                <a:schemeClr val="bg1"/>
              </a:solidFill>
              <a:latin typeface="微软雅黑 Light" panose="020B0502040204020203" pitchFamily="34" charset="-122"/>
              <a:ea typeface="微软雅黑 Light" panose="020B0502040204020203" pitchFamily="34" charset="-122"/>
            </a:endParaRPr>
          </a:p>
        </p:txBody>
      </p:sp>
      <p:sp>
        <p:nvSpPr>
          <p:cNvPr id="24" name="矩形 23">
            <a:extLst>
              <a:ext uri="{FF2B5EF4-FFF2-40B4-BE49-F238E27FC236}">
                <a16:creationId xmlns:a16="http://schemas.microsoft.com/office/drawing/2014/main" id="{4DC23D41-C5BA-4160-83E6-038000E4B455}"/>
              </a:ext>
            </a:extLst>
          </p:cNvPr>
          <p:cNvSpPr/>
          <p:nvPr/>
        </p:nvSpPr>
        <p:spPr>
          <a:xfrm>
            <a:off x="5559843" y="3526079"/>
            <a:ext cx="4860295" cy="832664"/>
          </a:xfrm>
          <a:prstGeom prst="rect">
            <a:avLst/>
          </a:prstGeom>
        </p:spPr>
        <p:txBody>
          <a:bodyPr wrap="square">
            <a:spAutoFit/>
          </a:bodyPr>
          <a:lstStyle/>
          <a:p>
            <a:pPr>
              <a:lnSpc>
                <a:spcPct val="150000"/>
              </a:lnSpc>
            </a:pPr>
            <a:r>
              <a:rPr lang="zh-CN" altLang="en-US" sz="1700" dirty="0">
                <a:solidFill>
                  <a:schemeClr val="bg1"/>
                </a:solidFill>
                <a:latin typeface="微软雅黑 Light" panose="020B0502040204020203" pitchFamily="34" charset="-122"/>
                <a:ea typeface="微软雅黑 Light" panose="020B0502040204020203" pitchFamily="34" charset="-122"/>
              </a:rPr>
              <a:t>以预训练</a:t>
            </a:r>
            <a:r>
              <a:rPr lang="en-US" altLang="zh-CN" sz="1700" dirty="0">
                <a:solidFill>
                  <a:schemeClr val="bg1"/>
                </a:solidFill>
                <a:latin typeface="微软雅黑 Light" panose="020B0502040204020203" pitchFamily="34" charset="-122"/>
                <a:ea typeface="微软雅黑 Light" panose="020B0502040204020203" pitchFamily="34" charset="-122"/>
              </a:rPr>
              <a:t>19</a:t>
            </a:r>
            <a:r>
              <a:rPr lang="zh-CN" altLang="en-US" sz="1700" dirty="0">
                <a:solidFill>
                  <a:schemeClr val="bg1"/>
                </a:solidFill>
                <a:latin typeface="微软雅黑 Light" panose="020B0502040204020203" pitchFamily="34" charset="-122"/>
                <a:ea typeface="微软雅黑 Light" panose="020B0502040204020203" pitchFamily="34" charset="-122"/>
              </a:rPr>
              <a:t>层</a:t>
            </a:r>
            <a:r>
              <a:rPr lang="en-US" altLang="zh-CN" sz="1700" dirty="0">
                <a:solidFill>
                  <a:schemeClr val="bg1"/>
                </a:solidFill>
                <a:latin typeface="微软雅黑 Light" panose="020B0502040204020203" pitchFamily="34" charset="-122"/>
                <a:ea typeface="微软雅黑 Light" panose="020B0502040204020203" pitchFamily="34" charset="-122"/>
              </a:rPr>
              <a:t>VGG</a:t>
            </a:r>
            <a:r>
              <a:rPr lang="zh-CN" altLang="en-US" sz="1700" dirty="0">
                <a:solidFill>
                  <a:schemeClr val="bg1"/>
                </a:solidFill>
                <a:latin typeface="微软雅黑 Light" panose="020B0502040204020203" pitchFamily="34" charset="-122"/>
                <a:ea typeface="微软雅黑 Light" panose="020B0502040204020203" pitchFamily="34" charset="-122"/>
              </a:rPr>
              <a:t>网络的</a:t>
            </a:r>
            <a:r>
              <a:rPr lang="en-US" altLang="zh-CN" sz="1700" dirty="0" err="1">
                <a:solidFill>
                  <a:schemeClr val="bg1"/>
                </a:solidFill>
                <a:latin typeface="微软雅黑 Light" panose="020B0502040204020203" pitchFamily="34" charset="-122"/>
                <a:ea typeface="微软雅黑 Light" panose="020B0502040204020203" pitchFamily="34" charset="-122"/>
              </a:rPr>
              <a:t>ReLU</a:t>
            </a:r>
            <a:r>
              <a:rPr lang="zh-CN" altLang="en-US" sz="1700" dirty="0">
                <a:solidFill>
                  <a:schemeClr val="bg1"/>
                </a:solidFill>
                <a:latin typeface="微软雅黑 Light" panose="020B0502040204020203" pitchFamily="34" charset="-122"/>
                <a:ea typeface="微软雅黑 Light" panose="020B0502040204020203" pitchFamily="34" charset="-122"/>
              </a:rPr>
              <a:t>激活层为基础的</a:t>
            </a:r>
            <a:r>
              <a:rPr lang="en-US" altLang="zh-CN" sz="1700" dirty="0">
                <a:solidFill>
                  <a:schemeClr val="bg1"/>
                </a:solidFill>
                <a:latin typeface="微软雅黑 Light" panose="020B0502040204020203" pitchFamily="34" charset="-122"/>
                <a:ea typeface="微软雅黑 Light" panose="020B0502040204020203" pitchFamily="34" charset="-122"/>
              </a:rPr>
              <a:t>VGG loss</a:t>
            </a:r>
            <a:r>
              <a:rPr lang="zh-CN" altLang="en-US" sz="1700" dirty="0">
                <a:solidFill>
                  <a:schemeClr val="bg1"/>
                </a:solidFill>
                <a:latin typeface="微软雅黑 Light" panose="020B0502040204020203" pitchFamily="34" charset="-122"/>
                <a:ea typeface="微软雅黑 Light" panose="020B0502040204020203" pitchFamily="34" charset="-122"/>
              </a:rPr>
              <a:t>，对</a:t>
            </a:r>
            <a:r>
              <a:rPr lang="en-US" altLang="zh-CN" sz="1700" dirty="0">
                <a:solidFill>
                  <a:schemeClr val="bg1"/>
                </a:solidFill>
                <a:latin typeface="微软雅黑 Light" panose="020B0502040204020203" pitchFamily="34" charset="-122"/>
                <a:ea typeface="微软雅黑 Light" panose="020B0502040204020203" pitchFamily="34" charset="-122"/>
              </a:rPr>
              <a:t>VGG19</a:t>
            </a:r>
            <a:r>
              <a:rPr lang="zh-CN" altLang="en-US" sz="1700" dirty="0">
                <a:solidFill>
                  <a:schemeClr val="bg1"/>
                </a:solidFill>
                <a:latin typeface="微软雅黑 Light" panose="020B0502040204020203" pitchFamily="34" charset="-122"/>
                <a:ea typeface="微软雅黑 Light" panose="020B0502040204020203" pitchFamily="34" charset="-122"/>
              </a:rPr>
              <a:t>的层卷积的结果求方差</a:t>
            </a:r>
            <a:endParaRPr lang="en-US" altLang="zh-CN" sz="1700"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131806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7712" y="19777"/>
            <a:ext cx="7282186" cy="1569660"/>
          </a:xfrm>
          <a:prstGeom prst="rect">
            <a:avLst/>
          </a:prstGeom>
        </p:spPr>
        <p:txBody>
          <a:bodyPr wrap="none">
            <a:spAutoFit/>
          </a:bodyPr>
          <a:lstStyle/>
          <a:p>
            <a:r>
              <a:rPr lang="en-US" altLang="zh-CN" sz="9600" b="1" dirty="0">
                <a:solidFill>
                  <a:srgbClr val="FFC000"/>
                </a:solidFill>
                <a:latin typeface="微软雅黑" panose="020B0503020204020204" pitchFamily="34" charset="-122"/>
                <a:ea typeface="微软雅黑" panose="020B0503020204020204" pitchFamily="34" charset="-122"/>
              </a:rPr>
              <a:t>Experiment</a:t>
            </a:r>
            <a:endParaRPr lang="zh-CN" altLang="en-US" sz="9600" dirty="0">
              <a:solidFill>
                <a:srgbClr val="FFC000"/>
              </a:solidFill>
            </a:endParaRPr>
          </a:p>
        </p:txBody>
      </p:sp>
      <p:sp>
        <p:nvSpPr>
          <p:cNvPr id="2" name="矩形 1"/>
          <p:cNvSpPr/>
          <p:nvPr/>
        </p:nvSpPr>
        <p:spPr>
          <a:xfrm>
            <a:off x="1484051" y="1311675"/>
            <a:ext cx="9849450" cy="4765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C6CB5BE-57BF-44D8-B177-45420C55F77E}"/>
              </a:ext>
            </a:extLst>
          </p:cNvPr>
          <p:cNvSpPr/>
          <p:nvPr/>
        </p:nvSpPr>
        <p:spPr>
          <a:xfrm>
            <a:off x="1678299" y="1583038"/>
            <a:ext cx="9584862" cy="3971985"/>
          </a:xfrm>
          <a:prstGeom prst="rect">
            <a:avLst/>
          </a:prstGeom>
        </p:spPr>
        <p:txBody>
          <a:bodyPr wrap="square">
            <a:spAutoFit/>
          </a:bodyPr>
          <a:lstStyle/>
          <a:p>
            <a:pPr>
              <a:lnSpc>
                <a:spcPct val="150000"/>
              </a:lnSpc>
            </a:pPr>
            <a:endParaRPr lang="en-US" altLang="zh-CN" sz="1700" dirty="0">
              <a:latin typeface="微软雅黑 Light" panose="020B0502040204020203" pitchFamily="34" charset="-122"/>
              <a:ea typeface="微软雅黑 Light" panose="020B0502040204020203" pitchFamily="34" charset="-122"/>
            </a:endParaRPr>
          </a:p>
          <a:p>
            <a:pPr>
              <a:lnSpc>
                <a:spcPct val="150000"/>
              </a:lnSpc>
            </a:pPr>
            <a:r>
              <a:rPr lang="zh-CN" altLang="en-US" sz="1700" dirty="0">
                <a:latin typeface="微软雅黑 Light" panose="020B0502040204020203" pitchFamily="34" charset="-122"/>
                <a:ea typeface="微软雅黑 Light" panose="020B0502040204020203" pitchFamily="34" charset="-122"/>
              </a:rPr>
              <a:t>研究人员在</a:t>
            </a:r>
            <a:r>
              <a:rPr lang="en-US" altLang="zh-CN" sz="1700" dirty="0">
                <a:latin typeface="微软雅黑 Light" panose="020B0502040204020203" pitchFamily="34" charset="-122"/>
                <a:ea typeface="微软雅黑 Light" panose="020B0502040204020203" pitchFamily="34" charset="-122"/>
              </a:rPr>
              <a:t>3</a:t>
            </a:r>
            <a:r>
              <a:rPr lang="zh-CN" altLang="en-US" sz="1700" dirty="0">
                <a:latin typeface="微软雅黑 Light" panose="020B0502040204020203" pitchFamily="34" charset="-122"/>
                <a:ea typeface="微软雅黑 Light" panose="020B0502040204020203" pitchFamily="34" charset="-122"/>
              </a:rPr>
              <a:t>个被广泛试用的基准数据集 </a:t>
            </a:r>
            <a:r>
              <a:rPr lang="en-US" altLang="zh-CN" sz="1700" dirty="0">
                <a:latin typeface="微软雅黑 Light" panose="020B0502040204020203" pitchFamily="34" charset="-122"/>
                <a:ea typeface="微软雅黑 Light" panose="020B0502040204020203" pitchFamily="34" charset="-122"/>
              </a:rPr>
              <a:t>Set5</a:t>
            </a:r>
            <a:r>
              <a:rPr lang="zh-CN" altLang="en-US" sz="1700" dirty="0">
                <a:latin typeface="微软雅黑 Light" panose="020B0502040204020203" pitchFamily="34" charset="-122"/>
                <a:ea typeface="微软雅黑 Light" panose="020B0502040204020203" pitchFamily="34" charset="-122"/>
              </a:rPr>
              <a:t>、</a:t>
            </a:r>
            <a:r>
              <a:rPr lang="en-US" altLang="zh-CN" sz="1700" dirty="0">
                <a:latin typeface="微软雅黑 Light" panose="020B0502040204020203" pitchFamily="34" charset="-122"/>
                <a:ea typeface="微软雅黑 Light" panose="020B0502040204020203" pitchFamily="34" charset="-122"/>
              </a:rPr>
              <a:t>Set14</a:t>
            </a:r>
            <a:r>
              <a:rPr lang="zh-CN" altLang="en-US" sz="1700" dirty="0">
                <a:latin typeface="微软雅黑 Light" panose="020B0502040204020203" pitchFamily="34" charset="-122"/>
                <a:ea typeface="微软雅黑 Light" panose="020B0502040204020203" pitchFamily="34" charset="-122"/>
              </a:rPr>
              <a:t>、</a:t>
            </a:r>
            <a:r>
              <a:rPr lang="en-US" altLang="zh-CN" sz="1700" dirty="0">
                <a:latin typeface="微软雅黑 Light" panose="020B0502040204020203" pitchFamily="34" charset="-122"/>
                <a:ea typeface="微软雅黑 Light" panose="020B0502040204020203" pitchFamily="34" charset="-122"/>
              </a:rPr>
              <a:t>BSD100</a:t>
            </a:r>
            <a:r>
              <a:rPr lang="zh-CN" altLang="en-US" sz="1700" dirty="0">
                <a:latin typeface="微软雅黑 Light" panose="020B0502040204020203" pitchFamily="34" charset="-122"/>
                <a:ea typeface="微软雅黑 Light" panose="020B0502040204020203" pitchFamily="34" charset="-122"/>
              </a:rPr>
              <a:t>上进行实验，所有实验在低分辨率和高分辨率图像间的</a:t>
            </a:r>
            <a:r>
              <a:rPr lang="en-US" altLang="zh-CN" sz="1700" dirty="0">
                <a:latin typeface="微软雅黑 Light" panose="020B0502040204020203" pitchFamily="34" charset="-122"/>
                <a:ea typeface="微软雅黑 Light" panose="020B0502040204020203" pitchFamily="34" charset="-122"/>
              </a:rPr>
              <a:t>4</a:t>
            </a:r>
            <a:r>
              <a:rPr lang="zh-CN" altLang="en-US" sz="1700" dirty="0">
                <a:latin typeface="微软雅黑 Light" panose="020B0502040204020203" pitchFamily="34" charset="-122"/>
                <a:ea typeface="微软雅黑 Light" panose="020B0502040204020203" pitchFamily="34" charset="-122"/>
              </a:rPr>
              <a:t>倍系数上进行。</a:t>
            </a:r>
            <a:endParaRPr lang="en-US" altLang="zh-CN" sz="1700" dirty="0">
              <a:latin typeface="微软雅黑 Light" panose="020B0502040204020203" pitchFamily="34" charset="-122"/>
              <a:ea typeface="微软雅黑 Light" panose="020B0502040204020203" pitchFamily="34" charset="-122"/>
            </a:endParaRPr>
          </a:p>
          <a:p>
            <a:pPr>
              <a:lnSpc>
                <a:spcPct val="150000"/>
              </a:lnSpc>
            </a:pPr>
            <a:endParaRPr lang="en-US" altLang="zh-CN" sz="1700" dirty="0">
              <a:latin typeface="微软雅黑 Light" panose="020B0502040204020203" pitchFamily="34" charset="-122"/>
              <a:ea typeface="微软雅黑 Light" panose="020B0502040204020203" pitchFamily="34" charset="-122"/>
            </a:endParaRPr>
          </a:p>
          <a:p>
            <a:pPr>
              <a:lnSpc>
                <a:spcPct val="150000"/>
              </a:lnSpc>
            </a:pPr>
            <a:r>
              <a:rPr lang="zh-CN" altLang="en-US" sz="1700" dirty="0">
                <a:latin typeface="微软雅黑 Light" panose="020B0502040204020203" pitchFamily="34" charset="-122"/>
                <a:ea typeface="微软雅黑 Light" panose="020B0502040204020203" pitchFamily="34" charset="-122"/>
              </a:rPr>
              <a:t>所有网络都是在</a:t>
            </a:r>
            <a:r>
              <a:rPr lang="en-US" altLang="zh-CN" sz="1700" dirty="0">
                <a:latin typeface="微软雅黑 Light" panose="020B0502040204020203" pitchFamily="34" charset="-122"/>
                <a:ea typeface="微软雅黑 Light" panose="020B0502040204020203" pitchFamily="34" charset="-122"/>
              </a:rPr>
              <a:t>NVIDIA Tesla M40 GPU</a:t>
            </a:r>
            <a:r>
              <a:rPr lang="zh-CN" altLang="en-US" sz="1700" dirty="0">
                <a:latin typeface="微软雅黑 Light" panose="020B0502040204020203" pitchFamily="34" charset="-122"/>
                <a:ea typeface="微软雅黑 Light" panose="020B0502040204020203" pitchFamily="34" charset="-122"/>
              </a:rPr>
              <a:t>上训练的，用一组</a:t>
            </a:r>
            <a:r>
              <a:rPr lang="en-US" altLang="zh-CN" sz="1700" dirty="0">
                <a:latin typeface="微软雅黑 Light" panose="020B0502040204020203" pitchFamily="34" charset="-122"/>
                <a:ea typeface="微软雅黑 Light" panose="020B0502040204020203" pitchFamily="34" charset="-122"/>
              </a:rPr>
              <a:t>350000</a:t>
            </a:r>
            <a:r>
              <a:rPr lang="zh-CN" altLang="en-US" sz="1700" dirty="0">
                <a:latin typeface="微软雅黑 Light" panose="020B0502040204020203" pitchFamily="34" charset="-122"/>
                <a:ea typeface="微软雅黑 Light" panose="020B0502040204020203" pitchFamily="34" charset="-122"/>
              </a:rPr>
              <a:t>张图像的随机样本</a:t>
            </a:r>
            <a:r>
              <a:rPr lang="en-US" altLang="zh-CN" sz="1700" dirty="0">
                <a:latin typeface="微软雅黑 Light" panose="020B0502040204020203" pitchFamily="34" charset="-122"/>
                <a:ea typeface="微软雅黑 Light" panose="020B0502040204020203" pitchFamily="34" charset="-122"/>
              </a:rPr>
              <a:t>,</a:t>
            </a:r>
            <a:r>
              <a:rPr lang="zh-CN" altLang="en-US" sz="1700" dirty="0">
                <a:latin typeface="微软雅黑 Light" panose="020B0502040204020203" pitchFamily="34" charset="-122"/>
                <a:ea typeface="微软雅黑 Light" panose="020B0502040204020203" pitchFamily="34" charset="-122"/>
              </a:rPr>
              <a:t>图像来自</a:t>
            </a:r>
            <a:r>
              <a:rPr lang="en-US" altLang="zh-CN" sz="1700" dirty="0">
                <a:latin typeface="微软雅黑 Light" panose="020B0502040204020203" pitchFamily="34" charset="-122"/>
                <a:ea typeface="微软雅黑 Light" panose="020B0502040204020203" pitchFamily="34" charset="-122"/>
              </a:rPr>
              <a:t>ImageNet </a:t>
            </a:r>
            <a:r>
              <a:rPr lang="zh-CN" altLang="en-US" sz="1700" dirty="0">
                <a:latin typeface="微软雅黑 Light" panose="020B0502040204020203" pitchFamily="34" charset="-122"/>
                <a:ea typeface="微软雅黑 Light" panose="020B0502040204020203" pitchFamily="34" charset="-122"/>
              </a:rPr>
              <a:t>数据集。这些图像与测试图像不同。研究人员通过下采样</a:t>
            </a:r>
            <a:r>
              <a:rPr lang="en-US" altLang="zh-CN" sz="1700" dirty="0">
                <a:latin typeface="微软雅黑 Light" panose="020B0502040204020203" pitchFamily="34" charset="-122"/>
                <a:ea typeface="微软雅黑 Light" panose="020B0502040204020203" pitchFamily="34" charset="-122"/>
              </a:rPr>
              <a:t>HR</a:t>
            </a:r>
            <a:r>
              <a:rPr lang="zh-CN" altLang="en-US" sz="1700" dirty="0">
                <a:latin typeface="微软雅黑 Light" panose="020B0502040204020203" pitchFamily="34" charset="-122"/>
                <a:ea typeface="微软雅黑 Light" panose="020B0502040204020203" pitchFamily="34" charset="-122"/>
              </a:rPr>
              <a:t>图像来获得</a:t>
            </a:r>
            <a:r>
              <a:rPr lang="en-US" altLang="zh-CN" sz="1700" dirty="0">
                <a:latin typeface="微软雅黑 Light" panose="020B0502040204020203" pitchFamily="34" charset="-122"/>
                <a:ea typeface="微软雅黑 Light" panose="020B0502040204020203" pitchFamily="34" charset="-122"/>
              </a:rPr>
              <a:t>LR</a:t>
            </a:r>
            <a:r>
              <a:rPr lang="zh-CN" altLang="en-US" sz="1700" dirty="0">
                <a:latin typeface="微软雅黑 Light" panose="020B0502040204020203" pitchFamily="34" charset="-122"/>
                <a:ea typeface="微软雅黑 Light" panose="020B0502040204020203" pitchFamily="34" charset="-122"/>
              </a:rPr>
              <a:t>图像，用下采样系数</a:t>
            </a:r>
            <a:r>
              <a:rPr lang="en-US" altLang="zh-CN" sz="1700" dirty="0">
                <a:latin typeface="微软雅黑 Light" panose="020B0502040204020203" pitchFamily="34" charset="-122"/>
                <a:ea typeface="微软雅黑 Light" panose="020B0502040204020203" pitchFamily="34" charset="-122"/>
              </a:rPr>
              <a:t>r=4</a:t>
            </a:r>
            <a:r>
              <a:rPr lang="zh-CN" altLang="en-US" sz="1700" dirty="0">
                <a:latin typeface="微软雅黑 Light" panose="020B0502040204020203" pitchFamily="34" charset="-122"/>
                <a:ea typeface="微软雅黑 Light" panose="020B0502040204020203" pitchFamily="34" charset="-122"/>
              </a:rPr>
              <a:t>的</a:t>
            </a:r>
            <a:r>
              <a:rPr lang="en-US" altLang="zh-CN" sz="1700" dirty="0">
                <a:latin typeface="微软雅黑 Light" panose="020B0502040204020203" pitchFamily="34" charset="-122"/>
                <a:ea typeface="微软雅黑 Light" panose="020B0502040204020203" pitchFamily="34" charset="-122"/>
              </a:rPr>
              <a:t>bicubic kernel</a:t>
            </a:r>
            <a:r>
              <a:rPr lang="zh-CN" altLang="en-US" sz="1700" dirty="0">
                <a:latin typeface="微软雅黑 Light" panose="020B0502040204020203" pitchFamily="34" charset="-122"/>
                <a:ea typeface="微软雅黑 Light" panose="020B0502040204020203" pitchFamily="34" charset="-122"/>
              </a:rPr>
              <a:t>。对每个</a:t>
            </a:r>
            <a:r>
              <a:rPr lang="en-US" altLang="zh-CN" sz="1700" dirty="0">
                <a:latin typeface="微软雅黑 Light" panose="020B0502040204020203" pitchFamily="34" charset="-122"/>
                <a:ea typeface="微软雅黑 Light" panose="020B0502040204020203" pitchFamily="34" charset="-122"/>
              </a:rPr>
              <a:t>mini-batch</a:t>
            </a:r>
            <a:r>
              <a:rPr lang="zh-CN" altLang="en-US" sz="1700" dirty="0">
                <a:latin typeface="微软雅黑 Light" panose="020B0502040204020203" pitchFamily="34" charset="-122"/>
                <a:ea typeface="微软雅黑 Light" panose="020B0502040204020203" pitchFamily="34" charset="-122"/>
              </a:rPr>
              <a:t>，剪裁</a:t>
            </a:r>
            <a:r>
              <a:rPr lang="en-US" altLang="zh-CN" sz="1700" dirty="0">
                <a:latin typeface="微软雅黑 Light" panose="020B0502040204020203" pitchFamily="34" charset="-122"/>
                <a:ea typeface="微软雅黑 Light" panose="020B0502040204020203" pitchFamily="34" charset="-122"/>
              </a:rPr>
              <a:t>16</a:t>
            </a:r>
            <a:r>
              <a:rPr lang="zh-CN" altLang="en-US" sz="1700" dirty="0">
                <a:latin typeface="微软雅黑 Light" panose="020B0502040204020203" pitchFamily="34" charset="-122"/>
                <a:ea typeface="微软雅黑 Light" panose="020B0502040204020203" pitchFamily="34" charset="-122"/>
              </a:rPr>
              <a:t>个不同训练图像的</a:t>
            </a:r>
            <a:r>
              <a:rPr lang="en-US" altLang="zh-CN" sz="1700" dirty="0">
                <a:latin typeface="微软雅黑 Light" panose="020B0502040204020203" pitchFamily="34" charset="-122"/>
                <a:ea typeface="微软雅黑 Light" panose="020B0502040204020203" pitchFamily="34" charset="-122"/>
              </a:rPr>
              <a:t>96*96</a:t>
            </a:r>
            <a:r>
              <a:rPr lang="zh-CN" altLang="en-US" sz="1700" dirty="0">
                <a:latin typeface="微软雅黑 Light" panose="020B0502040204020203" pitchFamily="34" charset="-122"/>
                <a:ea typeface="微软雅黑 Light" panose="020B0502040204020203" pitchFamily="34" charset="-122"/>
              </a:rPr>
              <a:t>的子图</a:t>
            </a:r>
            <a:r>
              <a:rPr lang="en-US" altLang="zh-CN" sz="1700" dirty="0">
                <a:latin typeface="微软雅黑 Light" panose="020B0502040204020203" pitchFamily="34" charset="-122"/>
                <a:ea typeface="微软雅黑 Light" panose="020B0502040204020203" pitchFamily="34" charset="-122"/>
              </a:rPr>
              <a:t>(</a:t>
            </a:r>
            <a:r>
              <a:rPr lang="zh-CN" altLang="en-US" sz="1700" dirty="0">
                <a:latin typeface="微软雅黑 Light" panose="020B0502040204020203" pitchFamily="34" charset="-122"/>
                <a:ea typeface="微软雅黑 Light" panose="020B0502040204020203" pitchFamily="34" charset="-122"/>
              </a:rPr>
              <a:t>随机</a:t>
            </a:r>
            <a:r>
              <a:rPr lang="en-US" altLang="zh-CN" sz="1700" dirty="0">
                <a:latin typeface="微软雅黑 Light" panose="020B0502040204020203" pitchFamily="34" charset="-122"/>
                <a:ea typeface="微软雅黑 Light" panose="020B0502040204020203" pitchFamily="34" charset="-122"/>
              </a:rPr>
              <a:t>)</a:t>
            </a:r>
            <a:r>
              <a:rPr lang="zh-CN" altLang="en-US" sz="1700" dirty="0">
                <a:latin typeface="微软雅黑 Light" panose="020B0502040204020203" pitchFamily="34" charset="-122"/>
                <a:ea typeface="微软雅黑 Light" panose="020B0502040204020203" pitchFamily="34" charset="-122"/>
              </a:rPr>
              <a:t>。所有的</a:t>
            </a:r>
            <a:r>
              <a:rPr lang="en-US" altLang="zh-CN" sz="1700" dirty="0">
                <a:latin typeface="微软雅黑 Light" panose="020B0502040204020203" pitchFamily="34" charset="-122"/>
                <a:ea typeface="微软雅黑 Light" panose="020B0502040204020203" pitchFamily="34" charset="-122"/>
              </a:rPr>
              <a:t>SRGAN</a:t>
            </a:r>
            <a:r>
              <a:rPr lang="zh-CN" altLang="en-US" sz="1700" dirty="0">
                <a:latin typeface="微软雅黑 Light" panose="020B0502040204020203" pitchFamily="34" charset="-122"/>
                <a:ea typeface="微软雅黑 Light" panose="020B0502040204020203" pitchFamily="34" charset="-122"/>
              </a:rPr>
              <a:t>变量经过</a:t>
            </a:r>
            <a:r>
              <a:rPr lang="en-US" altLang="zh-CN" sz="1700" dirty="0">
                <a:latin typeface="微软雅黑 Light" panose="020B0502040204020203" pitchFamily="34" charset="-122"/>
                <a:ea typeface="微软雅黑 Light" panose="020B0502040204020203" pitchFamily="34" charset="-122"/>
              </a:rPr>
              <a:t>10^5</a:t>
            </a:r>
            <a:r>
              <a:rPr lang="zh-CN" altLang="en-US" sz="1700" dirty="0">
                <a:latin typeface="微软雅黑 Light" panose="020B0502040204020203" pitchFamily="34" charset="-122"/>
                <a:ea typeface="微软雅黑 Light" panose="020B0502040204020203" pitchFamily="34" charset="-122"/>
              </a:rPr>
              <a:t>次更新迭代训练</a:t>
            </a:r>
            <a:r>
              <a:rPr lang="en-US" altLang="zh-CN" sz="1700" dirty="0">
                <a:latin typeface="微软雅黑 Light" panose="020B0502040204020203" pitchFamily="34" charset="-122"/>
                <a:ea typeface="微软雅黑 Light" panose="020B0502040204020203" pitchFamily="34" charset="-122"/>
              </a:rPr>
              <a:t>(</a:t>
            </a:r>
            <a:r>
              <a:rPr lang="zh-CN" altLang="en-US" sz="1700" dirty="0">
                <a:latin typeface="微软雅黑 Light" panose="020B0502040204020203" pitchFamily="34" charset="-122"/>
                <a:ea typeface="微软雅黑 Light" panose="020B0502040204020203" pitchFamily="34" charset="-122"/>
              </a:rPr>
              <a:t>学习率</a:t>
            </a:r>
            <a:r>
              <a:rPr lang="en-US" altLang="zh-CN" sz="1700" dirty="0">
                <a:latin typeface="微软雅黑 Light" panose="020B0502040204020203" pitchFamily="34" charset="-122"/>
                <a:ea typeface="微软雅黑 Light" panose="020B0502040204020203" pitchFamily="34" charset="-122"/>
              </a:rPr>
              <a:t>=0.0001)</a:t>
            </a:r>
            <a:r>
              <a:rPr lang="zh-CN" altLang="en-US" sz="1700" dirty="0">
                <a:latin typeface="微软雅黑 Light" panose="020B0502040204020203" pitchFamily="34" charset="-122"/>
                <a:ea typeface="微软雅黑 Light" panose="020B0502040204020203" pitchFamily="34" charset="-122"/>
              </a:rPr>
              <a:t>，另外进行了学习率</a:t>
            </a:r>
            <a:r>
              <a:rPr lang="en-US" altLang="zh-CN" sz="1700" dirty="0">
                <a:latin typeface="微软雅黑 Light" panose="020B0502040204020203" pitchFamily="34" charset="-122"/>
                <a:ea typeface="微软雅黑 Light" panose="020B0502040204020203" pitchFamily="34" charset="-122"/>
              </a:rPr>
              <a:t>=0.00001</a:t>
            </a:r>
            <a:r>
              <a:rPr lang="zh-CN" altLang="en-US" sz="1700" dirty="0">
                <a:latin typeface="微软雅黑 Light" panose="020B0502040204020203" pitchFamily="34" charset="-122"/>
                <a:ea typeface="微软雅黑 Light" panose="020B0502040204020203" pitchFamily="34" charset="-122"/>
              </a:rPr>
              <a:t>，迭代次数为</a:t>
            </a:r>
            <a:r>
              <a:rPr lang="en-US" altLang="zh-CN" sz="1700" dirty="0">
                <a:latin typeface="微软雅黑 Light" panose="020B0502040204020203" pitchFamily="34" charset="-122"/>
                <a:ea typeface="微软雅黑 Light" panose="020B0502040204020203" pitchFamily="34" charset="-122"/>
              </a:rPr>
              <a:t>10^5</a:t>
            </a:r>
            <a:r>
              <a:rPr lang="zh-CN" altLang="en-US" sz="1700" dirty="0">
                <a:latin typeface="微软雅黑 Light" panose="020B0502040204020203" pitchFamily="34" charset="-122"/>
                <a:ea typeface="微软雅黑 Light" panose="020B0502040204020203" pitchFamily="34" charset="-122"/>
              </a:rPr>
              <a:t>的训练。交替更新生成器和判别器网络，相当于</a:t>
            </a:r>
            <a:r>
              <a:rPr lang="en-US" altLang="zh-CN" sz="1700" dirty="0">
                <a:latin typeface="微软雅黑 Light" panose="020B0502040204020203" pitchFamily="34" charset="-122"/>
                <a:ea typeface="微软雅黑 Light" panose="020B0502040204020203" pitchFamily="34" charset="-122"/>
              </a:rPr>
              <a:t>Goodfellow</a:t>
            </a:r>
            <a:r>
              <a:rPr lang="zh-CN" altLang="en-US" sz="1700" dirty="0">
                <a:latin typeface="微软雅黑 Light" panose="020B0502040204020203" pitchFamily="34" charset="-122"/>
                <a:ea typeface="微软雅黑 Light" panose="020B0502040204020203" pitchFamily="34" charset="-122"/>
              </a:rPr>
              <a:t>等人用到的</a:t>
            </a:r>
            <a:r>
              <a:rPr lang="en-US" altLang="zh-CN" sz="1700" dirty="0">
                <a:latin typeface="微软雅黑 Light" panose="020B0502040204020203" pitchFamily="34" charset="-122"/>
                <a:ea typeface="微软雅黑 Light" panose="020B0502040204020203" pitchFamily="34" charset="-122"/>
              </a:rPr>
              <a:t>k=1</a:t>
            </a:r>
            <a:r>
              <a:rPr lang="zh-CN" altLang="en-US" sz="1700" dirty="0">
                <a:latin typeface="微软雅黑 Light" panose="020B0502040204020203" pitchFamily="34" charset="-122"/>
                <a:ea typeface="微软雅黑 Light" panose="020B0502040204020203" pitchFamily="34" charset="-122"/>
              </a:rPr>
              <a:t>。生成器网络有</a:t>
            </a:r>
            <a:r>
              <a:rPr lang="en-US" altLang="zh-CN" sz="1700" dirty="0">
                <a:latin typeface="微软雅黑 Light" panose="020B0502040204020203" pitchFamily="34" charset="-122"/>
                <a:ea typeface="微软雅黑 Light" panose="020B0502040204020203" pitchFamily="34" charset="-122"/>
              </a:rPr>
              <a:t>16</a:t>
            </a:r>
            <a:r>
              <a:rPr lang="zh-CN" altLang="en-US" sz="1700" dirty="0">
                <a:latin typeface="微软雅黑 Light" panose="020B0502040204020203" pitchFamily="34" charset="-122"/>
                <a:ea typeface="微软雅黑 Light" panose="020B0502040204020203" pitchFamily="34" charset="-122"/>
              </a:rPr>
              <a:t>个相同的残差块</a:t>
            </a:r>
            <a:r>
              <a:rPr lang="en-US" altLang="zh-CN" sz="1700" dirty="0">
                <a:latin typeface="微软雅黑 Light" panose="020B0502040204020203" pitchFamily="34" charset="-122"/>
                <a:ea typeface="微软雅黑 Light" panose="020B0502040204020203" pitchFamily="34" charset="-122"/>
              </a:rPr>
              <a:t>(B=16)</a:t>
            </a:r>
            <a:r>
              <a:rPr lang="zh-CN" altLang="en-US" sz="1700" dirty="0">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27878061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1829</TotalTime>
  <Words>988</Words>
  <Application>Microsoft Office PowerPoint</Application>
  <PresentationFormat>宽屏</PresentationFormat>
  <Paragraphs>47</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微软雅黑</vt:lpstr>
      <vt:lpstr>微软雅黑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yc</cp:lastModifiedBy>
  <cp:revision>24</cp:revision>
  <dcterms:created xsi:type="dcterms:W3CDTF">2016-07-07T05:04:30Z</dcterms:created>
  <dcterms:modified xsi:type="dcterms:W3CDTF">2018-10-22T18:12:31Z</dcterms:modified>
</cp:coreProperties>
</file>