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291c789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291c789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Eapen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2982fa69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2982fa69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Noah and Eric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291c7895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291c7895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2982fa3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2982fa3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Doris</a:t>
            </a:r>
            <a:endParaRPr/>
          </a:p>
          <a:p>
            <a:pPr indent="0" lvl="0" marL="0" rtl="0" algn="l">
              <a:spcBef>
                <a:spcPts val="0"/>
              </a:spcBef>
              <a:spcAft>
                <a:spcPts val="0"/>
              </a:spcAft>
              <a:buNone/>
            </a:pPr>
            <a:br>
              <a:rPr lang="en"/>
            </a:br>
            <a:r>
              <a:rPr lang="en"/>
              <a:t>To be </a:t>
            </a:r>
            <a:r>
              <a:rPr lang="en"/>
              <a:t>edited</a:t>
            </a: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46e3f8f1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46e3f8f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291c789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291c789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Aaron with anyone else chiming in about their future plans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362ea01c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362ea01c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Font typeface="Lato"/>
              <a:buNone/>
              <a:defRPr sz="10000">
                <a:latin typeface="Lato"/>
                <a:ea typeface="Lato"/>
                <a:cs typeface="Lato"/>
                <a:sym typeface="Lato"/>
              </a:defRPr>
            </a:lvl1pPr>
            <a:lvl2pPr lvl="1" rtl="0" algn="ctr">
              <a:spcBef>
                <a:spcPts val="0"/>
              </a:spcBef>
              <a:spcAft>
                <a:spcPts val="0"/>
              </a:spcAft>
              <a:buSzPts val="10000"/>
              <a:buFont typeface="Lato"/>
              <a:buNone/>
              <a:defRPr sz="10000">
                <a:latin typeface="Lato"/>
                <a:ea typeface="Lato"/>
                <a:cs typeface="Lato"/>
                <a:sym typeface="Lato"/>
              </a:defRPr>
            </a:lvl2pPr>
            <a:lvl3pPr lvl="2" rtl="0" algn="ctr">
              <a:spcBef>
                <a:spcPts val="0"/>
              </a:spcBef>
              <a:spcAft>
                <a:spcPts val="0"/>
              </a:spcAft>
              <a:buSzPts val="10000"/>
              <a:buFont typeface="Lato"/>
              <a:buNone/>
              <a:defRPr sz="10000">
                <a:latin typeface="Lato"/>
                <a:ea typeface="Lato"/>
                <a:cs typeface="Lato"/>
                <a:sym typeface="Lato"/>
              </a:defRPr>
            </a:lvl3pPr>
            <a:lvl4pPr lvl="3" rtl="0" algn="ctr">
              <a:spcBef>
                <a:spcPts val="0"/>
              </a:spcBef>
              <a:spcAft>
                <a:spcPts val="0"/>
              </a:spcAft>
              <a:buSzPts val="10000"/>
              <a:buFont typeface="Lato"/>
              <a:buNone/>
              <a:defRPr sz="10000">
                <a:latin typeface="Lato"/>
                <a:ea typeface="Lato"/>
                <a:cs typeface="Lato"/>
                <a:sym typeface="Lato"/>
              </a:defRPr>
            </a:lvl4pPr>
            <a:lvl5pPr lvl="4" rtl="0" algn="ctr">
              <a:spcBef>
                <a:spcPts val="0"/>
              </a:spcBef>
              <a:spcAft>
                <a:spcPts val="0"/>
              </a:spcAft>
              <a:buSzPts val="10000"/>
              <a:buFont typeface="Lato"/>
              <a:buNone/>
              <a:defRPr sz="10000">
                <a:latin typeface="Lato"/>
                <a:ea typeface="Lato"/>
                <a:cs typeface="Lato"/>
                <a:sym typeface="Lato"/>
              </a:defRPr>
            </a:lvl5pPr>
            <a:lvl6pPr lvl="5" rtl="0" algn="ctr">
              <a:spcBef>
                <a:spcPts val="0"/>
              </a:spcBef>
              <a:spcAft>
                <a:spcPts val="0"/>
              </a:spcAft>
              <a:buSzPts val="10000"/>
              <a:buFont typeface="Lato"/>
              <a:buNone/>
              <a:defRPr sz="10000">
                <a:latin typeface="Lato"/>
                <a:ea typeface="Lato"/>
                <a:cs typeface="Lato"/>
                <a:sym typeface="Lato"/>
              </a:defRPr>
            </a:lvl6pPr>
            <a:lvl7pPr lvl="6" rtl="0" algn="ctr">
              <a:spcBef>
                <a:spcPts val="0"/>
              </a:spcBef>
              <a:spcAft>
                <a:spcPts val="0"/>
              </a:spcAft>
              <a:buSzPts val="10000"/>
              <a:buFont typeface="Lato"/>
              <a:buNone/>
              <a:defRPr sz="10000">
                <a:latin typeface="Lato"/>
                <a:ea typeface="Lato"/>
                <a:cs typeface="Lato"/>
                <a:sym typeface="Lato"/>
              </a:defRPr>
            </a:lvl7pPr>
            <a:lvl8pPr lvl="7" rtl="0" algn="ctr">
              <a:spcBef>
                <a:spcPts val="0"/>
              </a:spcBef>
              <a:spcAft>
                <a:spcPts val="0"/>
              </a:spcAft>
              <a:buSzPts val="10000"/>
              <a:buFont typeface="Lato"/>
              <a:buNone/>
              <a:defRPr sz="10000">
                <a:latin typeface="Lato"/>
                <a:ea typeface="Lato"/>
                <a:cs typeface="Lato"/>
                <a:sym typeface="Lato"/>
              </a:defRPr>
            </a:lvl8pPr>
            <a:lvl9pPr lvl="8" rtl="0"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CSI4999 - Project 6</a:t>
            </a:r>
            <a:endParaRPr/>
          </a:p>
          <a:p>
            <a:pPr indent="0" lvl="0" marL="0" rtl="0" algn="ctr">
              <a:spcBef>
                <a:spcPts val="0"/>
              </a:spcBef>
              <a:spcAft>
                <a:spcPts val="0"/>
              </a:spcAft>
              <a:buNone/>
            </a:pPr>
            <a:r>
              <a:rPr lang="en"/>
              <a:t>Rec Center Management</a:t>
            </a:r>
            <a:endParaRPr/>
          </a:p>
        </p:txBody>
      </p:sp>
      <p:sp>
        <p:nvSpPr>
          <p:cNvPr id="60" name="Google Shape;60;p13"/>
          <p:cNvSpPr txBox="1"/>
          <p:nvPr>
            <p:ph idx="4294967295" type="subTitle"/>
          </p:nvPr>
        </p:nvSpPr>
        <p:spPr>
          <a:xfrm>
            <a:off x="1922699" y="3458575"/>
            <a:ext cx="5298600" cy="13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lt2"/>
                </a:solidFill>
              </a:rPr>
              <a:t>By: Eapen James, Noah Giles, Aaron Goodfellow, Tyler Streu, Taylor Piot, Doris Gjata, Eric Myllyoja</a:t>
            </a:r>
            <a:endParaRPr b="1">
              <a:solidFill>
                <a:schemeClr val="lt2"/>
              </a:solidFill>
            </a:endParaRPr>
          </a:p>
          <a:p>
            <a:pPr indent="0" lvl="0" marL="0" rtl="0" algn="l">
              <a:spcBef>
                <a:spcPts val="1600"/>
              </a:spcBef>
              <a:spcAft>
                <a:spcPts val="1600"/>
              </a:spcAft>
              <a:buNone/>
            </a:pPr>
            <a:r>
              <a:t/>
            </a:r>
            <a:endParaRPr/>
          </a:p>
        </p:txBody>
      </p:sp>
      <p:sp>
        <p:nvSpPr>
          <p:cNvPr id="61" name="Google Shape;61;p13"/>
          <p:cNvSpPr txBox="1"/>
          <p:nvPr/>
        </p:nvSpPr>
        <p:spPr>
          <a:xfrm>
            <a:off x="214325" y="178600"/>
            <a:ext cx="26433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Sprint 3 Presentation</a:t>
            </a:r>
            <a:endParaRPr>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3’s User Stories We focused on </a:t>
            </a:r>
            <a:endParaRPr/>
          </a:p>
        </p:txBody>
      </p:sp>
      <p:sp>
        <p:nvSpPr>
          <p:cNvPr id="67" name="Google Shape;67;p14"/>
          <p:cNvSpPr txBox="1"/>
          <p:nvPr>
            <p:ph idx="1" type="body"/>
          </p:nvPr>
        </p:nvSpPr>
        <p:spPr>
          <a:xfrm>
            <a:off x="311700" y="1130575"/>
            <a:ext cx="8520600" cy="3416400"/>
          </a:xfrm>
          <a:prstGeom prst="rect">
            <a:avLst/>
          </a:prstGeom>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rgbClr val="000000"/>
              </a:buClr>
              <a:buSzPts val="2800"/>
              <a:buChar char="●"/>
            </a:pPr>
            <a:r>
              <a:rPr lang="en" sz="2800">
                <a:solidFill>
                  <a:srgbClr val="000000"/>
                </a:solidFill>
              </a:rPr>
              <a:t>As a user, I want to see occupied / reserved rooms through via a calendar</a:t>
            </a:r>
            <a:endParaRPr sz="2800">
              <a:solidFill>
                <a:srgbClr val="000000"/>
              </a:solidFill>
            </a:endParaRPr>
          </a:p>
          <a:p>
            <a:pPr indent="-406400" lvl="0" marL="457200" rtl="0" algn="l">
              <a:lnSpc>
                <a:spcPct val="100000"/>
              </a:lnSpc>
              <a:spcBef>
                <a:spcPts val="0"/>
              </a:spcBef>
              <a:spcAft>
                <a:spcPts val="0"/>
              </a:spcAft>
              <a:buClr>
                <a:srgbClr val="000000"/>
              </a:buClr>
              <a:buSzPts val="2800"/>
              <a:buChar char="●"/>
            </a:pPr>
            <a:r>
              <a:rPr lang="en" sz="2800">
                <a:solidFill>
                  <a:srgbClr val="000000"/>
                </a:solidFill>
              </a:rPr>
              <a:t>As a user, I want to see the home page and navigate easily around.</a:t>
            </a:r>
            <a:endParaRPr sz="2800">
              <a:solidFill>
                <a:srgbClr val="000000"/>
              </a:solidFill>
            </a:endParaRPr>
          </a:p>
          <a:p>
            <a:pPr indent="-406400" lvl="0" marL="457200" rtl="0" algn="l">
              <a:lnSpc>
                <a:spcPct val="100000"/>
              </a:lnSpc>
              <a:spcBef>
                <a:spcPts val="0"/>
              </a:spcBef>
              <a:spcAft>
                <a:spcPts val="0"/>
              </a:spcAft>
              <a:buClr>
                <a:srgbClr val="000000"/>
              </a:buClr>
              <a:buSzPts val="2800"/>
              <a:buChar char="●"/>
            </a:pPr>
            <a:r>
              <a:rPr lang="en" sz="2800">
                <a:solidFill>
                  <a:srgbClr val="000000"/>
                </a:solidFill>
              </a:rPr>
              <a:t>As a user, I want to see Membership information.</a:t>
            </a:r>
            <a:endParaRPr sz="2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Entity Diagram</a:t>
            </a:r>
            <a:endParaRPr/>
          </a:p>
        </p:txBody>
      </p:sp>
      <p:pic>
        <p:nvPicPr>
          <p:cNvPr id="73" name="Google Shape;73;p15"/>
          <p:cNvPicPr preferRelativeResize="0"/>
          <p:nvPr/>
        </p:nvPicPr>
        <p:blipFill>
          <a:blip r:embed="rId3">
            <a:alphaModFix/>
          </a:blip>
          <a:stretch>
            <a:fillRect/>
          </a:stretch>
        </p:blipFill>
        <p:spPr>
          <a:xfrm>
            <a:off x="152400" y="1169850"/>
            <a:ext cx="8839199" cy="30711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 Testing</a:t>
            </a:r>
            <a:endParaRPr/>
          </a:p>
          <a:p>
            <a:pPr indent="0" lvl="0" marL="0" rtl="0" algn="l">
              <a:spcBef>
                <a:spcPts val="0"/>
              </a:spcBef>
              <a:spcAft>
                <a:spcPts val="0"/>
              </a:spcAft>
              <a:buNone/>
            </a:pPr>
            <a:r>
              <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User can view calendar</a:t>
            </a:r>
            <a:endParaRPr/>
          </a:p>
          <a:p>
            <a:pPr indent="-342900" lvl="0" marL="457200" marR="0" rtl="0" algn="l">
              <a:lnSpc>
                <a:spcPct val="115000"/>
              </a:lnSpc>
              <a:spcBef>
                <a:spcPts val="0"/>
              </a:spcBef>
              <a:spcAft>
                <a:spcPts val="0"/>
              </a:spcAft>
              <a:buSzPts val="1800"/>
              <a:buChar char="●"/>
            </a:pPr>
            <a:r>
              <a:rPr lang="en"/>
              <a:t>User can </a:t>
            </a:r>
            <a:r>
              <a:rPr lang="en"/>
              <a:t>navigate through website pages</a:t>
            </a:r>
            <a:endParaRPr/>
          </a:p>
          <a:p>
            <a:pPr indent="-342900" lvl="0" marL="457200" marR="0" rtl="0" algn="l">
              <a:lnSpc>
                <a:spcPct val="115000"/>
              </a:lnSpc>
              <a:spcBef>
                <a:spcPts val="0"/>
              </a:spcBef>
              <a:spcAft>
                <a:spcPts val="0"/>
              </a:spcAft>
              <a:buSzPts val="1800"/>
              <a:buChar char="●"/>
            </a:pPr>
            <a:r>
              <a:rPr lang="en"/>
              <a:t>User can see Membership page</a:t>
            </a:r>
            <a:endParaRPr/>
          </a:p>
          <a:p>
            <a:pPr indent="-342900" lvl="0" marL="457200" marR="0" rtl="0" algn="l">
              <a:lnSpc>
                <a:spcPct val="115000"/>
              </a:lnSpc>
              <a:spcBef>
                <a:spcPts val="0"/>
              </a:spcBef>
              <a:spcAft>
                <a:spcPts val="0"/>
              </a:spcAft>
              <a:buSzPts val="1800"/>
              <a:buChar char="●"/>
            </a:pPr>
            <a:r>
              <a:rPr lang="en"/>
              <a:t>User is directed to Home page when they visit the Rec Center website</a:t>
            </a:r>
            <a:endParaRPr/>
          </a:p>
          <a:p>
            <a:pPr indent="-342900" lvl="0" marL="457200" marR="0" rtl="0" algn="l">
              <a:lnSpc>
                <a:spcPct val="115000"/>
              </a:lnSpc>
              <a:spcBef>
                <a:spcPts val="0"/>
              </a:spcBef>
              <a:spcAft>
                <a:spcPts val="0"/>
              </a:spcAft>
              <a:buSzPts val="1800"/>
              <a:buChar char="●"/>
            </a:pPr>
            <a:r>
              <a:rPr lang="en"/>
              <a:t>New Sign pages work and load correctly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Risks and Challenges</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Frontend and UI </a:t>
            </a:r>
            <a:r>
              <a:rPr lang="en"/>
              <a:t>implementation</a:t>
            </a:r>
            <a:endParaRPr/>
          </a:p>
          <a:p>
            <a:pPr indent="-317500" lvl="1" marL="914400" rtl="0" algn="l">
              <a:spcBef>
                <a:spcPts val="0"/>
              </a:spcBef>
              <a:spcAft>
                <a:spcPts val="0"/>
              </a:spcAft>
              <a:buSzPts val="1400"/>
              <a:buChar char="○"/>
            </a:pPr>
            <a:r>
              <a:rPr lang="en"/>
              <a:t>Some teammates are still learning React, but they can now plan and implement features, which they did in this sprint.</a:t>
            </a:r>
            <a:endParaRPr/>
          </a:p>
          <a:p>
            <a:pPr indent="-317500" lvl="1" marL="914400" rtl="0" algn="l">
              <a:spcBef>
                <a:spcPts val="0"/>
              </a:spcBef>
              <a:spcAft>
                <a:spcPts val="0"/>
              </a:spcAft>
              <a:buSzPts val="1400"/>
              <a:buChar char="○"/>
            </a:pPr>
            <a:r>
              <a:rPr lang="en"/>
              <a:t>There is confusion on what the final UI should look like. Some teammates disagree on what features go where and how it will look like in context with the other UI components. </a:t>
            </a:r>
            <a:endParaRPr/>
          </a:p>
          <a:p>
            <a:pPr indent="-317500" lvl="1" marL="914400" rtl="0" algn="l">
              <a:spcBef>
                <a:spcPts val="0"/>
              </a:spcBef>
              <a:spcAft>
                <a:spcPts val="0"/>
              </a:spcAft>
              <a:buSzPts val="1400"/>
              <a:buChar char="○"/>
            </a:pPr>
            <a:r>
              <a:rPr lang="en"/>
              <a:t>Difficulty designing and inserting a functional calendar (used for rentals) into the page.</a:t>
            </a:r>
            <a:endParaRPr/>
          </a:p>
          <a:p>
            <a:pPr indent="-342900" lvl="0" marL="457200" rtl="0" algn="l">
              <a:spcBef>
                <a:spcPts val="0"/>
              </a:spcBef>
              <a:spcAft>
                <a:spcPts val="0"/>
              </a:spcAft>
              <a:buSzPts val="1800"/>
              <a:buChar char="●"/>
            </a:pPr>
            <a:r>
              <a:rPr lang="en"/>
              <a:t>Adding more pages that JHipster did not generate</a:t>
            </a:r>
            <a:endParaRPr/>
          </a:p>
          <a:p>
            <a:pPr indent="-317500" lvl="1" marL="914400" rtl="0" algn="l">
              <a:spcBef>
                <a:spcPts val="0"/>
              </a:spcBef>
              <a:spcAft>
                <a:spcPts val="0"/>
              </a:spcAft>
              <a:buSzPts val="1400"/>
              <a:buChar char="○"/>
            </a:pPr>
            <a:r>
              <a:rPr lang="en"/>
              <a:t>Some pages (i.e. Membership Rates information) need to be manually added to JHipster. We solved it.</a:t>
            </a:r>
            <a:endParaRPr/>
          </a:p>
          <a:p>
            <a:pPr indent="-342900" lvl="0" marL="457200" rtl="0" algn="l">
              <a:spcBef>
                <a:spcPts val="0"/>
              </a:spcBef>
              <a:spcAft>
                <a:spcPts val="0"/>
              </a:spcAft>
              <a:buSzPts val="1800"/>
              <a:buChar char="●"/>
            </a:pPr>
            <a:r>
              <a:rPr lang="en"/>
              <a:t>Team disagreements on planning and confusion on roles</a:t>
            </a:r>
            <a:endParaRPr/>
          </a:p>
          <a:p>
            <a:pPr indent="-342900" lvl="0" marL="457200" rtl="0" algn="l">
              <a:spcBef>
                <a:spcPts val="0"/>
              </a:spcBef>
              <a:spcAft>
                <a:spcPts val="0"/>
              </a:spcAft>
              <a:buSzPts val="1800"/>
              <a:buChar char="●"/>
            </a:pPr>
            <a:r>
              <a:rPr lang="en"/>
              <a:t>MDBreact licensing cost and finding alternatives</a:t>
            </a:r>
            <a:endParaRPr/>
          </a:p>
          <a:p>
            <a:pPr indent="-317500" lvl="1" marL="914400" rtl="0" algn="l">
              <a:spcBef>
                <a:spcPts val="0"/>
              </a:spcBef>
              <a:spcAft>
                <a:spcPts val="0"/>
              </a:spcAft>
              <a:buSzPts val="1400"/>
              <a:buChar char="○"/>
            </a:pPr>
            <a:r>
              <a:rPr lang="en"/>
              <a:t>MDBreact causing styling conflicts with JHipster’s initial UI framework reactstrap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18"/>
          <p:cNvPicPr preferRelativeResize="0"/>
          <p:nvPr/>
        </p:nvPicPr>
        <p:blipFill rotWithShape="1">
          <a:blip r:embed="rId3">
            <a:alphaModFix/>
          </a:blip>
          <a:srcRect b="0" l="1609" r="1434" t="0"/>
          <a:stretch/>
        </p:blipFill>
        <p:spPr>
          <a:xfrm>
            <a:off x="0" y="0"/>
            <a:ext cx="9144002"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54500" cy="433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600"/>
              <a:t>DEMO</a:t>
            </a:r>
            <a:endParaRPr sz="9600"/>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Sprint Objectives</a:t>
            </a:r>
            <a:endParaRPr/>
          </a:p>
          <a:p>
            <a:pPr indent="0" lvl="0" marL="0" rtl="0" algn="l">
              <a:spcBef>
                <a:spcPts val="0"/>
              </a:spcBef>
              <a:spcAft>
                <a:spcPts val="0"/>
              </a:spcAft>
              <a:buNone/>
            </a:pPr>
            <a:r>
              <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Stories:</a:t>
            </a:r>
            <a:endParaRPr/>
          </a:p>
          <a:p>
            <a:pPr indent="0" lvl="0" marL="457200" rtl="0" algn="l">
              <a:spcBef>
                <a:spcPts val="1600"/>
              </a:spcBef>
              <a:spcAft>
                <a:spcPts val="0"/>
              </a:spcAft>
              <a:buNone/>
            </a:pPr>
            <a:r>
              <a:rPr lang="en"/>
              <a:t>1. As a user, I can reserve a room</a:t>
            </a:r>
            <a:br>
              <a:rPr lang="en"/>
            </a:br>
            <a:r>
              <a:rPr lang="en"/>
              <a:t>2. As a user, I can see available equipment</a:t>
            </a:r>
            <a:br>
              <a:rPr lang="en"/>
            </a:br>
            <a:r>
              <a:rPr lang="en"/>
              <a:t>3. As an administrator, I can assign equipment to a room</a:t>
            </a:r>
            <a:endParaRPr/>
          </a:p>
          <a:p>
            <a:pPr indent="0" lvl="0" marL="457200" rtl="0" algn="l">
              <a:spcBef>
                <a:spcPts val="1600"/>
              </a:spcBef>
              <a:spcAft>
                <a:spcPts val="0"/>
              </a:spcAft>
              <a:buNone/>
            </a:pPr>
            <a:r>
              <a:rPr lang="en"/>
              <a:t>What that entails:</a:t>
            </a:r>
            <a:endParaRPr/>
          </a:p>
          <a:p>
            <a:pPr indent="0" lvl="0" marL="457200" rtl="0" algn="l">
              <a:spcBef>
                <a:spcPts val="1600"/>
              </a:spcBef>
              <a:spcAft>
                <a:spcPts val="1600"/>
              </a:spcAft>
              <a:buNone/>
            </a:pPr>
            <a:r>
              <a:rPr lang="en"/>
              <a:t>3. Populate DB with existing rooms</a:t>
            </a:r>
            <a:br>
              <a:rPr lang="en"/>
            </a:br>
            <a:r>
              <a:rPr lang="en"/>
              <a:t>4. Equipment Entities</a:t>
            </a:r>
            <a:br>
              <a:rPr lang="en"/>
            </a:br>
            <a:r>
              <a:rPr lang="en"/>
              <a:t>5. Talking about how equipment and rooms go together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