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layfair Displ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bold.fntdata"/><Relationship Id="rId14" Type="http://schemas.openxmlformats.org/officeDocument/2006/relationships/font" Target="fonts/PlayfairDisplay-regular.fntdata"/><Relationship Id="rId17" Type="http://schemas.openxmlformats.org/officeDocument/2006/relationships/font" Target="fonts/PlayfairDisplay-boldItalic.fntdata"/><Relationship Id="rId16" Type="http://schemas.openxmlformats.org/officeDocument/2006/relationships/font" Target="fonts/PlayfairDispl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291c789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291c789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Eapen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2982fa69e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2982fa69e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Eric</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6291c7895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291c7895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Taylor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291c7895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291c7895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Doris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291c7895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291c7895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Noah</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2982fa3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2982fa3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Aaron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2982fa69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2982fa69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Tyler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0000"/>
              <a:buFont typeface="Lato"/>
              <a:buNone/>
              <a:defRPr sz="10000">
                <a:latin typeface="Lato"/>
                <a:ea typeface="Lato"/>
                <a:cs typeface="Lato"/>
                <a:sym typeface="Lato"/>
              </a:defRPr>
            </a:lvl1pPr>
            <a:lvl2pPr lvl="1" rtl="0" algn="ctr">
              <a:spcBef>
                <a:spcPts val="0"/>
              </a:spcBef>
              <a:spcAft>
                <a:spcPts val="0"/>
              </a:spcAft>
              <a:buSzPts val="10000"/>
              <a:buFont typeface="Lato"/>
              <a:buNone/>
              <a:defRPr sz="10000">
                <a:latin typeface="Lato"/>
                <a:ea typeface="Lato"/>
                <a:cs typeface="Lato"/>
                <a:sym typeface="Lato"/>
              </a:defRPr>
            </a:lvl2pPr>
            <a:lvl3pPr lvl="2" rtl="0" algn="ctr">
              <a:spcBef>
                <a:spcPts val="0"/>
              </a:spcBef>
              <a:spcAft>
                <a:spcPts val="0"/>
              </a:spcAft>
              <a:buSzPts val="10000"/>
              <a:buFont typeface="Lato"/>
              <a:buNone/>
              <a:defRPr sz="10000">
                <a:latin typeface="Lato"/>
                <a:ea typeface="Lato"/>
                <a:cs typeface="Lato"/>
                <a:sym typeface="Lato"/>
              </a:defRPr>
            </a:lvl3pPr>
            <a:lvl4pPr lvl="3" rtl="0" algn="ctr">
              <a:spcBef>
                <a:spcPts val="0"/>
              </a:spcBef>
              <a:spcAft>
                <a:spcPts val="0"/>
              </a:spcAft>
              <a:buSzPts val="10000"/>
              <a:buFont typeface="Lato"/>
              <a:buNone/>
              <a:defRPr sz="10000">
                <a:latin typeface="Lato"/>
                <a:ea typeface="Lato"/>
                <a:cs typeface="Lato"/>
                <a:sym typeface="Lato"/>
              </a:defRPr>
            </a:lvl4pPr>
            <a:lvl5pPr lvl="4" rtl="0" algn="ctr">
              <a:spcBef>
                <a:spcPts val="0"/>
              </a:spcBef>
              <a:spcAft>
                <a:spcPts val="0"/>
              </a:spcAft>
              <a:buSzPts val="10000"/>
              <a:buFont typeface="Lato"/>
              <a:buNone/>
              <a:defRPr sz="10000">
                <a:latin typeface="Lato"/>
                <a:ea typeface="Lato"/>
                <a:cs typeface="Lato"/>
                <a:sym typeface="Lato"/>
              </a:defRPr>
            </a:lvl5pPr>
            <a:lvl6pPr lvl="5" rtl="0" algn="ctr">
              <a:spcBef>
                <a:spcPts val="0"/>
              </a:spcBef>
              <a:spcAft>
                <a:spcPts val="0"/>
              </a:spcAft>
              <a:buSzPts val="10000"/>
              <a:buFont typeface="Lato"/>
              <a:buNone/>
              <a:defRPr sz="10000">
                <a:latin typeface="Lato"/>
                <a:ea typeface="Lato"/>
                <a:cs typeface="Lato"/>
                <a:sym typeface="Lato"/>
              </a:defRPr>
            </a:lvl6pPr>
            <a:lvl7pPr lvl="6" rtl="0" algn="ctr">
              <a:spcBef>
                <a:spcPts val="0"/>
              </a:spcBef>
              <a:spcAft>
                <a:spcPts val="0"/>
              </a:spcAft>
              <a:buSzPts val="10000"/>
              <a:buFont typeface="Lato"/>
              <a:buNone/>
              <a:defRPr sz="10000">
                <a:latin typeface="Lato"/>
                <a:ea typeface="Lato"/>
                <a:cs typeface="Lato"/>
                <a:sym typeface="Lato"/>
              </a:defRPr>
            </a:lvl7pPr>
            <a:lvl8pPr lvl="7" rtl="0" algn="ctr">
              <a:spcBef>
                <a:spcPts val="0"/>
              </a:spcBef>
              <a:spcAft>
                <a:spcPts val="0"/>
              </a:spcAft>
              <a:buSzPts val="10000"/>
              <a:buFont typeface="Lato"/>
              <a:buNone/>
              <a:defRPr sz="10000">
                <a:latin typeface="Lato"/>
                <a:ea typeface="Lato"/>
                <a:cs typeface="Lato"/>
                <a:sym typeface="Lato"/>
              </a:defRPr>
            </a:lvl8pPr>
            <a:lvl9pPr lvl="8" rtl="0"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5"/>
        </a:solidFill>
      </p:bgPr>
    </p:bg>
    <p:spTree>
      <p:nvGrpSpPr>
        <p:cNvPr id="58" name="Shape 58"/>
        <p:cNvGrpSpPr/>
        <p:nvPr/>
      </p:nvGrpSpPr>
      <p:grpSpPr>
        <a:xfrm>
          <a:off x="0" y="0"/>
          <a:ext cx="0" cy="0"/>
          <a:chOff x="0" y="0"/>
          <a:chExt cx="0" cy="0"/>
        </a:xfrm>
      </p:grpSpPr>
      <p:sp>
        <p:nvSpPr>
          <p:cNvPr id="59" name="Google Shape;59;p1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CSI4999 - Project 6</a:t>
            </a:r>
            <a:endParaRPr/>
          </a:p>
          <a:p>
            <a:pPr indent="0" lvl="0" marL="0" rtl="0" algn="ctr">
              <a:spcBef>
                <a:spcPts val="0"/>
              </a:spcBef>
              <a:spcAft>
                <a:spcPts val="0"/>
              </a:spcAft>
              <a:buNone/>
            </a:pPr>
            <a:r>
              <a:rPr lang="en"/>
              <a:t>Rec Center Management</a:t>
            </a:r>
            <a:endParaRPr/>
          </a:p>
        </p:txBody>
      </p:sp>
      <p:sp>
        <p:nvSpPr>
          <p:cNvPr id="60" name="Google Shape;60;p13"/>
          <p:cNvSpPr txBox="1"/>
          <p:nvPr>
            <p:ph idx="4294967295" type="subTitle"/>
          </p:nvPr>
        </p:nvSpPr>
        <p:spPr>
          <a:xfrm>
            <a:off x="1922699" y="3458575"/>
            <a:ext cx="5298600" cy="135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lt2"/>
                </a:solidFill>
              </a:rPr>
              <a:t>By: Eapen James, Noah Giles, Aaron Goodfellow, Tyler Streu, Taylor Piot, Doris Gjata, Eric Myllyoja</a:t>
            </a:r>
            <a:endParaRPr b="1">
              <a:solidFill>
                <a:schemeClr val="lt2"/>
              </a:solidFill>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Client’s Request </a:t>
            </a:r>
            <a:endParaRPr/>
          </a:p>
          <a:p>
            <a:pPr indent="0" lvl="0" marL="0" rtl="0" algn="l">
              <a:spcBef>
                <a:spcPts val="0"/>
              </a:spcBef>
              <a:spcAft>
                <a:spcPts val="0"/>
              </a:spcAft>
              <a:buNone/>
            </a:pPr>
            <a:r>
              <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595959"/>
                </a:solidFill>
              </a:rPr>
              <a:t>The University’s Recreation and Well-Being center requires a comprehensive software solution that would include robust university recreation management functionality, implementation services, and ongoing support. The final product’s core capabilities are </a:t>
            </a:r>
            <a:r>
              <a:rPr lang="en">
                <a:solidFill>
                  <a:srgbClr val="595959"/>
                </a:solidFill>
              </a:rPr>
              <a:t>sought to </a:t>
            </a:r>
            <a:r>
              <a:rPr lang="en">
                <a:solidFill>
                  <a:srgbClr val="595959"/>
                </a:solidFill>
              </a:rPr>
              <a:t>include: comprehensive membership options, online access for members to purchase memberships, register for classes and make facility reservations, equipment rental management with billing capabilities, Point of sales (POS) with inventory functionality, and comprehensive reporting capabilities.</a:t>
            </a:r>
            <a:endParaRPr>
              <a:solidFill>
                <a:srgbClr val="595959"/>
              </a:solidFill>
            </a:endParaRPr>
          </a:p>
          <a:p>
            <a:pPr indent="0" lvl="0" marL="0" rtl="0" algn="l">
              <a:lnSpc>
                <a:spcPct val="100000"/>
              </a:lnSpc>
              <a:spcBef>
                <a:spcPts val="1600"/>
              </a:spcBef>
              <a:spcAft>
                <a:spcPts val="0"/>
              </a:spcAft>
              <a:buNone/>
            </a:pPr>
            <a:r>
              <a:t/>
            </a:r>
            <a:endParaRPr sz="2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Objectives	</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200"/>
          </a:p>
          <a:p>
            <a:pPr indent="0" lvl="0" marL="0" rtl="0" algn="l">
              <a:lnSpc>
                <a:spcPct val="100000"/>
              </a:lnSpc>
              <a:spcBef>
                <a:spcPts val="1600"/>
              </a:spcBef>
              <a:spcAft>
                <a:spcPts val="0"/>
              </a:spcAft>
              <a:buClr>
                <a:schemeClr val="dk1"/>
              </a:buClr>
              <a:buSzPts val="1100"/>
              <a:buFont typeface="Arial"/>
              <a:buNone/>
            </a:pPr>
            <a:r>
              <a:rPr lang="en" sz="1200"/>
              <a:t>The project objectives are:</a:t>
            </a:r>
            <a:endParaRPr sz="1200"/>
          </a:p>
          <a:p>
            <a:pPr indent="-304800" lvl="0" marL="457200" rtl="0" algn="l">
              <a:lnSpc>
                <a:spcPct val="100000"/>
              </a:lnSpc>
              <a:spcBef>
                <a:spcPts val="1600"/>
              </a:spcBef>
              <a:spcAft>
                <a:spcPts val="0"/>
              </a:spcAft>
              <a:buSzPts val="1200"/>
              <a:buAutoNum type="arabicPeriod"/>
            </a:pPr>
            <a:r>
              <a:rPr lang="en" sz="1200"/>
              <a:t>Provide management of membership, programs, and services.</a:t>
            </a:r>
            <a:endParaRPr sz="1200"/>
          </a:p>
          <a:p>
            <a:pPr indent="-304800" lvl="0" marL="457200" rtl="0" algn="l">
              <a:lnSpc>
                <a:spcPct val="100000"/>
              </a:lnSpc>
              <a:spcBef>
                <a:spcPts val="0"/>
              </a:spcBef>
              <a:spcAft>
                <a:spcPts val="0"/>
              </a:spcAft>
              <a:buSzPts val="1200"/>
              <a:buAutoNum type="arabicPeriod"/>
            </a:pPr>
            <a:r>
              <a:rPr lang="en" sz="1200"/>
              <a:t>Maximize efficiency and effectiveness of administering university recreation &amp; well-being services.</a:t>
            </a:r>
            <a:endParaRPr sz="1200"/>
          </a:p>
          <a:p>
            <a:pPr indent="-304800" lvl="0" marL="457200" rtl="0" algn="l">
              <a:lnSpc>
                <a:spcPct val="100000"/>
              </a:lnSpc>
              <a:spcBef>
                <a:spcPts val="0"/>
              </a:spcBef>
              <a:spcAft>
                <a:spcPts val="0"/>
              </a:spcAft>
              <a:buSzPts val="1200"/>
              <a:buAutoNum type="arabicPeriod"/>
            </a:pPr>
            <a:r>
              <a:rPr lang="en" sz="1200"/>
              <a:t>Provide customers and clients with web-based portal access to enhance the customer experience. </a:t>
            </a:r>
            <a:endParaRPr sz="1200"/>
          </a:p>
          <a:p>
            <a:pPr indent="0" lvl="0" marL="0" rtl="0" algn="l">
              <a:lnSpc>
                <a:spcPct val="100000"/>
              </a:lnSpc>
              <a:spcBef>
                <a:spcPts val="1600"/>
              </a:spcBef>
              <a:spcAft>
                <a:spcPts val="0"/>
              </a:spcAft>
              <a:buClr>
                <a:schemeClr val="dk1"/>
              </a:buClr>
              <a:buSzPts val="1100"/>
              <a:buFont typeface="Arial"/>
              <a:buNone/>
            </a:pPr>
            <a:r>
              <a:rPr lang="en" sz="1200"/>
              <a:t>The University will consider platform options; solution providers must propose one of the options that best meets the university requirements:</a:t>
            </a:r>
            <a:endParaRPr sz="1200"/>
          </a:p>
          <a:p>
            <a:pPr indent="-304800" lvl="0" marL="457200" rtl="0" algn="l">
              <a:lnSpc>
                <a:spcPct val="100000"/>
              </a:lnSpc>
              <a:spcBef>
                <a:spcPts val="1600"/>
              </a:spcBef>
              <a:spcAft>
                <a:spcPts val="0"/>
              </a:spcAft>
              <a:buSzPts val="1200"/>
              <a:buAutoNum type="arabicPeriod"/>
            </a:pPr>
            <a:r>
              <a:rPr lang="en" sz="1200"/>
              <a:t>Applications and servers located on premise at Oakland University.</a:t>
            </a:r>
            <a:endParaRPr sz="1200"/>
          </a:p>
          <a:p>
            <a:pPr indent="-304800" lvl="0" marL="457200" rtl="0" algn="l">
              <a:lnSpc>
                <a:spcPct val="100000"/>
              </a:lnSpc>
              <a:spcBef>
                <a:spcPts val="0"/>
              </a:spcBef>
              <a:spcAft>
                <a:spcPts val="0"/>
              </a:spcAft>
              <a:buSzPts val="1200"/>
              <a:buAutoNum type="arabicPeriod"/>
            </a:pPr>
            <a:r>
              <a:rPr lang="en" sz="1200"/>
              <a:t>Applications and servers at a site provided by the solution provider.</a:t>
            </a:r>
            <a:endParaRPr sz="1200"/>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General </a:t>
            </a:r>
            <a:r>
              <a:rPr lang="en"/>
              <a:t>Project Plan</a:t>
            </a:r>
            <a:endParaRPr/>
          </a:p>
          <a:p>
            <a:pPr indent="0" lvl="0" marL="0" rtl="0" algn="l">
              <a:spcBef>
                <a:spcPts val="0"/>
              </a:spcBef>
              <a:spcAft>
                <a:spcPts val="0"/>
              </a:spcAft>
              <a:buNone/>
            </a:pPr>
            <a:r>
              <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rPr lang="en"/>
              <a:t>Contingent on new requirements approval</a:t>
            </a:r>
            <a:endParaRPr/>
          </a:p>
          <a:p>
            <a:pPr indent="-342900" lvl="0" marL="457200" marR="0" rtl="0" algn="l">
              <a:lnSpc>
                <a:spcPct val="115000"/>
              </a:lnSpc>
              <a:spcBef>
                <a:spcPts val="1600"/>
              </a:spcBef>
              <a:spcAft>
                <a:spcPts val="0"/>
              </a:spcAft>
              <a:buSzPts val="1800"/>
              <a:buAutoNum type="arabicPeriod"/>
            </a:pPr>
            <a:r>
              <a:rPr lang="en"/>
              <a:t>User Account Creation, Management, Authorization, and Authentication</a:t>
            </a:r>
            <a:endParaRPr/>
          </a:p>
          <a:p>
            <a:pPr indent="-342900" lvl="0" marL="457200" marR="0" rtl="0" algn="l">
              <a:lnSpc>
                <a:spcPct val="115000"/>
              </a:lnSpc>
              <a:spcBef>
                <a:spcPts val="0"/>
              </a:spcBef>
              <a:spcAft>
                <a:spcPts val="0"/>
              </a:spcAft>
              <a:buSzPts val="1800"/>
              <a:buAutoNum type="arabicPeriod"/>
            </a:pPr>
            <a:r>
              <a:rPr lang="en"/>
              <a:t>Account UI / Account Endpoint Implementation / Database Design</a:t>
            </a:r>
            <a:endParaRPr/>
          </a:p>
          <a:p>
            <a:pPr indent="-342900" lvl="0" marL="457200" marR="0" rtl="0" algn="l">
              <a:lnSpc>
                <a:spcPct val="115000"/>
              </a:lnSpc>
              <a:spcBef>
                <a:spcPts val="0"/>
              </a:spcBef>
              <a:spcAft>
                <a:spcPts val="0"/>
              </a:spcAft>
              <a:buSzPts val="1800"/>
              <a:buAutoNum type="arabicPeriod"/>
            </a:pPr>
            <a:r>
              <a:rPr lang="en"/>
              <a:t>Facility Backend Logic / Facility Rental UI / Backlog</a:t>
            </a:r>
            <a:endParaRPr/>
          </a:p>
          <a:p>
            <a:pPr indent="-342900" lvl="0" marL="457200" marR="0" rtl="0" algn="l">
              <a:lnSpc>
                <a:spcPct val="115000"/>
              </a:lnSpc>
              <a:spcBef>
                <a:spcPts val="0"/>
              </a:spcBef>
              <a:spcAft>
                <a:spcPts val="0"/>
              </a:spcAft>
              <a:buSzPts val="1800"/>
              <a:buAutoNum type="arabicPeriod"/>
            </a:pPr>
            <a:r>
              <a:rPr lang="en"/>
              <a:t>Mid-Project Review / Facility Endpoints / Facility Management UI</a:t>
            </a:r>
            <a:endParaRPr/>
          </a:p>
          <a:p>
            <a:pPr indent="-342900" lvl="0" marL="457200" marR="0" rtl="0" algn="l">
              <a:lnSpc>
                <a:spcPct val="115000"/>
              </a:lnSpc>
              <a:spcBef>
                <a:spcPts val="0"/>
              </a:spcBef>
              <a:spcAft>
                <a:spcPts val="0"/>
              </a:spcAft>
              <a:buSzPts val="1800"/>
              <a:buAutoNum type="arabicPeriod"/>
            </a:pPr>
            <a:r>
              <a:rPr lang="en"/>
              <a:t>Reservations Backend / Inventory Backend / Inventory UI</a:t>
            </a:r>
            <a:endParaRPr/>
          </a:p>
          <a:p>
            <a:pPr indent="-342900" lvl="0" marL="457200" marR="0" rtl="0" algn="l">
              <a:lnSpc>
                <a:spcPct val="115000"/>
              </a:lnSpc>
              <a:spcBef>
                <a:spcPts val="0"/>
              </a:spcBef>
              <a:spcAft>
                <a:spcPts val="0"/>
              </a:spcAft>
              <a:buSzPts val="1800"/>
              <a:buAutoNum type="arabicPeriod"/>
            </a:pPr>
            <a:r>
              <a:rPr lang="en"/>
              <a:t>TBD</a:t>
            </a:r>
            <a:endParaRPr/>
          </a:p>
          <a:p>
            <a:pPr indent="-342900" lvl="0" marL="457200" marR="0" rtl="0" algn="l">
              <a:lnSpc>
                <a:spcPct val="115000"/>
              </a:lnSpc>
              <a:spcBef>
                <a:spcPts val="0"/>
              </a:spcBef>
              <a:spcAft>
                <a:spcPts val="0"/>
              </a:spcAft>
              <a:buSzPts val="1800"/>
              <a:buAutoNum type="arabicPeriod"/>
            </a:pPr>
            <a:r>
              <a:rPr lang="en"/>
              <a:t>Testing / </a:t>
            </a:r>
            <a:r>
              <a:rPr lang="en"/>
              <a:t>Documentation</a:t>
            </a:r>
            <a:r>
              <a:rPr lang="en"/>
              <a:t> / BugFixes</a:t>
            </a:r>
            <a:endParaRPr/>
          </a:p>
          <a:p>
            <a:pPr indent="0" lvl="0" marL="457200" marR="0" rtl="0" algn="l">
              <a:lnSpc>
                <a:spcPct val="115000"/>
              </a:lnSpc>
              <a:spcBef>
                <a:spcPts val="1600"/>
              </a:spcBef>
              <a:spcAft>
                <a:spcPts val="0"/>
              </a:spcAft>
              <a:buNone/>
            </a:pPr>
            <a:r>
              <a:t/>
            </a:r>
            <a:endParaRPr/>
          </a:p>
          <a:p>
            <a:pPr indent="0" lvl="0" marL="457200" marR="0" rtl="0" algn="l">
              <a:lnSpc>
                <a:spcPct val="115000"/>
              </a:lnSpc>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Languages and Toolchain</a:t>
            </a:r>
            <a:endParaRPr/>
          </a:p>
          <a:p>
            <a:pPr indent="0" lvl="0" marL="0" rtl="0" algn="l">
              <a:spcBef>
                <a:spcPts val="0"/>
              </a:spcBef>
              <a:spcAft>
                <a:spcPts val="0"/>
              </a:spcAft>
              <a:buNone/>
            </a:pPr>
            <a:r>
              <a:t/>
            </a:r>
            <a:endParaRPr/>
          </a:p>
        </p:txBody>
      </p:sp>
      <p:sp>
        <p:nvSpPr>
          <p:cNvPr id="84" name="Google Shape;84;p17"/>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595959"/>
              </a:buClr>
              <a:buSzPts val="1800"/>
              <a:buChar char="●"/>
            </a:pPr>
            <a:r>
              <a:rPr lang="en">
                <a:solidFill>
                  <a:srgbClr val="595959"/>
                </a:solidFill>
              </a:rPr>
              <a:t>Java</a:t>
            </a:r>
            <a:endParaRPr>
              <a:solidFill>
                <a:srgbClr val="595959"/>
              </a:solidFill>
            </a:endParaRPr>
          </a:p>
          <a:p>
            <a:pPr indent="-342900" lvl="0" marL="457200" rtl="0" algn="l">
              <a:spcBef>
                <a:spcPts val="0"/>
              </a:spcBef>
              <a:spcAft>
                <a:spcPts val="0"/>
              </a:spcAft>
              <a:buClr>
                <a:srgbClr val="595959"/>
              </a:buClr>
              <a:buSzPts val="1800"/>
              <a:buChar char="●"/>
            </a:pPr>
            <a:r>
              <a:rPr lang="en">
                <a:solidFill>
                  <a:srgbClr val="595959"/>
                </a:solidFill>
              </a:rPr>
              <a:t>React and React Native (mobile)</a:t>
            </a:r>
            <a:endParaRPr>
              <a:solidFill>
                <a:srgbClr val="595959"/>
              </a:solidFill>
            </a:endParaRPr>
          </a:p>
          <a:p>
            <a:pPr indent="-342900" lvl="0" marL="457200" rtl="0" algn="l">
              <a:spcBef>
                <a:spcPts val="0"/>
              </a:spcBef>
              <a:spcAft>
                <a:spcPts val="0"/>
              </a:spcAft>
              <a:buClr>
                <a:srgbClr val="595959"/>
              </a:buClr>
              <a:buSzPts val="1800"/>
              <a:buChar char="●"/>
            </a:pPr>
            <a:r>
              <a:rPr lang="en">
                <a:solidFill>
                  <a:srgbClr val="595959"/>
                </a:solidFill>
              </a:rPr>
              <a:t>JHipster</a:t>
            </a:r>
            <a:endParaRPr>
              <a:solidFill>
                <a:srgbClr val="595959"/>
              </a:solidFill>
            </a:endParaRPr>
          </a:p>
          <a:p>
            <a:pPr indent="-342900" lvl="0" marL="457200" rtl="0" algn="l">
              <a:spcBef>
                <a:spcPts val="0"/>
              </a:spcBef>
              <a:spcAft>
                <a:spcPts val="0"/>
              </a:spcAft>
              <a:buClr>
                <a:srgbClr val="595959"/>
              </a:buClr>
              <a:buSzPts val="1800"/>
              <a:buChar char="●"/>
            </a:pPr>
            <a:r>
              <a:rPr lang="en">
                <a:solidFill>
                  <a:srgbClr val="595959"/>
                </a:solidFill>
              </a:rPr>
              <a:t>Spring Framework</a:t>
            </a:r>
            <a:endParaRPr>
              <a:solidFill>
                <a:srgbClr val="595959"/>
              </a:solidFill>
            </a:endParaRPr>
          </a:p>
          <a:p>
            <a:pPr indent="-317500" lvl="2" marL="1371600" rtl="0" algn="l">
              <a:spcBef>
                <a:spcPts val="0"/>
              </a:spcBef>
              <a:spcAft>
                <a:spcPts val="0"/>
              </a:spcAft>
              <a:buClr>
                <a:srgbClr val="595959"/>
              </a:buClr>
              <a:buSzPts val="1400"/>
              <a:buChar char="■"/>
            </a:pPr>
            <a:r>
              <a:rPr lang="en">
                <a:solidFill>
                  <a:srgbClr val="595959"/>
                </a:solidFill>
              </a:rPr>
              <a:t>Spring Data</a:t>
            </a:r>
            <a:endParaRPr>
              <a:solidFill>
                <a:srgbClr val="595959"/>
              </a:solidFill>
            </a:endParaRPr>
          </a:p>
          <a:p>
            <a:pPr indent="-317500" lvl="2" marL="1371600" rtl="0" algn="l">
              <a:spcBef>
                <a:spcPts val="0"/>
              </a:spcBef>
              <a:spcAft>
                <a:spcPts val="0"/>
              </a:spcAft>
              <a:buClr>
                <a:srgbClr val="595959"/>
              </a:buClr>
              <a:buSzPts val="1400"/>
              <a:buChar char="■"/>
            </a:pPr>
            <a:r>
              <a:rPr lang="en">
                <a:solidFill>
                  <a:srgbClr val="595959"/>
                </a:solidFill>
              </a:rPr>
              <a:t>Spring Security (JWT Authentication)</a:t>
            </a:r>
            <a:endParaRPr>
              <a:solidFill>
                <a:srgbClr val="595959"/>
              </a:solidFill>
            </a:endParaRPr>
          </a:p>
          <a:p>
            <a:pPr indent="-342900" lvl="0" marL="457200" rtl="0" algn="l">
              <a:spcBef>
                <a:spcPts val="0"/>
              </a:spcBef>
              <a:spcAft>
                <a:spcPts val="0"/>
              </a:spcAft>
              <a:buClr>
                <a:srgbClr val="595959"/>
              </a:buClr>
              <a:buSzPts val="1800"/>
              <a:buChar char="●"/>
            </a:pPr>
            <a:r>
              <a:rPr lang="en">
                <a:solidFill>
                  <a:srgbClr val="595959"/>
                </a:solidFill>
              </a:rPr>
              <a:t>APIs</a:t>
            </a:r>
            <a:endParaRPr>
              <a:solidFill>
                <a:srgbClr val="595959"/>
              </a:solidFill>
            </a:endParaRPr>
          </a:p>
          <a:p>
            <a:pPr indent="-317500" lvl="1" marL="914400" rtl="0" algn="l">
              <a:spcBef>
                <a:spcPts val="0"/>
              </a:spcBef>
              <a:spcAft>
                <a:spcPts val="0"/>
              </a:spcAft>
              <a:buClr>
                <a:schemeClr val="dk2"/>
              </a:buClr>
              <a:buSzPts val="1400"/>
              <a:buChar char="○"/>
            </a:pPr>
            <a:r>
              <a:rPr lang="en" sz="1400"/>
              <a:t>Stripe API (billing)</a:t>
            </a:r>
            <a:endParaRPr>
              <a:solidFill>
                <a:srgbClr val="595959"/>
              </a:solidFill>
            </a:endParaRPr>
          </a:p>
          <a:p>
            <a:pPr indent="-342900" lvl="0" marL="457200" rtl="0" algn="l">
              <a:spcBef>
                <a:spcPts val="0"/>
              </a:spcBef>
              <a:spcAft>
                <a:spcPts val="0"/>
              </a:spcAft>
              <a:buClr>
                <a:srgbClr val="595959"/>
              </a:buClr>
              <a:buSzPts val="1800"/>
              <a:buChar char="●"/>
            </a:pPr>
            <a:r>
              <a:rPr lang="en">
                <a:solidFill>
                  <a:srgbClr val="595959"/>
                </a:solidFill>
              </a:rPr>
              <a:t>Database</a:t>
            </a:r>
            <a:endParaRPr>
              <a:solidFill>
                <a:srgbClr val="595959"/>
              </a:solidFill>
            </a:endParaRPr>
          </a:p>
          <a:p>
            <a:pPr indent="-317500" lvl="1" marL="914400" rtl="0" algn="l">
              <a:spcBef>
                <a:spcPts val="0"/>
              </a:spcBef>
              <a:spcAft>
                <a:spcPts val="0"/>
              </a:spcAft>
              <a:buClr>
                <a:srgbClr val="595959"/>
              </a:buClr>
              <a:buSzPts val="1400"/>
              <a:buChar char="○"/>
            </a:pPr>
            <a:r>
              <a:rPr lang="en">
                <a:solidFill>
                  <a:srgbClr val="595959"/>
                </a:solidFill>
              </a:rPr>
              <a:t>PostgreSQL in Prod &amp; H2 in dev</a:t>
            </a:r>
            <a:endParaRPr>
              <a:solidFill>
                <a:srgbClr val="595959"/>
              </a:solidFill>
            </a:endParaRPr>
          </a:p>
          <a:p>
            <a:pPr indent="-342900" lvl="0" marL="457200" rtl="0" algn="l">
              <a:spcBef>
                <a:spcPts val="0"/>
              </a:spcBef>
              <a:spcAft>
                <a:spcPts val="0"/>
              </a:spcAft>
              <a:buClr>
                <a:srgbClr val="595959"/>
              </a:buClr>
              <a:buSzPts val="1800"/>
              <a:buChar char="●"/>
            </a:pPr>
            <a:r>
              <a:rPr lang="en">
                <a:solidFill>
                  <a:srgbClr val="595959"/>
                </a:solidFill>
              </a:rPr>
              <a:t>Communication</a:t>
            </a:r>
            <a:endParaRPr>
              <a:solidFill>
                <a:srgbClr val="595959"/>
              </a:solidFill>
            </a:endParaRPr>
          </a:p>
          <a:p>
            <a:pPr indent="-317500" lvl="1" marL="914400" rtl="0" algn="l">
              <a:spcBef>
                <a:spcPts val="0"/>
              </a:spcBef>
              <a:spcAft>
                <a:spcPts val="0"/>
              </a:spcAft>
              <a:buClr>
                <a:srgbClr val="595959"/>
              </a:buClr>
              <a:buSzPts val="1400"/>
              <a:buChar char="○"/>
            </a:pPr>
            <a:r>
              <a:rPr lang="en">
                <a:solidFill>
                  <a:srgbClr val="595959"/>
                </a:solidFill>
              </a:rPr>
              <a:t>Slack</a:t>
            </a:r>
            <a:endParaRPr>
              <a:solidFill>
                <a:srgbClr val="595959"/>
              </a:solidFill>
            </a:endParaRPr>
          </a:p>
          <a:p>
            <a:pPr indent="-342900" lvl="0" marL="457200" rtl="0" algn="l">
              <a:spcBef>
                <a:spcPts val="0"/>
              </a:spcBef>
              <a:spcAft>
                <a:spcPts val="0"/>
              </a:spcAft>
              <a:buClr>
                <a:srgbClr val="595959"/>
              </a:buClr>
              <a:buSzPts val="1800"/>
              <a:buChar char="●"/>
            </a:pPr>
            <a:r>
              <a:rPr lang="en">
                <a:solidFill>
                  <a:srgbClr val="595959"/>
                </a:solidFill>
              </a:rPr>
              <a:t>Google Drive</a:t>
            </a:r>
            <a:endParaRPr>
              <a:solidFill>
                <a:srgbClr val="595959"/>
              </a:solidFill>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Development Environment</a:t>
            </a:r>
            <a:endParaRPr/>
          </a:p>
          <a:p>
            <a:pPr indent="0" lvl="0" marL="0" rtl="0" algn="l">
              <a:spcBef>
                <a:spcPts val="0"/>
              </a:spcBef>
              <a:spcAft>
                <a:spcPts val="0"/>
              </a:spcAft>
              <a:buNone/>
            </a:pPr>
            <a:r>
              <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OS</a:t>
            </a:r>
            <a:endParaRPr sz="1400"/>
          </a:p>
          <a:p>
            <a:pPr indent="-317500" lvl="1" marL="914400" rtl="0" algn="l">
              <a:spcBef>
                <a:spcPts val="0"/>
              </a:spcBef>
              <a:spcAft>
                <a:spcPts val="0"/>
              </a:spcAft>
              <a:buSzPts val="1400"/>
              <a:buChar char="○"/>
            </a:pPr>
            <a:r>
              <a:rPr lang="en"/>
              <a:t>Linux</a:t>
            </a:r>
            <a:endParaRPr/>
          </a:p>
          <a:p>
            <a:pPr indent="-317500" lvl="1" marL="914400" rtl="0" algn="l">
              <a:spcBef>
                <a:spcPts val="0"/>
              </a:spcBef>
              <a:spcAft>
                <a:spcPts val="0"/>
              </a:spcAft>
              <a:buSzPts val="1400"/>
              <a:buChar char="○"/>
            </a:pPr>
            <a:r>
              <a:rPr lang="en"/>
              <a:t>Windows</a:t>
            </a:r>
            <a:endParaRPr sz="1400"/>
          </a:p>
          <a:p>
            <a:pPr indent="-317500" lvl="0" marL="457200" rtl="0" algn="l">
              <a:spcBef>
                <a:spcPts val="0"/>
              </a:spcBef>
              <a:spcAft>
                <a:spcPts val="0"/>
              </a:spcAft>
              <a:buSzPts val="1400"/>
              <a:buChar char="●"/>
            </a:pPr>
            <a:r>
              <a:rPr lang="en" sz="1400"/>
              <a:t>IDEs</a:t>
            </a:r>
            <a:endParaRPr sz="1400"/>
          </a:p>
          <a:p>
            <a:pPr indent="-317500" lvl="1" marL="914400" rtl="0" algn="l">
              <a:spcBef>
                <a:spcPts val="0"/>
              </a:spcBef>
              <a:spcAft>
                <a:spcPts val="0"/>
              </a:spcAft>
              <a:buSzPts val="1400"/>
              <a:buChar char="○"/>
            </a:pPr>
            <a:r>
              <a:rPr lang="en"/>
              <a:t>VSCode</a:t>
            </a:r>
            <a:endParaRPr/>
          </a:p>
          <a:p>
            <a:pPr indent="-317500" lvl="1" marL="914400" rtl="0" algn="l">
              <a:spcBef>
                <a:spcPts val="0"/>
              </a:spcBef>
              <a:spcAft>
                <a:spcPts val="0"/>
              </a:spcAft>
              <a:buSzPts val="1400"/>
              <a:buChar char="○"/>
            </a:pPr>
            <a:r>
              <a:rPr lang="en"/>
              <a:t>IntelliJ</a:t>
            </a:r>
            <a:endParaRPr/>
          </a:p>
          <a:p>
            <a:pPr indent="-317500" lvl="1" marL="914400" rtl="0" algn="l">
              <a:spcBef>
                <a:spcPts val="0"/>
              </a:spcBef>
              <a:spcAft>
                <a:spcPts val="0"/>
              </a:spcAft>
              <a:buSzPts val="1400"/>
              <a:buChar char="○"/>
            </a:pPr>
            <a:r>
              <a:rPr lang="en"/>
              <a:t>Eclipse</a:t>
            </a:r>
            <a:endParaRPr/>
          </a:p>
          <a:p>
            <a:pPr indent="-317500" lvl="1" marL="914400" rtl="0" algn="l">
              <a:spcBef>
                <a:spcPts val="0"/>
              </a:spcBef>
              <a:spcAft>
                <a:spcPts val="0"/>
              </a:spcAft>
              <a:buSzPts val="1400"/>
              <a:buChar char="○"/>
            </a:pPr>
            <a:r>
              <a:rPr lang="en"/>
              <a:t>Emacs</a:t>
            </a:r>
            <a:endParaRPr/>
          </a:p>
          <a:p>
            <a:pPr indent="-317500" lvl="0" marL="457200" rtl="0" algn="l">
              <a:spcBef>
                <a:spcPts val="0"/>
              </a:spcBef>
              <a:spcAft>
                <a:spcPts val="0"/>
              </a:spcAft>
              <a:buSzPts val="1400"/>
              <a:buChar char="●"/>
            </a:pPr>
            <a:r>
              <a:rPr lang="en" sz="1400"/>
              <a:t> Project Management </a:t>
            </a:r>
            <a:endParaRPr sz="1400"/>
          </a:p>
          <a:p>
            <a:pPr indent="-317500" lvl="1" marL="914400" rtl="0" algn="l">
              <a:spcBef>
                <a:spcPts val="0"/>
              </a:spcBef>
              <a:spcAft>
                <a:spcPts val="0"/>
              </a:spcAft>
              <a:buSzPts val="1400"/>
              <a:buChar char="○"/>
            </a:pPr>
            <a:r>
              <a:rPr lang="en"/>
              <a:t>GitHub (with Slack integration)</a:t>
            </a:r>
            <a:endParaRPr/>
          </a:p>
          <a:p>
            <a:pPr indent="-317500" lvl="1" marL="914400" rtl="0" algn="l">
              <a:spcBef>
                <a:spcPts val="0"/>
              </a:spcBef>
              <a:spcAft>
                <a:spcPts val="0"/>
              </a:spcAft>
              <a:buSzPts val="1400"/>
              <a:buChar char="○"/>
            </a:pPr>
            <a:r>
              <a:rPr lang="en"/>
              <a:t>GitFlow (master, develop, feature branches)</a:t>
            </a:r>
            <a:endParaRPr/>
          </a:p>
          <a:p>
            <a:pPr indent="-317500" lvl="0" marL="457200" rtl="0" algn="l">
              <a:spcBef>
                <a:spcPts val="0"/>
              </a:spcBef>
              <a:spcAft>
                <a:spcPts val="0"/>
              </a:spcAft>
              <a:buSzPts val="1400"/>
              <a:buChar char="●"/>
            </a:pPr>
            <a:r>
              <a:rPr lang="en" sz="1400"/>
              <a:t>Deployment Tools</a:t>
            </a:r>
            <a:endParaRPr sz="1400"/>
          </a:p>
          <a:p>
            <a:pPr indent="-317500" lvl="1" marL="914400" rtl="0" algn="l">
              <a:spcBef>
                <a:spcPts val="0"/>
              </a:spcBef>
              <a:spcAft>
                <a:spcPts val="0"/>
              </a:spcAft>
              <a:buSzPts val="1400"/>
              <a:buChar char="○"/>
            </a:pPr>
            <a:r>
              <a:rPr lang="en"/>
              <a:t>AWS</a:t>
            </a:r>
            <a:endParaRPr/>
          </a:p>
          <a:p>
            <a:pPr indent="-317500" lvl="1" marL="914400" rtl="0" algn="l">
              <a:spcBef>
                <a:spcPts val="0"/>
              </a:spcBef>
              <a:spcAft>
                <a:spcPts val="0"/>
              </a:spcAft>
              <a:buSzPts val="1400"/>
              <a:buChar char="○"/>
            </a:pPr>
            <a:r>
              <a:rPr lang="en"/>
              <a:t>Digital Ocean</a:t>
            </a:r>
            <a:endParaRPr/>
          </a:p>
          <a:p>
            <a:pPr indent="-317500" lvl="1" marL="914400" rtl="0" algn="l">
              <a:spcBef>
                <a:spcPts val="0"/>
              </a:spcBef>
              <a:spcAft>
                <a:spcPts val="0"/>
              </a:spcAft>
              <a:buSzPts val="1400"/>
              <a:buChar char="○"/>
            </a:pPr>
            <a:r>
              <a:rPr lang="en"/>
              <a:t>Docker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Risks and Challenges</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Functional requirements</a:t>
            </a:r>
            <a:endParaRPr/>
          </a:p>
          <a:p>
            <a:pPr indent="-317500" lvl="1" marL="914400" rtl="0" algn="l">
              <a:spcBef>
                <a:spcPts val="0"/>
              </a:spcBef>
              <a:spcAft>
                <a:spcPts val="0"/>
              </a:spcAft>
              <a:buSzPts val="1400"/>
              <a:buChar char="○"/>
            </a:pPr>
            <a:r>
              <a:rPr lang="en"/>
              <a:t>Unrealistic client expectations </a:t>
            </a:r>
            <a:r>
              <a:rPr lang="en"/>
              <a:t>  </a:t>
            </a:r>
            <a:endParaRPr/>
          </a:p>
          <a:p>
            <a:pPr indent="-317500" lvl="2" marL="1371600" rtl="0" algn="l">
              <a:spcBef>
                <a:spcPts val="0"/>
              </a:spcBef>
              <a:spcAft>
                <a:spcPts val="0"/>
              </a:spcAft>
              <a:buSzPts val="1400"/>
              <a:buChar char="■"/>
            </a:pPr>
            <a:r>
              <a:rPr lang="en"/>
              <a:t>Ex. integration with TouchNet or SSO</a:t>
            </a:r>
            <a:endParaRPr/>
          </a:p>
          <a:p>
            <a:pPr indent="-317500" lvl="1" marL="914400" rtl="0" algn="l">
              <a:spcBef>
                <a:spcPts val="0"/>
              </a:spcBef>
              <a:spcAft>
                <a:spcPts val="0"/>
              </a:spcAft>
              <a:buSzPts val="1400"/>
              <a:buChar char="○"/>
            </a:pPr>
            <a:r>
              <a:rPr lang="en"/>
              <a:t>Re-evaluate scope</a:t>
            </a:r>
            <a:endParaRPr/>
          </a:p>
          <a:p>
            <a:pPr indent="-317500" lvl="2" marL="1371600" rtl="0" algn="l">
              <a:spcBef>
                <a:spcPts val="0"/>
              </a:spcBef>
              <a:spcAft>
                <a:spcPts val="0"/>
              </a:spcAft>
              <a:buSzPts val="1400"/>
              <a:buChar char="■"/>
            </a:pPr>
            <a:r>
              <a:rPr lang="en"/>
              <a:t>Essential Stories</a:t>
            </a:r>
            <a:endParaRPr/>
          </a:p>
          <a:p>
            <a:pPr indent="-317500" lvl="2" marL="1371600" rtl="0" algn="l">
              <a:spcBef>
                <a:spcPts val="0"/>
              </a:spcBef>
              <a:spcAft>
                <a:spcPts val="0"/>
              </a:spcAft>
              <a:buSzPts val="1400"/>
              <a:buChar char="■"/>
            </a:pPr>
            <a:r>
              <a:rPr lang="en"/>
              <a:t>Stretch Goals</a:t>
            </a:r>
            <a:endParaRPr/>
          </a:p>
          <a:p>
            <a:pPr indent="-342900" lvl="0" marL="457200" rtl="0" algn="l">
              <a:spcBef>
                <a:spcPts val="0"/>
              </a:spcBef>
              <a:spcAft>
                <a:spcPts val="0"/>
              </a:spcAft>
              <a:buSzPts val="1800"/>
              <a:buChar char="●"/>
            </a:pPr>
            <a:r>
              <a:rPr lang="en"/>
              <a:t>Different Skill Levels/</a:t>
            </a:r>
            <a:r>
              <a:rPr lang="en"/>
              <a:t>Experience</a:t>
            </a:r>
            <a:endParaRPr/>
          </a:p>
          <a:p>
            <a:pPr indent="-317500" lvl="1" marL="914400" rtl="0" algn="l">
              <a:spcBef>
                <a:spcPts val="0"/>
              </a:spcBef>
              <a:spcAft>
                <a:spcPts val="0"/>
              </a:spcAft>
              <a:buSzPts val="1400"/>
              <a:buChar char="○"/>
            </a:pPr>
            <a:r>
              <a:rPr lang="en"/>
              <a:t>Challenge to learn new materials &amp; technology quickly</a:t>
            </a:r>
            <a:endParaRPr/>
          </a:p>
          <a:p>
            <a:pPr indent="-317500" lvl="2" marL="1371600" rtl="0" algn="l">
              <a:spcBef>
                <a:spcPts val="0"/>
              </a:spcBef>
              <a:spcAft>
                <a:spcPts val="0"/>
              </a:spcAft>
              <a:buSzPts val="1400"/>
              <a:buChar char="■"/>
            </a:pPr>
            <a:r>
              <a:rPr lang="en"/>
              <a:t>10+ technologies and counting</a:t>
            </a:r>
            <a:endParaRPr/>
          </a:p>
          <a:p>
            <a:pPr indent="-317500" lvl="2" marL="1371600" rtl="0" algn="l">
              <a:spcBef>
                <a:spcPts val="0"/>
              </a:spcBef>
              <a:spcAft>
                <a:spcPts val="0"/>
              </a:spcAft>
              <a:buSzPts val="1400"/>
              <a:buChar char="■"/>
            </a:pPr>
            <a:r>
              <a:rPr lang="en"/>
              <a:t>Pairing, communication, and specialization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Sprint Objectives</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Team development environments</a:t>
            </a:r>
            <a:endParaRPr/>
          </a:p>
          <a:p>
            <a:pPr indent="-317500" lvl="1" marL="914400" rtl="0" algn="l">
              <a:spcBef>
                <a:spcPts val="0"/>
              </a:spcBef>
              <a:spcAft>
                <a:spcPts val="0"/>
              </a:spcAft>
              <a:buSzPts val="1400"/>
              <a:buChar char="○"/>
            </a:pPr>
            <a:r>
              <a:rPr lang="en"/>
              <a:t>Install NodeJs, JHipster</a:t>
            </a:r>
            <a:endParaRPr/>
          </a:p>
          <a:p>
            <a:pPr indent="-317500" lvl="1" marL="914400" rtl="0" algn="l">
              <a:spcBef>
                <a:spcPts val="0"/>
              </a:spcBef>
              <a:spcAft>
                <a:spcPts val="0"/>
              </a:spcAft>
              <a:buSzPts val="1400"/>
              <a:buChar char="○"/>
            </a:pPr>
            <a:r>
              <a:rPr lang="en"/>
              <a:t>Familiarize with development environment</a:t>
            </a:r>
            <a:endParaRPr/>
          </a:p>
          <a:p>
            <a:pPr indent="-342900" lvl="0" marL="457200" rtl="0" algn="l">
              <a:spcBef>
                <a:spcPts val="0"/>
              </a:spcBef>
              <a:spcAft>
                <a:spcPts val="0"/>
              </a:spcAft>
              <a:buSzPts val="1800"/>
              <a:buChar char="●"/>
            </a:pPr>
            <a:r>
              <a:rPr lang="en"/>
              <a:t>Basic User Accounts</a:t>
            </a:r>
            <a:endParaRPr/>
          </a:p>
          <a:p>
            <a:pPr indent="-317500" lvl="1" marL="914400" rtl="0" algn="l">
              <a:spcBef>
                <a:spcPts val="0"/>
              </a:spcBef>
              <a:spcAft>
                <a:spcPts val="0"/>
              </a:spcAft>
              <a:buSzPts val="1400"/>
              <a:buChar char="○"/>
            </a:pPr>
            <a:r>
              <a:rPr lang="en"/>
              <a:t>Creation</a:t>
            </a:r>
            <a:endParaRPr/>
          </a:p>
          <a:p>
            <a:pPr indent="-317500" lvl="1" marL="914400" rtl="0" algn="l">
              <a:spcBef>
                <a:spcPts val="0"/>
              </a:spcBef>
              <a:spcAft>
                <a:spcPts val="0"/>
              </a:spcAft>
              <a:buSzPts val="1400"/>
              <a:buChar char="○"/>
            </a:pPr>
            <a:r>
              <a:rPr lang="en"/>
              <a:t>View details</a:t>
            </a:r>
            <a:endParaRPr/>
          </a:p>
          <a:p>
            <a:pPr indent="-317500" lvl="1" marL="914400" rtl="0" algn="l">
              <a:spcBef>
                <a:spcPts val="0"/>
              </a:spcBef>
              <a:spcAft>
                <a:spcPts val="0"/>
              </a:spcAft>
              <a:buSzPts val="1400"/>
              <a:buChar char="○"/>
            </a:pPr>
            <a:r>
              <a:rPr lang="en"/>
              <a:t>Roles</a:t>
            </a:r>
            <a:endParaRPr/>
          </a:p>
          <a:p>
            <a:pPr indent="-317500" lvl="1" marL="914400" rtl="0" algn="l">
              <a:spcBef>
                <a:spcPts val="0"/>
              </a:spcBef>
              <a:spcAft>
                <a:spcPts val="0"/>
              </a:spcAft>
              <a:buSzPts val="1400"/>
              <a:buChar char="○"/>
            </a:pPr>
            <a:r>
              <a:rPr lang="en"/>
              <a:t>Deletion</a:t>
            </a:r>
            <a:endParaRPr/>
          </a:p>
          <a:p>
            <a:pPr indent="-317500" lvl="1" marL="914400" rtl="0" algn="l">
              <a:spcBef>
                <a:spcPts val="0"/>
              </a:spcBef>
              <a:spcAft>
                <a:spcPts val="0"/>
              </a:spcAft>
              <a:buSzPts val="1400"/>
              <a:buChar char="○"/>
            </a:pPr>
            <a:r>
              <a:rPr lang="en"/>
              <a:t>Email Verification</a:t>
            </a:r>
            <a:endParaRPr/>
          </a:p>
          <a:p>
            <a:pPr indent="-342900" lvl="0" marL="457200" rtl="0" algn="l">
              <a:spcBef>
                <a:spcPts val="0"/>
              </a:spcBef>
              <a:spcAft>
                <a:spcPts val="0"/>
              </a:spcAft>
              <a:buSzPts val="1800"/>
              <a:buChar char="●"/>
            </a:pPr>
            <a:r>
              <a:rPr lang="en"/>
              <a:t>Login Page UI</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