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2" r:id="rId4"/>
    <p:sldId id="270" r:id="rId5"/>
    <p:sldId id="271" r:id="rId6"/>
    <p:sldId id="265" r:id="rId7"/>
    <p:sldId id="263" r:id="rId8"/>
    <p:sldId id="264" r:id="rId9"/>
    <p:sldId id="266" r:id="rId10"/>
    <p:sldId id="267" r:id="rId11"/>
    <p:sldId id="273" r:id="rId12"/>
    <p:sldId id="274" r:id="rId13"/>
    <p:sldId id="275" r:id="rId14"/>
    <p:sldId id="268" r:id="rId15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k2eDF5sIGEO373kKcNsZVT8h0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50B"/>
    <a:srgbClr val="EFF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89231C-36D6-494E-9FCC-4FE97B931D75}">
  <a:tblStyle styleId="{3889231C-36D6-494E-9FCC-4FE97B931D7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D02951-3A0A-4E52-BABD-F214D2AA2C8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:notes"/>
          <p:cNvSpPr txBox="1">
            <a:spLocks noGrp="1"/>
          </p:cNvSpPr>
          <p:nvPr>
            <p:ph type="sldNum" idx="12"/>
          </p:nvPr>
        </p:nvSpPr>
        <p:spPr>
          <a:xfrm>
            <a:off x="3850443" y="9378824"/>
            <a:ext cx="2945659" cy="49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093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120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1981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9427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658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242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046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23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736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16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292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1324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279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#">
  <p:cSld name="chapter #">
    <p:bg>
      <p:bgPr>
        <a:solidFill>
          <a:srgbClr val="AAC50B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/>
          <p:nvPr/>
        </p:nvSpPr>
        <p:spPr>
          <a:xfrm flipH="1">
            <a:off x="1" y="0"/>
            <a:ext cx="272034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8"/>
          <p:cNvPicPr preferRelativeResize="0"/>
          <p:nvPr/>
        </p:nvPicPr>
        <p:blipFill rotWithShape="1">
          <a:blip r:embed="rId3">
            <a:alphaModFix/>
          </a:blip>
          <a:srcRect t="50017" b="20176"/>
          <a:stretch/>
        </p:blipFill>
        <p:spPr>
          <a:xfrm>
            <a:off x="0" y="5233382"/>
            <a:ext cx="12192001" cy="1624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1052213" y="2880360"/>
            <a:ext cx="8388965" cy="235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2"/>
          </p:nvPr>
        </p:nvSpPr>
        <p:spPr>
          <a:xfrm>
            <a:off x="1052214" y="635885"/>
            <a:ext cx="1668127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13800"/>
              <a:buFont typeface="Arial"/>
              <a:buNone/>
              <a:defRPr sz="13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>
            <a:spLocks noGrp="1"/>
          </p:cNvSpPr>
          <p:nvPr>
            <p:ph type="sldNum" idx="12"/>
          </p:nvPr>
        </p:nvSpPr>
        <p:spPr>
          <a:xfrm>
            <a:off x="10730352" y="5885528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message">
  <p:cSld name="Important messa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3"/>
          <p:cNvSpPr/>
          <p:nvPr/>
        </p:nvSpPr>
        <p:spPr>
          <a:xfrm rot="5400000">
            <a:off x="-3428950" y="101"/>
            <a:ext cx="6857899" cy="6857899"/>
          </a:xfrm>
          <a:prstGeom prst="blockArc">
            <a:avLst>
              <a:gd name="adj1" fmla="val 10800000"/>
              <a:gd name="adj2" fmla="val 0"/>
              <a:gd name="adj3" fmla="val 49651"/>
            </a:avLst>
          </a:prstGeom>
          <a:solidFill>
            <a:srgbClr val="AAC5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3"/>
          <p:cNvSpPr txBox="1">
            <a:spLocks noGrp="1"/>
          </p:cNvSpPr>
          <p:nvPr>
            <p:ph type="body" idx="1"/>
          </p:nvPr>
        </p:nvSpPr>
        <p:spPr>
          <a:xfrm>
            <a:off x="1288657" y="3048767"/>
            <a:ext cx="9631591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53"/>
          <p:cNvSpPr txBox="1">
            <a:spLocks noGrp="1"/>
          </p:cNvSpPr>
          <p:nvPr>
            <p:ph type="body" idx="2"/>
          </p:nvPr>
        </p:nvSpPr>
        <p:spPr>
          <a:xfrm>
            <a:off x="1288657" y="4205862"/>
            <a:ext cx="5311840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53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3"/>
          <p:cNvSpPr txBox="1">
            <a:spLocks noGrp="1"/>
          </p:cNvSpPr>
          <p:nvPr>
            <p:ph type="body" idx="3"/>
          </p:nvPr>
        </p:nvSpPr>
        <p:spPr>
          <a:xfrm>
            <a:off x="1288657" y="1830255"/>
            <a:ext cx="7978435" cy="10678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53"/>
          <p:cNvSpPr>
            <a:spLocks noGrp="1"/>
          </p:cNvSpPr>
          <p:nvPr>
            <p:ph type="sldNum" idx="12"/>
          </p:nvPr>
        </p:nvSpPr>
        <p:spPr>
          <a:xfrm>
            <a:off x="11225854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htag">
  <p:cSld name="Hashtag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1674553" y="4012065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4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4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4">
  <p:cSld name="Icons: 4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1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2"/>
          </p:nvPr>
        </p:nvSpPr>
        <p:spPr>
          <a:xfrm>
            <a:off x="3695700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3"/>
          </p:nvPr>
        </p:nvSpPr>
        <p:spPr>
          <a:xfrm>
            <a:off x="6356928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4"/>
          </p:nvPr>
        </p:nvSpPr>
        <p:spPr>
          <a:xfrm>
            <a:off x="8953500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6"/>
          <p:cNvSpPr>
            <a:spLocks noGrp="1"/>
          </p:cNvSpPr>
          <p:nvPr>
            <p:ph type="pic" idx="5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6"/>
          <p:cNvSpPr>
            <a:spLocks noGrp="1"/>
          </p:cNvSpPr>
          <p:nvPr>
            <p:ph type="pic" idx="6"/>
          </p:nvPr>
        </p:nvSpPr>
        <p:spPr>
          <a:xfrm>
            <a:off x="3695700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6"/>
          <p:cNvSpPr>
            <a:spLocks noGrp="1"/>
          </p:cNvSpPr>
          <p:nvPr>
            <p:ph type="pic" idx="7"/>
          </p:nvPr>
        </p:nvSpPr>
        <p:spPr>
          <a:xfrm>
            <a:off x="6356928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6"/>
          <p:cNvSpPr>
            <a:spLocks noGrp="1"/>
          </p:cNvSpPr>
          <p:nvPr>
            <p:ph type="pic" idx="8"/>
          </p:nvPr>
        </p:nvSpPr>
        <p:spPr>
          <a:xfrm>
            <a:off x="8953500" y="2934425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6"/>
          <p:cNvSpPr>
            <a:spLocks noGrp="1"/>
          </p:cNvSpPr>
          <p:nvPr>
            <p:ph type="sldNum" idx="12"/>
          </p:nvPr>
        </p:nvSpPr>
        <p:spPr>
          <a:xfrm>
            <a:off x="11226754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6">
  <p:cSld name="Icons: 6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834140" y="2674257"/>
            <a:ext cx="3037982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4238966" y="2674257"/>
            <a:ext cx="3037982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3"/>
          </p:nvPr>
        </p:nvSpPr>
        <p:spPr>
          <a:xfrm>
            <a:off x="7643792" y="2674257"/>
            <a:ext cx="3001501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4"/>
          </p:nvPr>
        </p:nvSpPr>
        <p:spPr>
          <a:xfrm>
            <a:off x="834140" y="4971244"/>
            <a:ext cx="3037982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5"/>
          </p:nvPr>
        </p:nvSpPr>
        <p:spPr>
          <a:xfrm>
            <a:off x="4238966" y="4971244"/>
            <a:ext cx="3037982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6"/>
          </p:nvPr>
        </p:nvSpPr>
        <p:spPr>
          <a:xfrm>
            <a:off x="7643792" y="4971244"/>
            <a:ext cx="3001501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7"/>
          <p:cNvSpPr>
            <a:spLocks noGrp="1"/>
          </p:cNvSpPr>
          <p:nvPr>
            <p:ph type="pic" idx="7"/>
          </p:nvPr>
        </p:nvSpPr>
        <p:spPr>
          <a:xfrm>
            <a:off x="834140" y="1877189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7"/>
          <p:cNvSpPr>
            <a:spLocks noGrp="1"/>
          </p:cNvSpPr>
          <p:nvPr>
            <p:ph type="pic" idx="8"/>
          </p:nvPr>
        </p:nvSpPr>
        <p:spPr>
          <a:xfrm>
            <a:off x="4238966" y="1877189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47"/>
          <p:cNvSpPr>
            <a:spLocks noGrp="1"/>
          </p:cNvSpPr>
          <p:nvPr>
            <p:ph type="pic" idx="9"/>
          </p:nvPr>
        </p:nvSpPr>
        <p:spPr>
          <a:xfrm>
            <a:off x="7643792" y="1877189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7"/>
          <p:cNvSpPr>
            <a:spLocks noGrp="1"/>
          </p:cNvSpPr>
          <p:nvPr>
            <p:ph type="pic" idx="13"/>
          </p:nvPr>
        </p:nvSpPr>
        <p:spPr>
          <a:xfrm>
            <a:off x="834140" y="417417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7"/>
          <p:cNvSpPr>
            <a:spLocks noGrp="1"/>
          </p:cNvSpPr>
          <p:nvPr>
            <p:ph type="pic" idx="14"/>
          </p:nvPr>
        </p:nvSpPr>
        <p:spPr>
          <a:xfrm>
            <a:off x="4238966" y="417417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47"/>
          <p:cNvSpPr>
            <a:spLocks noGrp="1"/>
          </p:cNvSpPr>
          <p:nvPr>
            <p:ph type="pic" idx="15"/>
          </p:nvPr>
        </p:nvSpPr>
        <p:spPr>
          <a:xfrm>
            <a:off x="7643792" y="417417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47"/>
          <p:cNvSpPr>
            <a:spLocks noGrp="1"/>
          </p:cNvSpPr>
          <p:nvPr>
            <p:ph type="sldNum" idx="12"/>
          </p:nvPr>
        </p:nvSpPr>
        <p:spPr>
          <a:xfrm>
            <a:off x="11004473" y="302238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8">
  <p:cSld name="Icons: 8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8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8"/>
          <p:cNvSpPr txBox="1">
            <a:spLocks noGrp="1"/>
          </p:cNvSpPr>
          <p:nvPr>
            <p:ph type="body" idx="1"/>
          </p:nvPr>
        </p:nvSpPr>
        <p:spPr>
          <a:xfrm>
            <a:off x="834140" y="4748049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2"/>
          </p:nvPr>
        </p:nvSpPr>
        <p:spPr>
          <a:xfrm>
            <a:off x="3495368" y="4748049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3"/>
          </p:nvPr>
        </p:nvSpPr>
        <p:spPr>
          <a:xfrm>
            <a:off x="6156596" y="4748049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body" idx="4"/>
          </p:nvPr>
        </p:nvSpPr>
        <p:spPr>
          <a:xfrm>
            <a:off x="8753168" y="4748049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5"/>
          </p:nvPr>
        </p:nvSpPr>
        <p:spPr>
          <a:xfrm>
            <a:off x="834140" y="2514600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6"/>
          </p:nvPr>
        </p:nvSpPr>
        <p:spPr>
          <a:xfrm>
            <a:off x="3495368" y="2514600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body" idx="7"/>
          </p:nvPr>
        </p:nvSpPr>
        <p:spPr>
          <a:xfrm>
            <a:off x="6156596" y="2514600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body" idx="8"/>
          </p:nvPr>
        </p:nvSpPr>
        <p:spPr>
          <a:xfrm>
            <a:off x="8753168" y="2514600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9"/>
          </p:nvPr>
        </p:nvSpPr>
        <p:spPr>
          <a:xfrm>
            <a:off x="834140" y="1909442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>
            <a:spLocks noGrp="1"/>
          </p:cNvSpPr>
          <p:nvPr>
            <p:ph type="pic" idx="13"/>
          </p:nvPr>
        </p:nvSpPr>
        <p:spPr>
          <a:xfrm>
            <a:off x="3495368" y="1909442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8"/>
          <p:cNvSpPr>
            <a:spLocks noGrp="1"/>
          </p:cNvSpPr>
          <p:nvPr>
            <p:ph type="pic" idx="14"/>
          </p:nvPr>
        </p:nvSpPr>
        <p:spPr>
          <a:xfrm>
            <a:off x="6156596" y="1909442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8"/>
          <p:cNvSpPr>
            <a:spLocks noGrp="1"/>
          </p:cNvSpPr>
          <p:nvPr>
            <p:ph type="pic" idx="15"/>
          </p:nvPr>
        </p:nvSpPr>
        <p:spPr>
          <a:xfrm>
            <a:off x="8753168" y="1909442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8"/>
          <p:cNvSpPr>
            <a:spLocks noGrp="1"/>
          </p:cNvSpPr>
          <p:nvPr>
            <p:ph type="pic" idx="16"/>
          </p:nvPr>
        </p:nvSpPr>
        <p:spPr>
          <a:xfrm>
            <a:off x="834140" y="4118300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8"/>
          <p:cNvSpPr>
            <a:spLocks noGrp="1"/>
          </p:cNvSpPr>
          <p:nvPr>
            <p:ph type="pic" idx="17"/>
          </p:nvPr>
        </p:nvSpPr>
        <p:spPr>
          <a:xfrm>
            <a:off x="3495368" y="4118300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48"/>
          <p:cNvSpPr>
            <a:spLocks noGrp="1"/>
          </p:cNvSpPr>
          <p:nvPr>
            <p:ph type="pic" idx="18"/>
          </p:nvPr>
        </p:nvSpPr>
        <p:spPr>
          <a:xfrm>
            <a:off x="6156596" y="4118300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48"/>
          <p:cNvSpPr>
            <a:spLocks noGrp="1"/>
          </p:cNvSpPr>
          <p:nvPr>
            <p:ph type="pic" idx="19"/>
          </p:nvPr>
        </p:nvSpPr>
        <p:spPr>
          <a:xfrm>
            <a:off x="8753168" y="4118300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8"/>
          <p:cNvSpPr>
            <a:spLocks noGrp="1"/>
          </p:cNvSpPr>
          <p:nvPr>
            <p:ph type="sldNum" idx="12"/>
          </p:nvPr>
        </p:nvSpPr>
        <p:spPr>
          <a:xfrm>
            <a:off x="11134613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: 3">
  <p:cSld name="Process: 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9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49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>
            <a:off x="834140" y="3916180"/>
            <a:ext cx="2905171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body" idx="2"/>
          </p:nvPr>
        </p:nvSpPr>
        <p:spPr>
          <a:xfrm>
            <a:off x="4620435" y="3933445"/>
            <a:ext cx="2899205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body" idx="3"/>
          </p:nvPr>
        </p:nvSpPr>
        <p:spPr>
          <a:xfrm>
            <a:off x="8404661" y="3916178"/>
            <a:ext cx="2890111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49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823912" y="3845557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9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4051377" y="3845557"/>
            <a:ext cx="264786" cy="44056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9"/>
          <p:cNvSpPr>
            <a:spLocks noGrp="1"/>
          </p:cNvSpPr>
          <p:nvPr>
            <p:ph type="pic" idx="4"/>
          </p:nvPr>
        </p:nvSpPr>
        <p:spPr>
          <a:xfrm>
            <a:off x="834140" y="3015107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9"/>
          <p:cNvSpPr>
            <a:spLocks noGrp="1"/>
          </p:cNvSpPr>
          <p:nvPr>
            <p:ph type="pic" idx="5"/>
          </p:nvPr>
        </p:nvSpPr>
        <p:spPr>
          <a:xfrm>
            <a:off x="4620435" y="3015107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9"/>
          <p:cNvSpPr>
            <a:spLocks noGrp="1"/>
          </p:cNvSpPr>
          <p:nvPr>
            <p:ph type="pic" idx="6"/>
          </p:nvPr>
        </p:nvSpPr>
        <p:spPr>
          <a:xfrm>
            <a:off x="8404661" y="301510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9"/>
          <p:cNvSpPr>
            <a:spLocks noGrp="1"/>
          </p:cNvSpPr>
          <p:nvPr>
            <p:ph type="sldNum" idx="12"/>
          </p:nvPr>
        </p:nvSpPr>
        <p:spPr>
          <a:xfrm>
            <a:off x="11226754" y="344351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: 4">
  <p:cSld name="Process: 4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0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5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0"/>
          <p:cNvSpPr txBox="1">
            <a:spLocks noGrp="1"/>
          </p:cNvSpPr>
          <p:nvPr>
            <p:ph type="body" idx="1"/>
          </p:nvPr>
        </p:nvSpPr>
        <p:spPr>
          <a:xfrm>
            <a:off x="834140" y="3916180"/>
            <a:ext cx="2270321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50"/>
          <p:cNvSpPr txBox="1">
            <a:spLocks noGrp="1"/>
          </p:cNvSpPr>
          <p:nvPr>
            <p:ph type="body" idx="2"/>
          </p:nvPr>
        </p:nvSpPr>
        <p:spPr>
          <a:xfrm>
            <a:off x="3655637" y="3916178"/>
            <a:ext cx="2264356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50"/>
          <p:cNvSpPr txBox="1">
            <a:spLocks noGrp="1"/>
          </p:cNvSpPr>
          <p:nvPr>
            <p:ph type="body" idx="3"/>
          </p:nvPr>
        </p:nvSpPr>
        <p:spPr>
          <a:xfrm>
            <a:off x="6471168" y="3916178"/>
            <a:ext cx="2264356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50"/>
          <p:cNvSpPr txBox="1">
            <a:spLocks noGrp="1"/>
          </p:cNvSpPr>
          <p:nvPr>
            <p:ph type="body" idx="4"/>
          </p:nvPr>
        </p:nvSpPr>
        <p:spPr>
          <a:xfrm>
            <a:off x="9289683" y="3916178"/>
            <a:ext cx="2273304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7" name="Google Shape;97;p50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880210" y="3827851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0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3246164" y="3845559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0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6064679" y="3828290"/>
            <a:ext cx="264786" cy="44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0"/>
          <p:cNvSpPr>
            <a:spLocks noGrp="1"/>
          </p:cNvSpPr>
          <p:nvPr>
            <p:ph type="pic" idx="5"/>
          </p:nvPr>
        </p:nvSpPr>
        <p:spPr>
          <a:xfrm>
            <a:off x="834140" y="3014667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50"/>
          <p:cNvSpPr>
            <a:spLocks noGrp="1"/>
          </p:cNvSpPr>
          <p:nvPr>
            <p:ph type="pic" idx="6"/>
          </p:nvPr>
        </p:nvSpPr>
        <p:spPr>
          <a:xfrm>
            <a:off x="3655637" y="3014665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50"/>
          <p:cNvSpPr>
            <a:spLocks noGrp="1"/>
          </p:cNvSpPr>
          <p:nvPr>
            <p:ph type="pic" idx="7"/>
          </p:nvPr>
        </p:nvSpPr>
        <p:spPr>
          <a:xfrm>
            <a:off x="6471168" y="301228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0"/>
          <p:cNvSpPr>
            <a:spLocks noGrp="1"/>
          </p:cNvSpPr>
          <p:nvPr>
            <p:ph type="pic" idx="8"/>
          </p:nvPr>
        </p:nvSpPr>
        <p:spPr>
          <a:xfrm>
            <a:off x="9286699" y="3012285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50"/>
          <p:cNvSpPr>
            <a:spLocks noGrp="1"/>
          </p:cNvSpPr>
          <p:nvPr>
            <p:ph type="sldNum" idx="12"/>
          </p:nvPr>
        </p:nvSpPr>
        <p:spPr>
          <a:xfrm>
            <a:off x="11226754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4 (color)">
  <p:cSld name="Icons: 4 (color)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51"/>
          <p:cNvSpPr/>
          <p:nvPr/>
        </p:nvSpPr>
        <p:spPr>
          <a:xfrm>
            <a:off x="834140" y="2880360"/>
            <a:ext cx="1105306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1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51"/>
          <p:cNvSpPr txBox="1">
            <a:spLocks noGrp="1"/>
          </p:cNvSpPr>
          <p:nvPr>
            <p:ph type="body" idx="2"/>
          </p:nvPr>
        </p:nvSpPr>
        <p:spPr>
          <a:xfrm>
            <a:off x="3695700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body" idx="3"/>
          </p:nvPr>
        </p:nvSpPr>
        <p:spPr>
          <a:xfrm>
            <a:off x="6356928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51"/>
          <p:cNvSpPr txBox="1">
            <a:spLocks noGrp="1"/>
          </p:cNvSpPr>
          <p:nvPr>
            <p:ph type="body" idx="4"/>
          </p:nvPr>
        </p:nvSpPr>
        <p:spPr>
          <a:xfrm>
            <a:off x="8953500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51"/>
          <p:cNvSpPr>
            <a:spLocks noGrp="1"/>
          </p:cNvSpPr>
          <p:nvPr>
            <p:ph type="pic" idx="5"/>
          </p:nvPr>
        </p:nvSpPr>
        <p:spPr>
          <a:xfrm>
            <a:off x="1034472" y="3097054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51"/>
          <p:cNvSpPr>
            <a:spLocks noGrp="1"/>
          </p:cNvSpPr>
          <p:nvPr>
            <p:ph type="pic" idx="6"/>
          </p:nvPr>
        </p:nvSpPr>
        <p:spPr>
          <a:xfrm>
            <a:off x="3695700" y="3097054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51"/>
          <p:cNvSpPr>
            <a:spLocks noGrp="1"/>
          </p:cNvSpPr>
          <p:nvPr>
            <p:ph type="pic" idx="7"/>
          </p:nvPr>
        </p:nvSpPr>
        <p:spPr>
          <a:xfrm>
            <a:off x="6356928" y="3097054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51"/>
          <p:cNvSpPr>
            <a:spLocks noGrp="1"/>
          </p:cNvSpPr>
          <p:nvPr>
            <p:ph type="pic" idx="8"/>
          </p:nvPr>
        </p:nvSpPr>
        <p:spPr>
          <a:xfrm>
            <a:off x="8953500" y="3097054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51"/>
          <p:cNvSpPr>
            <a:spLocks noGrp="1"/>
          </p:cNvSpPr>
          <p:nvPr>
            <p:ph type="sldNum" idx="12"/>
          </p:nvPr>
        </p:nvSpPr>
        <p:spPr>
          <a:xfrm>
            <a:off x="11226754" y="450862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3 (color)">
  <p:cSld name="Icons: 3 (color)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52"/>
          <p:cNvSpPr/>
          <p:nvPr/>
        </p:nvSpPr>
        <p:spPr>
          <a:xfrm>
            <a:off x="611859" y="2668183"/>
            <a:ext cx="1105306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2"/>
          <p:cNvSpPr txBox="1">
            <a:spLocks noGrp="1"/>
          </p:cNvSpPr>
          <p:nvPr>
            <p:ph type="body" idx="1"/>
          </p:nvPr>
        </p:nvSpPr>
        <p:spPr>
          <a:xfrm>
            <a:off x="1034472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52"/>
          <p:cNvSpPr txBox="1">
            <a:spLocks noGrp="1"/>
          </p:cNvSpPr>
          <p:nvPr>
            <p:ph type="body" idx="2"/>
          </p:nvPr>
        </p:nvSpPr>
        <p:spPr>
          <a:xfrm>
            <a:off x="4728858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52"/>
          <p:cNvSpPr txBox="1">
            <a:spLocks noGrp="1"/>
          </p:cNvSpPr>
          <p:nvPr>
            <p:ph type="body" idx="3"/>
          </p:nvPr>
        </p:nvSpPr>
        <p:spPr>
          <a:xfrm>
            <a:off x="8423244" y="3835509"/>
            <a:ext cx="3001501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>
            <a:spLocks noGrp="1"/>
          </p:cNvSpPr>
          <p:nvPr>
            <p:ph type="pic" idx="4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52"/>
          <p:cNvSpPr>
            <a:spLocks noGrp="1"/>
          </p:cNvSpPr>
          <p:nvPr>
            <p:ph type="pic" idx="5"/>
          </p:nvPr>
        </p:nvSpPr>
        <p:spPr>
          <a:xfrm>
            <a:off x="4728858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52"/>
          <p:cNvSpPr>
            <a:spLocks noGrp="1"/>
          </p:cNvSpPr>
          <p:nvPr>
            <p:ph type="pic" idx="6"/>
          </p:nvPr>
        </p:nvSpPr>
        <p:spPr>
          <a:xfrm>
            <a:off x="8423244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52"/>
          <p:cNvSpPr>
            <a:spLocks noGrp="1"/>
          </p:cNvSpPr>
          <p:nvPr>
            <p:ph type="sldNum" idx="12"/>
          </p:nvPr>
        </p:nvSpPr>
        <p:spPr>
          <a:xfrm>
            <a:off x="11226754" y="344351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>
            <a:spLocks noGrp="1"/>
          </p:cNvSpPr>
          <p:nvPr>
            <p:ph type="sldNum" idx="12"/>
          </p:nvPr>
        </p:nvSpPr>
        <p:spPr>
          <a:xfrm>
            <a:off x="11115363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lr.org/papers/volume9/vandermaaten08a/vandermaaten08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1905.10086" TargetMode="External"/><Relationship Id="rId5" Type="http://schemas.openxmlformats.org/officeDocument/2006/relationships/hyperlink" Target="https://arxiv.org/pdf/2301.13732.pdf" TargetMode="External"/><Relationship Id="rId4" Type="http://schemas.openxmlformats.org/officeDocument/2006/relationships/hyperlink" Target="https://arxiv.org/pdf/2103.01828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body" idx="1"/>
          </p:nvPr>
        </p:nvSpPr>
        <p:spPr>
          <a:xfrm>
            <a:off x="2690446" y="728142"/>
            <a:ext cx="8168055" cy="436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lang="en-US" sz="4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lang="en-US" sz="4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lang="en-US" sz="4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000" i="0" u="none" strike="noStrike" dirty="0">
                <a:solidFill>
                  <a:srgbClr val="1F1F1F"/>
                </a:solidFill>
                <a:effectLst/>
                <a:latin typeface="+mj-lt"/>
              </a:rPr>
              <a:t>Making low-dimensional embeddings more informative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lang="en-US" sz="4000" dirty="0">
              <a:latin typeface="+mj-lt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2800" b="0" dirty="0"/>
              <a:t>Team: Linear Men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Team members: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        Makhin Artem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        Kuznetsov Mikhail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        Mumladze Maximelian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        Zelentsov Aleksei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50" y="288451"/>
            <a:ext cx="7027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Experiments, dtSNE, #1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53645-B16C-444C-BCA1-F93FC105986F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Done by </a:t>
            </a:r>
            <a:r>
              <a:rPr lang="en-US" sz="2400" b="1" dirty="0">
                <a:solidFill>
                  <a:srgbClr val="AAC50B"/>
                </a:solidFill>
              </a:rPr>
              <a:t>Mumladze Maximelian</a:t>
            </a:r>
            <a:endParaRPr lang="en-US" sz="1400" b="1" dirty="0">
              <a:solidFill>
                <a:srgbClr val="AAC50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00D6A-03F4-D6B3-6EC5-48F7EDD853A8}"/>
              </a:ext>
            </a:extLst>
          </p:cNvPr>
          <p:cNvSpPr txBox="1"/>
          <p:nvPr/>
        </p:nvSpPr>
        <p:spPr>
          <a:xfrm>
            <a:off x="671128" y="971551"/>
            <a:ext cx="10928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50 dims, 3 Gaussian clusters, </a:t>
            </a:r>
            <a:r>
              <a:rPr lang="ru-RU" sz="2400" dirty="0"/>
              <a:t>3</a:t>
            </a:r>
            <a:r>
              <a:rPr lang="en-US" sz="2400" dirty="0"/>
              <a:t>×300 points</a:t>
            </a:r>
          </a:p>
          <a:p>
            <a:r>
              <a:rPr lang="en-US" sz="2400" dirty="0"/>
              <a:t>The spread is scaled by </a:t>
            </a:r>
            <a:r>
              <a:rPr lang="en-US" sz="2400" dirty="0">
                <a:solidFill>
                  <a:srgbClr val="7030A0"/>
                </a:solidFill>
              </a:rPr>
              <a:t>2, 4, 8 </a:t>
            </a:r>
            <a:r>
              <a:rPr lang="en-US" sz="2400" dirty="0"/>
              <a:t>respectively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60EE7F-0466-7EEC-B0E4-4A43B624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38" y="2313991"/>
            <a:ext cx="10615105" cy="26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50" y="288451"/>
            <a:ext cx="7027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Experiments, dtSNE, #2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53645-B16C-444C-BCA1-F93FC105986F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Done by </a:t>
            </a:r>
            <a:r>
              <a:rPr lang="en-US" sz="2400" b="1" dirty="0">
                <a:solidFill>
                  <a:srgbClr val="AAC50B"/>
                </a:solidFill>
              </a:rPr>
              <a:t>Mumladze Maximelian</a:t>
            </a:r>
            <a:endParaRPr lang="en-US" sz="1400" b="1" dirty="0">
              <a:solidFill>
                <a:srgbClr val="AAC50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00D6A-03F4-D6B3-6EC5-48F7EDD853A8}"/>
              </a:ext>
            </a:extLst>
          </p:cNvPr>
          <p:cNvSpPr txBox="1"/>
          <p:nvPr/>
        </p:nvSpPr>
        <p:spPr>
          <a:xfrm>
            <a:off x="671128" y="971551"/>
            <a:ext cx="10928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150 dims, 10 Gaussian clusters, 10×200 points</a:t>
            </a:r>
          </a:p>
          <a:p>
            <a:r>
              <a:rPr lang="en-US" sz="2400" dirty="0"/>
              <a:t>The spread is scaled by </a:t>
            </a:r>
            <a:r>
              <a:rPr lang="en-US" sz="2400" dirty="0">
                <a:solidFill>
                  <a:srgbClr val="7030A0"/>
                </a:solidFill>
              </a:rPr>
              <a:t>range(1, 11) </a:t>
            </a:r>
            <a:r>
              <a:rPr lang="en-US" sz="2400" dirty="0"/>
              <a:t>respectively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2DDFA3-0C52-A6CC-9C03-5CA0FE9E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75" y="1738730"/>
            <a:ext cx="8682135" cy="42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5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50" y="288451"/>
            <a:ext cx="7027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Experiments, dtSNE, #2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53645-B16C-444C-BCA1-F93FC105986F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Done by </a:t>
            </a:r>
            <a:r>
              <a:rPr lang="en-US" sz="2400" b="1" dirty="0">
                <a:solidFill>
                  <a:srgbClr val="AAC50B"/>
                </a:solidFill>
              </a:rPr>
              <a:t>Mumladze Maximelian</a:t>
            </a:r>
            <a:endParaRPr lang="en-US" sz="1400" b="1" dirty="0">
              <a:solidFill>
                <a:srgbClr val="AAC50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00D6A-03F4-D6B3-6EC5-48F7EDD853A8}"/>
              </a:ext>
            </a:extLst>
          </p:cNvPr>
          <p:cNvSpPr txBox="1"/>
          <p:nvPr/>
        </p:nvSpPr>
        <p:spPr>
          <a:xfrm>
            <a:off x="671128" y="971551"/>
            <a:ext cx="10928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150 dims, 10 Gaussian clusters, 10×200 points</a:t>
            </a:r>
          </a:p>
          <a:p>
            <a:r>
              <a:rPr lang="en-US" sz="2400" dirty="0"/>
              <a:t>The spread is scaled by </a:t>
            </a:r>
            <a:r>
              <a:rPr lang="en-US" sz="2400" dirty="0">
                <a:solidFill>
                  <a:srgbClr val="7030A0"/>
                </a:solidFill>
              </a:rPr>
              <a:t>range(1, 11) </a:t>
            </a:r>
            <a:r>
              <a:rPr lang="en-US" sz="2400" dirty="0"/>
              <a:t>respectively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365CFF-EA23-3855-792D-DFDE3A8D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7" y="2291637"/>
            <a:ext cx="10268339" cy="26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5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49" y="288451"/>
            <a:ext cx="795968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Experiments, dtSNE, #2, Metrics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53645-B16C-444C-BCA1-F93FC105986F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Done by </a:t>
            </a:r>
            <a:r>
              <a:rPr lang="en-US" sz="2400" b="1" dirty="0">
                <a:solidFill>
                  <a:srgbClr val="AAC50B"/>
                </a:solidFill>
              </a:rPr>
              <a:t>Mumladze Maximelian</a:t>
            </a:r>
            <a:endParaRPr lang="en-US" sz="1400" b="1" dirty="0">
              <a:solidFill>
                <a:srgbClr val="AAC50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00D6A-03F4-D6B3-6EC5-48F7EDD853A8}"/>
              </a:ext>
            </a:extLst>
          </p:cNvPr>
          <p:cNvSpPr txBox="1"/>
          <p:nvPr/>
        </p:nvSpPr>
        <p:spPr>
          <a:xfrm>
            <a:off x="568492" y="2035241"/>
            <a:ext cx="52118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i="1" dirty="0"/>
              <a:t>global </a:t>
            </a:r>
            <a:r>
              <a:rPr lang="en-US" sz="1800" b="1" i="1" dirty="0" err="1"/>
              <a:t>corr</a:t>
            </a:r>
            <a:r>
              <a:rPr lang="en-US" sz="1800" b="1" i="1" dirty="0"/>
              <a:t> </a:t>
            </a:r>
            <a:r>
              <a:rPr lang="ru-RU" sz="1800" dirty="0"/>
              <a:t>–</a:t>
            </a:r>
            <a:r>
              <a:rPr lang="en-US" sz="1800" dirty="0"/>
              <a:t> spearman rank correlation between all high- and low-dimensional distances</a:t>
            </a:r>
            <a:r>
              <a:rPr lang="ru-RU" sz="1800" dirty="0"/>
              <a:t> 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i="1" dirty="0"/>
              <a:t>local </a:t>
            </a:r>
            <a:r>
              <a:rPr lang="en-US" sz="1800" b="1" i="1" dirty="0" err="1"/>
              <a:t>corr</a:t>
            </a:r>
            <a:r>
              <a:rPr lang="en-US" sz="1800" b="1" i="1" dirty="0"/>
              <a:t> </a:t>
            </a:r>
            <a:r>
              <a:rPr lang="en-US" sz="1800" dirty="0"/>
              <a:t>– correlation between high- and low-dimensional distances of each point with its 100 closest neighbors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i="1" dirty="0" err="1"/>
              <a:t>rel</a:t>
            </a:r>
            <a:r>
              <a:rPr lang="en-US" sz="1800" b="1" i="1" dirty="0"/>
              <a:t> </a:t>
            </a:r>
            <a:r>
              <a:rPr lang="en-US" sz="1800" b="1" i="1" dirty="0" err="1"/>
              <a:t>reconstr</a:t>
            </a:r>
            <a:r>
              <a:rPr lang="en-US" sz="1800" b="1" i="1" dirty="0"/>
              <a:t> </a:t>
            </a:r>
            <a:r>
              <a:rPr lang="en-US" sz="1800" dirty="0"/>
              <a:t>- correlation between radii of balls enclosing the 100 neighbors of each point in high- and low-dimensional space</a:t>
            </a:r>
            <a:endParaRPr lang="ru-RU" sz="18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FAC366-09E8-A90C-7728-8D01FA95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720" y="1769318"/>
            <a:ext cx="5679524" cy="29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4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50" y="288451"/>
            <a:ext cx="7027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Conclusion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0F56B-CC96-4876-9E5C-43DF2BEFAA8E}"/>
              </a:ext>
            </a:extLst>
          </p:cNvPr>
          <p:cNvSpPr txBox="1"/>
          <p:nvPr/>
        </p:nvSpPr>
        <p:spPr>
          <a:xfrm>
            <a:off x="708450" y="971551"/>
            <a:ext cx="106475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We showe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d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improved low-dimensional embeddings of high-dimensional data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using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two modifications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tSNE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JEDI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dtSNE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Through our experiments, we demonstrated that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JEDI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is useful for structured and unstructured data analysis when prior knowledge is available, and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dtSNE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is effective in preserving cluster sizes and densities in the embedding.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We compared our results with other well-known low-dimensional embedding techniques, such as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tSNE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MDS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ISOMAP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PCA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LocallyLinearEmbedding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and showed that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JEDI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dtSNE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outperform these techniques in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certain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metrics.</a:t>
            </a:r>
          </a:p>
        </p:txBody>
      </p:sp>
    </p:spTree>
    <p:extLst>
      <p:ext uri="{BB962C8B-B14F-4D97-AF65-F5344CB8AC3E}">
        <p14:creationId xmlns:p14="http://schemas.microsoft.com/office/powerpoint/2010/main" val="278181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13785" y="135713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11" name="Google Shape;194;p8"/>
          <p:cNvSpPr txBox="1"/>
          <p:nvPr/>
        </p:nvSpPr>
        <p:spPr>
          <a:xfrm>
            <a:off x="613785" y="956995"/>
            <a:ext cx="1086786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400" i="0" u="none" strike="noStrike" dirty="0">
                <a:solidFill>
                  <a:srgbClr val="1F1F1F"/>
                </a:solidFill>
                <a:effectLst/>
                <a:latin typeface="+mj-lt"/>
              </a:rPr>
              <a:t>L</a:t>
            </a:r>
            <a:r>
              <a:rPr lang="en-US" sz="2400" i="0" u="none" strike="noStrike" dirty="0">
                <a:solidFill>
                  <a:srgbClr val="1F1F1F"/>
                </a:solidFill>
                <a:effectLst/>
                <a:latin typeface="+mj-lt"/>
              </a:rPr>
              <a:t>ow-dimensional embeddings</a:t>
            </a:r>
            <a:r>
              <a:rPr lang="en-US" sz="2400" b="0" i="0" u="none" strike="noStrike" dirty="0">
                <a:solidFill>
                  <a:srgbClr val="1F1F1F"/>
                </a:solidFill>
                <a:effectLst/>
                <a:latin typeface="+mn-lt"/>
              </a:rPr>
              <a:t> can be extremely useful thing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F1F1F"/>
                </a:solidFill>
                <a:effectLst/>
                <a:latin typeface="+mn-lt"/>
              </a:rPr>
              <a:t>(for example, for analysis)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1F1F1F"/>
              </a:solidFill>
              <a:latin typeface="+mn-l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400" dirty="0">
                <a:solidFill>
                  <a:srgbClr val="1F1F1F"/>
                </a:solidFill>
                <a:latin typeface="+mn-lt"/>
              </a:rPr>
              <a:t>One of the current state of the art methods </a:t>
            </a:r>
            <a:r>
              <a:rPr lang="ru-RU" sz="2400" dirty="0">
                <a:solidFill>
                  <a:srgbClr val="1F1F1F"/>
                </a:solidFill>
                <a:latin typeface="+mn-lt"/>
              </a:rPr>
              <a:t>(</a:t>
            </a:r>
            <a:r>
              <a:rPr lang="en-US" sz="2400" dirty="0">
                <a:solidFill>
                  <a:srgbClr val="1F1F1F"/>
                </a:solidFill>
                <a:latin typeface="+mn-lt"/>
              </a:rPr>
              <a:t>according to </a:t>
            </a:r>
            <a:r>
              <a:rPr lang="en-AU" sz="2400" dirty="0">
                <a:solidFill>
                  <a:srgbClr val="1F1F1F"/>
                </a:solidFill>
                <a:latin typeface="+mn-lt"/>
              </a:rPr>
              <a:t>[1]) for making </a:t>
            </a:r>
            <a:r>
              <a:rPr lang="en-AU" sz="2400" dirty="0">
                <a:solidFill>
                  <a:srgbClr val="1F1F1F"/>
                </a:solidFill>
                <a:latin typeface="+mj-lt"/>
              </a:rPr>
              <a:t>l</a:t>
            </a:r>
            <a:r>
              <a:rPr lang="en-US" sz="2400" i="0" u="none" strike="noStrike" dirty="0">
                <a:solidFill>
                  <a:srgbClr val="1F1F1F"/>
                </a:solidFill>
                <a:effectLst/>
                <a:latin typeface="+mj-lt"/>
              </a:rPr>
              <a:t>ow-dimensional embeddings</a:t>
            </a:r>
            <a:r>
              <a:rPr lang="en-US" sz="2400" b="0" i="0" u="none" strike="noStrike" dirty="0">
                <a:solidFill>
                  <a:srgbClr val="1F1F1F"/>
                </a:solidFill>
                <a:effectLst/>
                <a:latin typeface="+mn-lt"/>
              </a:rPr>
              <a:t> is tSNE.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b="0" i="0" u="none" strike="noStrike" dirty="0">
              <a:solidFill>
                <a:srgbClr val="1F1F1F"/>
              </a:solidFill>
              <a:effectLst/>
              <a:latin typeface="+mn-l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400" dirty="0">
                <a:solidFill>
                  <a:srgbClr val="1F1F1F"/>
                </a:solidFill>
                <a:latin typeface="+mn-lt"/>
              </a:rPr>
              <a:t>But </a:t>
            </a:r>
            <a:r>
              <a:rPr lang="en-US" sz="2400" b="0" i="0" u="none" strike="noStrike" dirty="0">
                <a:solidFill>
                  <a:srgbClr val="1F1F1F"/>
                </a:solidFill>
                <a:effectLst/>
                <a:latin typeface="+mn-lt"/>
              </a:rPr>
              <a:t>tSNE fails to model many of the important properties of the initial dataset, which can be useful for the researcher. </a:t>
            </a:r>
            <a:endParaRPr lang="ru-RU" sz="2400" b="0" i="0" u="none" strike="noStrike" dirty="0">
              <a:solidFill>
                <a:srgbClr val="1F1F1F"/>
              </a:solidFill>
              <a:effectLst/>
              <a:latin typeface="+mn-l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cap="none" dirty="0">
              <a:solidFill>
                <a:srgbClr val="1F1F1F"/>
              </a:solidFill>
              <a:latin typeface="+mn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The purpose of our work is to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implement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and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investigate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improvement methods,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experimental proof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of the preservation of some properties of the dataset after </a:t>
            </a:r>
            <a:r>
              <a:rPr lang="en-AU" sz="2400" cap="none" dirty="0">
                <a:solidFill>
                  <a:srgbClr val="1F1F1F"/>
                </a:solidFill>
                <a:latin typeface="+mj-lt"/>
                <a:ea typeface="Arial"/>
                <a:cs typeface="Arial"/>
                <a:sym typeface="Arial"/>
              </a:rPr>
              <a:t>l</a:t>
            </a:r>
            <a:r>
              <a:rPr lang="en-US" sz="2400" i="0" u="none" strike="noStrike" dirty="0">
                <a:solidFill>
                  <a:srgbClr val="1F1F1F"/>
                </a:solidFill>
                <a:effectLst/>
                <a:latin typeface="+mj-lt"/>
              </a:rPr>
              <a:t>ow-dimensional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transformation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2879C-3253-2A79-5AAC-5CD0441C66CD}"/>
              </a:ext>
            </a:extLst>
          </p:cNvPr>
          <p:cNvSpPr txBox="1"/>
          <p:nvPr/>
        </p:nvSpPr>
        <p:spPr>
          <a:xfrm>
            <a:off x="613785" y="6327648"/>
            <a:ext cx="324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[1] https://</a:t>
            </a:r>
            <a:r>
              <a:rPr lang="en-AU" dirty="0" err="1"/>
              <a:t>arxiv.org</a:t>
            </a:r>
            <a:r>
              <a:rPr lang="en-AU" dirty="0"/>
              <a:t>/pdf/2103.01828.pdf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02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13785" y="135713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AU" sz="3600" dirty="0"/>
              <a:t>Related works</a:t>
            </a:r>
            <a:endParaRPr sz="3600" dirty="0"/>
          </a:p>
        </p:txBody>
      </p:sp>
      <p:sp>
        <p:nvSpPr>
          <p:cNvPr id="11" name="Google Shape;194;p8"/>
          <p:cNvSpPr txBox="1"/>
          <p:nvPr/>
        </p:nvSpPr>
        <p:spPr>
          <a:xfrm>
            <a:off x="613785" y="956995"/>
            <a:ext cx="1086786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There are some works with modifications of t-SNE method </a:t>
            </a:r>
            <a:r>
              <a:rPr lang="en-US" sz="2400" dirty="0">
                <a:effectLst/>
                <a:latin typeface="NimbusRomNo9L"/>
              </a:rPr>
              <a:t>by </a:t>
            </a:r>
            <a:r>
              <a:rPr lang="en-US" sz="2400" dirty="0">
                <a:solidFill>
                  <a:schemeClr val="tx1"/>
                </a:solidFill>
                <a:effectLst/>
                <a:latin typeface="NimbusRomNo9L"/>
                <a:hlinkClick r:id="rId3"/>
              </a:rPr>
              <a:t>van der </a:t>
            </a:r>
            <a:r>
              <a:rPr lang="en-US" sz="2400" dirty="0" err="1">
                <a:solidFill>
                  <a:schemeClr val="tx1"/>
                </a:solidFill>
                <a:effectLst/>
                <a:latin typeface="NimbusRomNo9L"/>
                <a:hlinkClick r:id="rId3"/>
              </a:rPr>
              <a:t>Maaten</a:t>
            </a:r>
            <a:r>
              <a:rPr lang="en-US" sz="2400" dirty="0">
                <a:solidFill>
                  <a:schemeClr val="tx1"/>
                </a:solidFill>
                <a:effectLst/>
                <a:latin typeface="NimbusRomNo9L"/>
                <a:hlinkClick r:id="rId3"/>
              </a:rPr>
              <a:t> &amp; Hinton (2008)</a:t>
            </a:r>
            <a:r>
              <a:rPr lang="en-AU" sz="24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solidFill>
                  <a:schemeClr val="tx1"/>
                </a:solidFill>
                <a:latin typeface="+mn-lt"/>
              </a:rPr>
              <a:t>Names of this methods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hlinkClick r:id="rId4"/>
              </a:rPr>
              <a:t>JEDI and CONFETTI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hlinkClick r:id="rId5"/>
              </a:rPr>
              <a:t>dt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  <a:hlinkClick r:id="rId5"/>
              </a:rPr>
              <a:t>SNE</a:t>
            </a:r>
            <a:endParaRPr lang="en-US" sz="240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+mn-lt"/>
                <a:hlinkClick r:id="rId6"/>
              </a:rPr>
              <a:t>ctSNE</a:t>
            </a:r>
            <a:endParaRPr lang="en-US" sz="240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92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13785" y="135713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Problem #</a:t>
            </a:r>
            <a:r>
              <a:rPr lang="ru-RU" sz="3600" dirty="0"/>
              <a:t>1</a:t>
            </a:r>
            <a:endParaRPr sz="3600" dirty="0"/>
          </a:p>
        </p:txBody>
      </p:sp>
      <p:sp>
        <p:nvSpPr>
          <p:cNvPr id="11" name="Google Shape;194;p8"/>
          <p:cNvSpPr txBox="1"/>
          <p:nvPr/>
        </p:nvSpPr>
        <p:spPr>
          <a:xfrm>
            <a:off x="613785" y="956995"/>
            <a:ext cx="1086786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8"/>
            <a:r>
              <a:rPr lang="en-US" sz="2400" dirty="0"/>
              <a:t>If we have prior knowledge, we can exhibit meaningful low-lever structure. </a:t>
            </a:r>
          </a:p>
          <a:p>
            <a:pPr lvl="8"/>
            <a:r>
              <a:rPr lang="en-US" sz="2400" b="1" dirty="0"/>
              <a:t>This is implemented by JEDI</a:t>
            </a:r>
            <a:endParaRPr lang="en-US" sz="2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69FE-8EDE-40E2-B02A-2D7CEB0A173B}"/>
              </a:ext>
            </a:extLst>
          </p:cNvPr>
          <p:cNvSpPr txBox="1"/>
          <p:nvPr/>
        </p:nvSpPr>
        <p:spPr>
          <a:xfrm>
            <a:off x="613785" y="5485506"/>
            <a:ext cx="8761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AC50B"/>
                </a:solidFill>
              </a:rPr>
              <a:t>JEDI </a:t>
            </a:r>
            <a:r>
              <a:rPr lang="en-US" sz="2400" b="1" dirty="0">
                <a:solidFill>
                  <a:schemeClr val="tx1"/>
                </a:solidFill>
              </a:rPr>
              <a:t>is useful both for unstructured and structured data analysis, provided we have prior knowledge</a:t>
            </a:r>
            <a:endParaRPr lang="en-US"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D6A6AEE9-A857-0AA6-9BAC-7DA96129C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3937000" y="3429000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F0FCECCD-4609-906F-51D6-1171BB405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4538218" y="2716735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BEE7071C-6667-FE5B-82FE-DC9F811CD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4489406" y="3949057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4BEF342A-D801-27D7-1538-940FACD8D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7211824" y="2466100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4D21356D-69C7-C772-14D3-1EFA047B8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9872218" y="3788187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565AE4D9-304D-0096-6C9C-19F50BEAA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1118362" y="2609233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36817839-705E-CFFE-DF16-FF5B8B915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6545679" y="3384744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63803F2E-A022-013C-5BB3-B93160E39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1049908" y="3796235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ED2BF6FE-B7A7-B7B7-65BD-EA3FB28E1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1739323" y="2938195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08BEF2B4-6899-A080-BB1A-5A0245876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8995088" y="3384744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FD2B89A7-F4A2-3678-7CB8-0CB24A668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9885430" y="2466100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13785" y="135713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Problem #</a:t>
            </a:r>
            <a:r>
              <a:rPr lang="ru-RU" sz="3600" dirty="0"/>
              <a:t>1</a:t>
            </a:r>
            <a:endParaRPr sz="3600" dirty="0"/>
          </a:p>
        </p:txBody>
      </p:sp>
      <p:sp>
        <p:nvSpPr>
          <p:cNvPr id="11" name="Google Shape;194;p8"/>
          <p:cNvSpPr txBox="1"/>
          <p:nvPr/>
        </p:nvSpPr>
        <p:spPr>
          <a:xfrm>
            <a:off x="613785" y="956995"/>
            <a:ext cx="1086786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8"/>
            <a:r>
              <a:rPr lang="en-US" sz="2400" dirty="0"/>
              <a:t>If we have prior knowledge, we can exhibit meaningful low-lever structure. </a:t>
            </a:r>
          </a:p>
          <a:p>
            <a:pPr lvl="8"/>
            <a:r>
              <a:rPr lang="en-US" sz="2400" b="1" dirty="0"/>
              <a:t>This is implemented by JEDI</a:t>
            </a:r>
            <a:endParaRPr lang="en-US" sz="2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69FE-8EDE-40E2-B02A-2D7CEB0A173B}"/>
              </a:ext>
            </a:extLst>
          </p:cNvPr>
          <p:cNvSpPr txBox="1"/>
          <p:nvPr/>
        </p:nvSpPr>
        <p:spPr>
          <a:xfrm>
            <a:off x="613785" y="5485506"/>
            <a:ext cx="8761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AC50B"/>
                </a:solidFill>
              </a:rPr>
              <a:t>JEDI </a:t>
            </a:r>
            <a:r>
              <a:rPr lang="en-US" sz="2400" b="1" dirty="0">
                <a:solidFill>
                  <a:schemeClr val="tx1"/>
                </a:solidFill>
              </a:rPr>
              <a:t>is useful both for unstructured and structured data analysis, provided we have prior knowledge</a:t>
            </a:r>
            <a:endParaRPr lang="en-US"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D6A6AEE9-A857-0AA6-9BAC-7DA96129C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3937000" y="3429000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F0FCECCD-4609-906F-51D6-1171BB405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4538218" y="2716735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BEE7071C-6667-FE5B-82FE-DC9F811CD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7192774" y="2428119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4BEF342A-D801-27D7-1538-940FACD8D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4609470" y="3895376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4D21356D-69C7-C772-14D3-1EFA047B8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1848803" y="3148983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565AE4D9-304D-0096-6C9C-19F50BEAA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1118362" y="2609233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36817839-705E-CFFE-DF16-FF5B8B915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6695397" y="3237743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63803F2E-A022-013C-5BB3-B93160E39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9588122" y="2557227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ED2BF6FE-B7A7-B7B7-65BD-EA3FB28E1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9748522" y="3964118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08BEF2B4-6899-A080-BB1A-5A0245876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46387"/>
          <a:stretch/>
        </p:blipFill>
        <p:spPr bwMode="auto">
          <a:xfrm>
            <a:off x="8995088" y="3384744"/>
            <a:ext cx="594616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Фигурки людей ПНГ на Прозрачном Фоне • Скачать PNG Фигурки людей">
            <a:extLst>
              <a:ext uri="{FF2B5EF4-FFF2-40B4-BE49-F238E27FC236}">
                <a16:creationId xmlns:a16="http://schemas.microsoft.com/office/drawing/2014/main" id="{FD2B89A7-F4A2-3678-7CB8-0CB24A668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0"/>
          <a:stretch/>
        </p:blipFill>
        <p:spPr bwMode="auto">
          <a:xfrm>
            <a:off x="1025875" y="3846250"/>
            <a:ext cx="45770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50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13784" y="135713"/>
            <a:ext cx="11578215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JEDI</a:t>
            </a:r>
            <a:endParaRPr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A7F6F-0CB4-48AA-AE46-AB3736FC7371}"/>
              </a:ext>
            </a:extLst>
          </p:cNvPr>
          <p:cNvSpPr txBox="1"/>
          <p:nvPr/>
        </p:nvSpPr>
        <p:spPr>
          <a:xfrm>
            <a:off x="613782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Implementation by </a:t>
            </a:r>
            <a:r>
              <a:rPr lang="en-US" sz="2400" b="1" dirty="0">
                <a:solidFill>
                  <a:srgbClr val="AAC50B"/>
                </a:solidFill>
              </a:rPr>
              <a:t>Makhin Artem</a:t>
            </a:r>
            <a:endParaRPr lang="en-US" sz="1400" b="1" dirty="0">
              <a:solidFill>
                <a:srgbClr val="AAC50B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9E0BA-DB44-4B4F-A4E5-643849D8AE6E}"/>
              </a:ext>
            </a:extLst>
          </p:cNvPr>
          <p:cNvSpPr txBox="1"/>
          <p:nvPr/>
        </p:nvSpPr>
        <p:spPr>
          <a:xfrm>
            <a:off x="613783" y="1007151"/>
            <a:ext cx="5177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Vanilla t-SNE: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4CEAA-37F9-4990-B726-09643AA10C75}"/>
              </a:ext>
            </a:extLst>
          </p:cNvPr>
          <p:cNvSpPr txBox="1"/>
          <p:nvPr/>
        </p:nvSpPr>
        <p:spPr>
          <a:xfrm>
            <a:off x="613782" y="2333636"/>
            <a:ext cx="5177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JEDI:</a:t>
            </a:r>
            <a:endParaRPr lang="en-US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3E70D1-24FA-02B7-5F4C-361DCBFE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54" y="1311864"/>
            <a:ext cx="4285693" cy="95917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8D012A-2FC2-12FB-5FC4-0FE0F0E53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418" y="2779656"/>
            <a:ext cx="6393164" cy="8393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D7B3A-6A5D-FCFB-DE4F-9E00FF438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999" y="5090698"/>
            <a:ext cx="10419978" cy="426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CE2DB-ED07-DE27-CE02-4AC02AF05D9B}"/>
              </a:ext>
            </a:extLst>
          </p:cNvPr>
          <p:cNvSpPr txBox="1"/>
          <p:nvPr/>
        </p:nvSpPr>
        <p:spPr>
          <a:xfrm>
            <a:off x="613782" y="4276205"/>
            <a:ext cx="7320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Parameterized Jensen Shannon Divergence: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553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13785" y="135713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Problem #</a:t>
            </a:r>
            <a:r>
              <a:rPr lang="ru-RU" sz="3600" dirty="0"/>
              <a:t>2</a:t>
            </a:r>
            <a:endParaRPr sz="3600" dirty="0"/>
          </a:p>
        </p:txBody>
      </p:sp>
      <p:sp>
        <p:nvSpPr>
          <p:cNvPr id="11" name="Google Shape;194;p8"/>
          <p:cNvSpPr txBox="1"/>
          <p:nvPr/>
        </p:nvSpPr>
        <p:spPr>
          <a:xfrm>
            <a:off x="613785" y="956995"/>
            <a:ext cx="1086786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8"/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sizes and densities in the embedding do not model those of</a:t>
            </a:r>
            <a:r>
              <a:rPr lang="ru-RU" sz="2400" dirty="0"/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high-dimensional data</a:t>
            </a:r>
            <a:r>
              <a:rPr lang="en-US" sz="2400" dirty="0"/>
              <a:t>. </a:t>
            </a:r>
            <a:r>
              <a:rPr lang="en-US" sz="2400" b="1" dirty="0"/>
              <a:t>This can be solved by dtSNE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928DA-AD0B-455B-B665-4CB59F879720}"/>
              </a:ext>
            </a:extLst>
          </p:cNvPr>
          <p:cNvSpPr txBox="1"/>
          <p:nvPr/>
        </p:nvSpPr>
        <p:spPr>
          <a:xfrm>
            <a:off x="6496736" y="3115654"/>
            <a:ext cx="5294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AC50B"/>
                </a:solidFill>
              </a:rPr>
              <a:t>dtSNE </a:t>
            </a:r>
            <a:r>
              <a:rPr lang="en-US" sz="2400" b="1" dirty="0">
                <a:solidFill>
                  <a:schemeClr val="tx1"/>
                </a:solidFill>
              </a:rPr>
              <a:t>can help distinguish cell types while looking at relative differences in local densities in biological datasets</a:t>
            </a:r>
            <a:endParaRPr lang="en-US"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AE9F7F-EED3-45DB-8929-10BB8C2C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5" y="2180751"/>
            <a:ext cx="2728214" cy="26741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ED9E2A-B16F-41DA-BC51-792B25F9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999" y="2329561"/>
            <a:ext cx="2754859" cy="26217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001BDB-BCAA-4EC1-B079-17190086193E}"/>
              </a:ext>
            </a:extLst>
          </p:cNvPr>
          <p:cNvSpPr txBox="1"/>
          <p:nvPr/>
        </p:nvSpPr>
        <p:spPr>
          <a:xfrm>
            <a:off x="801189" y="4939963"/>
            <a:ext cx="529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dtSNE Preserving local densities in low-dimensional embeddings</a:t>
            </a:r>
          </a:p>
        </p:txBody>
      </p:sp>
    </p:spTree>
    <p:extLst>
      <p:ext uri="{BB962C8B-B14F-4D97-AF65-F5344CB8AC3E}">
        <p14:creationId xmlns:p14="http://schemas.microsoft.com/office/powerpoint/2010/main" val="416006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342690" y="176769"/>
            <a:ext cx="9616650" cy="12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dtSNE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975C3-E112-4C79-B37B-2782168FFADB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Implemented by </a:t>
            </a:r>
            <a:r>
              <a:rPr lang="en-US" sz="2400" b="1" dirty="0">
                <a:solidFill>
                  <a:srgbClr val="AAC50B"/>
                </a:solidFill>
              </a:rPr>
              <a:t>Kuznetsov Mikhail</a:t>
            </a:r>
            <a:endParaRPr lang="en-US" sz="1400" b="1" dirty="0">
              <a:solidFill>
                <a:srgbClr val="AAC50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3D279-E512-4C49-91FE-839632A91D8B}"/>
              </a:ext>
            </a:extLst>
          </p:cNvPr>
          <p:cNvSpPr txBox="1"/>
          <p:nvPr/>
        </p:nvSpPr>
        <p:spPr>
          <a:xfrm>
            <a:off x="613783" y="1033462"/>
            <a:ext cx="10928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want to map the distances of close neighbors of points in differently dense regions in </a:t>
            </a:r>
            <a:r>
              <a:rPr lang="en-US" sz="2400" b="1" dirty="0"/>
              <a:t>X</a:t>
            </a:r>
            <a:r>
              <a:rPr lang="en-US" sz="2400" dirty="0"/>
              <a:t> to regions in </a:t>
            </a:r>
            <a:r>
              <a:rPr lang="en-US" sz="2400" b="1" dirty="0"/>
              <a:t>Y</a:t>
            </a:r>
            <a:r>
              <a:rPr lang="en-US" sz="2400" dirty="0"/>
              <a:t> that show a </a:t>
            </a:r>
            <a:r>
              <a:rPr lang="en-US" sz="2400" dirty="0">
                <a:solidFill>
                  <a:srgbClr val="AAC50B"/>
                </a:solidFill>
              </a:rPr>
              <a:t>similar relative difference in scale</a:t>
            </a:r>
            <a:r>
              <a:rPr lang="en-US" sz="2400" dirty="0"/>
              <a:t>.</a:t>
            </a:r>
          </a:p>
          <a:p>
            <a:r>
              <a:rPr lang="en-US" sz="2400" dirty="0"/>
              <a:t>So, a scaling factor is defined: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4A9B3B-5916-4B38-8063-286E5B17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57" y="1907517"/>
            <a:ext cx="3287518" cy="91538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C72E45-18E1-4595-1FC6-70A21423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25" y="3614134"/>
            <a:ext cx="4837003" cy="10931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7C1EBB-9396-CC40-A7BC-850F817F2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332" y="4778385"/>
            <a:ext cx="4185235" cy="11052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6481E4-620F-903E-BCB3-9EEA32D7B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837" y="4755997"/>
            <a:ext cx="4473448" cy="11726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EBF89E-22F8-6DDC-FD6E-7F5BCE1A7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645" y="3635123"/>
            <a:ext cx="5085195" cy="10511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647A9E9-274B-8CFF-3B03-B279D2FF15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22"/>
          <a:stretch/>
        </p:blipFill>
        <p:spPr>
          <a:xfrm>
            <a:off x="8574368" y="2169318"/>
            <a:ext cx="2552233" cy="3784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0B38B7-09AA-2F99-E9AB-99F3158EFFD6}"/>
              </a:ext>
            </a:extLst>
          </p:cNvPr>
          <p:cNvSpPr txBox="1"/>
          <p:nvPr/>
        </p:nvSpPr>
        <p:spPr>
          <a:xfrm>
            <a:off x="2813180" y="2936377"/>
            <a:ext cx="167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t-SNE</a:t>
            </a:r>
            <a:endParaRPr lang="ru-RU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62D81-5C07-AB94-0029-75891099E541}"/>
              </a:ext>
            </a:extLst>
          </p:cNvPr>
          <p:cNvSpPr txBox="1"/>
          <p:nvPr/>
        </p:nvSpPr>
        <p:spPr>
          <a:xfrm>
            <a:off x="8136295" y="2936377"/>
            <a:ext cx="167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AC50B"/>
                </a:solidFill>
              </a:rPr>
              <a:t>d</a:t>
            </a:r>
            <a:r>
              <a:rPr lang="en-US" sz="2400" b="1" dirty="0"/>
              <a:t>t-SNE</a:t>
            </a:r>
            <a:endParaRPr lang="ru-RU" sz="2000" b="1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BD98C3E-0F83-C12C-6047-13EDF9AD7E9E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5806328" y="4160688"/>
            <a:ext cx="956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764FA35-377D-B804-25D6-898EF3D56ADD}"/>
              </a:ext>
            </a:extLst>
          </p:cNvPr>
          <p:cNvCxnSpPr/>
          <p:nvPr/>
        </p:nvCxnSpPr>
        <p:spPr>
          <a:xfrm>
            <a:off x="5806327" y="5331013"/>
            <a:ext cx="956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50" y="288451"/>
            <a:ext cx="7027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Experiments, JEDI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2046C-3289-4A60-9819-CACB19FB2841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Done by </a:t>
            </a:r>
            <a:r>
              <a:rPr lang="en-US" sz="2400" b="1" dirty="0">
                <a:solidFill>
                  <a:srgbClr val="AAC50B"/>
                </a:solidFill>
              </a:rPr>
              <a:t>Zelentsov Aleksei</a:t>
            </a:r>
            <a:endParaRPr lang="en-US" sz="1400" b="1" dirty="0">
              <a:solidFill>
                <a:srgbClr val="AAC50B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502C8D-3A39-F0B7-F8C5-CC671399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3" y="1817263"/>
            <a:ext cx="6328576" cy="37585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35DB2F-CC5C-28A9-84A3-19FBE439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359" y="1928317"/>
            <a:ext cx="4871689" cy="3790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9FD23-A25E-F58C-B8AC-E10421771428}"/>
              </a:ext>
            </a:extLst>
          </p:cNvPr>
          <p:cNvSpPr txBox="1"/>
          <p:nvPr/>
        </p:nvSpPr>
        <p:spPr>
          <a:xfrm>
            <a:off x="613783" y="1086629"/>
            <a:ext cx="831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Dataset with 4 clusters in first four dimensions and 2 clusters in 5-6 dimensions.</a:t>
            </a:r>
          </a:p>
          <a:p>
            <a:r>
              <a:rPr lang="en-AU" sz="1800" dirty="0"/>
              <a:t>Information from first dimensions is prior knowledge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1951049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623</Words>
  <Application>Microsoft Office PowerPoint</Application>
  <PresentationFormat>Широкоэкранный</PresentationFormat>
  <Paragraphs>85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NimbusRomNo9L</vt:lpstr>
      <vt:lpstr>Wingdings</vt:lpstr>
      <vt:lpstr>Content slides</vt:lpstr>
      <vt:lpstr>Презентация PowerPoint</vt:lpstr>
      <vt:lpstr>Motivation</vt:lpstr>
      <vt:lpstr>Related works</vt:lpstr>
      <vt:lpstr>Problem #1</vt:lpstr>
      <vt:lpstr>Problem #1</vt:lpstr>
      <vt:lpstr>JEDI</vt:lpstr>
      <vt:lpstr>Problem #2</vt:lpstr>
      <vt:lpstr>dtSNE</vt:lpstr>
      <vt:lpstr>Experiments, JEDI</vt:lpstr>
      <vt:lpstr>Experiments, dtSNE, #1</vt:lpstr>
      <vt:lpstr>Experiments, dtSNE, #2</vt:lpstr>
      <vt:lpstr>Experiments, dtSNE, #2</vt:lpstr>
      <vt:lpstr>Experiments, dtSNE, #2,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Tyagusova (Zueva)</dc:creator>
  <cp:lastModifiedBy>Maximelian Mumladze</cp:lastModifiedBy>
  <cp:revision>78</cp:revision>
  <dcterms:modified xsi:type="dcterms:W3CDTF">2023-03-24T07:02:40Z</dcterms:modified>
</cp:coreProperties>
</file>