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1" r:id="rId4"/>
    <p:sldId id="262" r:id="rId5"/>
    <p:sldId id="263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Turkiye+Student+Evalu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Türkiye Öğrenci Değerlendirme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Öğrenci Adı-Soyadı-Numarası : Recep Özkara-19yobi1020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sunum taslağında yer alan sunum sayfaları, sunumunuzda bulunması zorunlu olan sayfalardır. İhtiyaç duymanız halinde ek sayfalar ekleyebilirsiniz. Ancak mevcut sayfaları silemezsiniz. Sunumlar 5 dakika olacaktır. </a:t>
            </a:r>
          </a:p>
        </p:txBody>
      </p:sp>
    </p:spTree>
    <p:extLst>
      <p:ext uri="{BB962C8B-B14F-4D97-AF65-F5344CB8AC3E}">
        <p14:creationId xmlns:p14="http://schemas.microsoft.com/office/powerpoint/2010/main" val="283226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Çalışmanın Amacı</a:t>
            </a:r>
          </a:p>
          <a:p>
            <a:r>
              <a:rPr lang="tr-TR" dirty="0"/>
              <a:t>Çalışmada Kullanılan Veri Seti</a:t>
            </a:r>
          </a:p>
          <a:p>
            <a:r>
              <a:rPr lang="tr-TR" dirty="0"/>
              <a:t>Veri Madenciliği Fonksiyon ve Yöntemleri</a:t>
            </a:r>
          </a:p>
          <a:p>
            <a:r>
              <a:rPr lang="tr-TR" dirty="0"/>
              <a:t>Veri Madenciliği Sonuçları(Sayısal) </a:t>
            </a:r>
          </a:p>
          <a:p>
            <a:r>
              <a:rPr lang="tr-TR" dirty="0"/>
              <a:t>Veri Madenciliği sonuçları(Kalite Çözümleri)</a:t>
            </a:r>
          </a:p>
          <a:p>
            <a:r>
              <a:rPr lang="tr-TR" dirty="0"/>
              <a:t>Veri Madenciliği Sonuçları Yorum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Çalışmanın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Başarılı-başarısızlık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ölçütlerine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dayanarak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Dersin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amaç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ve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hedefleri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dönemin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başında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açıkça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belirtilmişti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özniteliğinin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3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veya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3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ün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üzerinde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değerlendirme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alması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yani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başarılı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ol</a:t>
            </a:r>
            <a:r>
              <a:rPr lang="tr-TR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ma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olasılığı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kaçtır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?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problemini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çöz</a:t>
            </a:r>
            <a:r>
              <a:rPr lang="tr-TR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ü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tr-TR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lem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eye </a:t>
            </a:r>
            <a:r>
              <a:rPr lang="en-US" dirty="0" err="1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çalıştım</a:t>
            </a:r>
            <a:r>
              <a:rPr lang="en-US" dirty="0">
                <a:effectLst/>
                <a:latin typeface="Calibri(Gövde)"/>
                <a:ea typeface="Times New Roman" panose="02020603050405020304" pitchFamily="18" charset="0"/>
                <a:cs typeface="Calibri" panose="020F0502020204030204" pitchFamily="34" charset="0"/>
              </a:rPr>
              <a:t>.  </a:t>
            </a:r>
            <a:endParaRPr lang="tr-TR" dirty="0">
              <a:effectLst/>
              <a:latin typeface="Calibri(Gövde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42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Çalışmada Kullanılan Veri 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setimi UCI-Machine Learning </a:t>
            </a:r>
            <a:r>
              <a:rPr lang="tr-TR" dirty="0" err="1"/>
              <a:t>Repository</a:t>
            </a:r>
            <a:r>
              <a:rPr lang="tr-TR" dirty="0"/>
              <a:t> sitesine girip Türkiye Öğrenci Değerlendirme yazarak yada aşağıdaki linkten ulaşabilirsiniz.</a:t>
            </a:r>
          </a:p>
          <a:p>
            <a:r>
              <a:rPr lang="tr-TR" dirty="0">
                <a:hlinkClick r:id="rId2"/>
              </a:rPr>
              <a:t>https://archive.ics.uci.edu/ml/datasets/Turkiye+Student+Evaluation</a:t>
            </a:r>
            <a:endParaRPr lang="tr-TR" dirty="0"/>
          </a:p>
          <a:p>
            <a:r>
              <a:rPr lang="tr-TR" dirty="0"/>
              <a:t>Veri setim 5820 örnek sayısı ve 33 öznitelikten oluşan bir yapısı vardır.</a:t>
            </a:r>
          </a:p>
          <a:p>
            <a:r>
              <a:rPr lang="tr-TR" dirty="0"/>
              <a:t>Çalışmamda kullandığım Q1 ile Q28 arasındaki tüm özniteliklerde  {1,2,3,4,5} değerlendirme ölçütü kullanılmıştır. Bunlar,  1(Çok kötü-Çok başarısız), 2(kötü-başarısız),  3(orta-Orta başarılı), 4(İyi-Başarılı), 5(Çok iyi-Çok başarılı) anlamındadır.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4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Madenciliği Fonksiyon ve Yöntemleri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setimde hem sınıflandırma fonksiyonunu hem de kümeleme fonksiyonunu kullandım. Sınıflandırma yönteminde ise </a:t>
            </a:r>
            <a:r>
              <a:rPr lang="tr-TR" dirty="0" err="1"/>
              <a:t>Logistic</a:t>
            </a:r>
            <a:r>
              <a:rPr lang="tr-TR" dirty="0"/>
              <a:t> yönetimini kullanarak değerler elde ettim. Kümeleme de ise </a:t>
            </a:r>
            <a:r>
              <a:rPr lang="tr-TR" dirty="0" err="1"/>
              <a:t>SimpleKmeans</a:t>
            </a:r>
            <a:r>
              <a:rPr lang="tr-TR" dirty="0"/>
              <a:t> yönetimi verileri kümelere ayırdım.</a:t>
            </a:r>
          </a:p>
          <a:p>
            <a:r>
              <a:rPr lang="tr-TR" dirty="0"/>
              <a:t>Veri setimde sınıflandırma yaparken 5 sınıfa böldü. Bunlar değerlendirme ölçütleri olan 1,2,3,4 ve 5 olan sayılardır. Kümeleme yaparken ise küme sayısını sırasıyla 2,3,4 ve 5 deneyerek, 5 kümeye ayırmayı tercih ettim. Çünkü veriler daha anlamlı bir şekilde dağılma gösterdi.</a:t>
            </a:r>
          </a:p>
        </p:txBody>
      </p:sp>
    </p:spTree>
    <p:extLst>
      <p:ext uri="{BB962C8B-B14F-4D97-AF65-F5344CB8AC3E}">
        <p14:creationId xmlns:p14="http://schemas.microsoft.com/office/powerpoint/2010/main" val="463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ECDAC-3089-4FE1-B9D8-1AD5EFF7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Madenciliği Sonuçları (Sayısal)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B8554B-16F3-4198-A31B-207DD02F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637" y="1455129"/>
            <a:ext cx="4489704" cy="830695"/>
          </a:xfrm>
        </p:spPr>
        <p:txBody>
          <a:bodyPr/>
          <a:lstStyle/>
          <a:p>
            <a:r>
              <a:rPr lang="tr-TR" dirty="0" err="1"/>
              <a:t>Logistic</a:t>
            </a:r>
            <a:r>
              <a:rPr lang="tr-TR" dirty="0"/>
              <a:t> Yöntemi 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C23E6FA-3B90-46D1-9E64-F751D9F8F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" y="2419454"/>
            <a:ext cx="5536707" cy="4070123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CF0703-49B1-45C8-8BBB-248E5E0DC0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Elde ettiğim değerlere göre  sınıflandırma başarısı %81.8557 </a:t>
            </a:r>
            <a:r>
              <a:rPr lang="tr-TR" dirty="0" err="1"/>
              <a:t>dir</a:t>
            </a:r>
            <a:r>
              <a:rPr lang="tr-TR" dirty="0"/>
              <a:t>. </a:t>
            </a:r>
          </a:p>
          <a:p>
            <a:r>
              <a:rPr lang="tr-TR" dirty="0"/>
              <a:t>Görüldüğü üzere 5 sınıfa ayrıldı.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11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ADCCF6-B176-42B2-BF12-DBED315B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Madenciliği Sonuçları (Sayısal)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992928-EFCE-4D39-B4CB-921565199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SimpleKmeans</a:t>
            </a:r>
            <a:r>
              <a:rPr lang="tr-TR" dirty="0"/>
              <a:t> Yöntemi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D3B9D5A-A531-414D-92D0-9A6CCD982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0"/>
            <a:ext cx="3974554" cy="3433763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2473C3C7-F3B1-42D9-A744-AEC3EE1EF7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88" y="2743200"/>
            <a:ext cx="3990305" cy="3433763"/>
          </a:xfrm>
        </p:spPr>
      </p:pic>
    </p:spTree>
    <p:extLst>
      <p:ext uri="{BB962C8B-B14F-4D97-AF65-F5344CB8AC3E}">
        <p14:creationId xmlns:p14="http://schemas.microsoft.com/office/powerpoint/2010/main" val="33125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ACF6D2-7246-4437-A0E4-EE2DBFA3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Madenciliği Sonuçları (Kalite Ölçümleri)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F8B857-0E3A-47C2-B76F-5718BF35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1817" y="2465294"/>
            <a:ext cx="4167949" cy="3711669"/>
          </a:xfrm>
        </p:spPr>
        <p:txBody>
          <a:bodyPr/>
          <a:lstStyle/>
          <a:p>
            <a:r>
              <a:rPr lang="tr-TR" dirty="0"/>
              <a:t>Doğruluk ölçütünü bulmak için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Matrix’e</a:t>
            </a:r>
            <a:r>
              <a:rPr lang="tr-TR" dirty="0"/>
              <a:t> bakılarak çözüm yapmalıyız.</a:t>
            </a:r>
          </a:p>
          <a:p>
            <a:r>
              <a:rPr lang="tr-TR" dirty="0"/>
              <a:t>Doğruluk Oranı=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(TP + TN) / (N)</a:t>
            </a:r>
          </a:p>
          <a:p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 Oranı=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(FP + FN) / (N)  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C9C471C-8CDA-4C87-BE7B-541FD4BD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0" y="2465295"/>
            <a:ext cx="4003447" cy="2739878"/>
          </a:xfrm>
        </p:spPr>
      </p:pic>
    </p:spTree>
    <p:extLst>
      <p:ext uri="{BB962C8B-B14F-4D97-AF65-F5344CB8AC3E}">
        <p14:creationId xmlns:p14="http://schemas.microsoft.com/office/powerpoint/2010/main" val="42076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Madenciliği Sonuçları (Yorum)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82" y="1953089"/>
            <a:ext cx="11250967" cy="428601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A’nın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orta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aldığını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söğleyen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sayısı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1315 dir. 248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A’nın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olmadığını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söylemektedir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B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sınıfının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söyleyen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sayısı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757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olduğu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görülmektedir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Geriye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kalan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79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olmadığını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yanlış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C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baktığımızda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985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kötü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başarısız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bilmiştir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Ama 258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başarısız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bulmamıştır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D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sınıfının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söyleyen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sayısı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1122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bilmiştir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170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yanlış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bilmiştir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 E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sınıfının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karşılığı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söyleyen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sayısı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585,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yanlış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söyleyen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sayısı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301 dir. 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Tüm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bunlara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bakılarak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bulunan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1609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kişiden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%82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olasıklıkla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değerlendirmesini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yaparak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orta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söylemiştir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B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toplam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848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kişiden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%90’I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yorumunu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yapmıştır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verdi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C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toplam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1135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kişiden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%88’i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çok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kötü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yorumunda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yani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vermiştir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D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toplam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1362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bulunuyor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bunlardan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%82.5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olasılıkla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bulup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vermiştir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E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sınıfına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baktığımızda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866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kişiden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%67.5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olasılıkla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kötü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yorumunda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bulunmuş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değerlendirmesini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vermiştir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grupları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başarısız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olanlara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karşı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oranladığımız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zaman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%68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olasılıkla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kişiler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belirtilen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problem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için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veya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3’ün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değerlendirmesini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yap</a:t>
            </a:r>
            <a:r>
              <a:rPr lang="tr-TR" sz="1800" dirty="0" err="1">
                <a:effectLst/>
                <a:latin typeface="Calibri (Gövde)"/>
                <a:ea typeface="Times New Roman" panose="02020603050405020304" pitchFamily="18" charset="0"/>
              </a:rPr>
              <a:t>mış</a:t>
            </a:r>
            <a:r>
              <a:rPr lang="tr-TR" sz="1800" dirty="0">
                <a:latin typeface="Calibri (Gövde)"/>
                <a:ea typeface="Times New Roman" panose="02020603050405020304" pitchFamily="18" charset="0"/>
              </a:rPr>
              <a:t> ve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genellikle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(Gövde)"/>
                <a:ea typeface="Times New Roman" panose="02020603050405020304" pitchFamily="18" charset="0"/>
              </a:rPr>
              <a:t>bulunmuştur</a:t>
            </a:r>
            <a:r>
              <a:rPr lang="en-US" sz="1800" dirty="0">
                <a:effectLst/>
                <a:latin typeface="Calibri (Gövde)"/>
                <a:ea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SimpleKmeans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çıktılarına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baktığımız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zaman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veriyi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kümeye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ayırmıştık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çıktılara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kümenin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4’ü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3’ün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değerlendirme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aldı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Zaten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ortalama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satırına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bakıcak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olursak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ortalama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gözükmektedir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1800" dirty="0">
              <a:effectLst/>
              <a:latin typeface="Calibri (Gövde)"/>
              <a:ea typeface="Times New Roman" panose="02020603050405020304" pitchFamily="18" charset="0"/>
            </a:endParaRPr>
          </a:p>
          <a:p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9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108</TotalTime>
  <Words>618</Words>
  <Application>Microsoft Office PowerPoint</Application>
  <PresentationFormat>Geniş ekran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Calibri</vt:lpstr>
      <vt:lpstr>Calibri (Gövde)</vt:lpstr>
      <vt:lpstr>Calibri(Gövde)</vt:lpstr>
      <vt:lpstr>Times New Roman</vt:lpstr>
      <vt:lpstr>Wingdings</vt:lpstr>
      <vt:lpstr>Educational subjects 16x9</vt:lpstr>
      <vt:lpstr>Türkiye Öğrenci Değerlendirme</vt:lpstr>
      <vt:lpstr>İçindekiler</vt:lpstr>
      <vt:lpstr>Çalışmanın Amacı</vt:lpstr>
      <vt:lpstr>Çalışmada Kullanılan Veri Seti</vt:lpstr>
      <vt:lpstr>Veri Madenciliği Fonksiyon ve Yöntemleri</vt:lpstr>
      <vt:lpstr>Veri Madenciliği Sonuçları (Sayısal)</vt:lpstr>
      <vt:lpstr>Veri Madenciliği Sonuçları (Sayısal)</vt:lpstr>
      <vt:lpstr>Veri Madenciliği Sonuçları (Kalite Ölçümleri)</vt:lpstr>
      <vt:lpstr>Veri Madenciliği Sonuçları (Yorum)</vt:lpstr>
      <vt:lpstr>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Gülsüm Çiğdem Çavdaroğlu</dc:creator>
  <cp:keywords>GENEL</cp:keywords>
  <cp:lastModifiedBy>Recep Özkara</cp:lastModifiedBy>
  <cp:revision>20</cp:revision>
  <dcterms:created xsi:type="dcterms:W3CDTF">2018-05-11T10:42:54Z</dcterms:created>
  <dcterms:modified xsi:type="dcterms:W3CDTF">2022-01-07T11:32:25Z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ee6286d2-3075-4889-bd1a-945353a628dc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