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6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BBBD-26D4-40E6-9630-13B513FB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1C15B6-BB27-4380-9E0E-CFB204F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F41C0-838F-4F98-951D-D562CC45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92228-F775-4CC8-ABE7-1D7EB715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E86C-4CD0-4616-ADB4-9DFC3222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1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D5937-8BB0-4D7F-835E-51057922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77A71-941F-4A1F-BFD4-62CDCF5F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33DC9-6F39-4A34-9507-C3363E99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2800B-ECB4-42AF-99D7-1CD02C36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F3238-2CF3-4E99-AC6D-CDACD3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0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5F88B8-6C39-4F88-BCC6-4CA6C3193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DEF64-F990-46E9-857D-60B60454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3C84B-D46E-41FC-9BD2-5A06245D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E2C96-E75C-4C5D-820B-E0D0E24C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6E0FD-418E-459A-A6FA-0B8E1B4B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7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22DE-A009-432A-9649-D2BED03C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963AA-B710-4D52-9D5C-32EA0DED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5EC66-2678-4DC8-8F6C-31075F5E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17CB6-6A65-48A9-B1C7-1F4FCD4E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7E4C9-4EF0-450D-9F97-00408CF7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5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3330-CFD6-4973-BE39-9A2E54AB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06A54-908A-4A67-A60F-2B2703BF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4214A-77C4-42ED-B86A-2C580695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3EF02-E65F-4ABA-8238-EFD50B1A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C7993-33E6-4291-85E4-52A3CCD9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0E2AF-A8F0-4C84-8C9B-B190AFD1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7232A-5FCB-4CF0-B3C9-DCF0FCF63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BCC241-487D-434D-AA50-0B3418C24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7D9AC-F92A-4F5A-88BE-69C5DDC7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A5331-6CE0-4D17-9CBA-F7BB515A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9336-F989-4907-9CB1-2E644C1A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8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04142-4813-44C5-9119-0DAE371A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AA5FE-E0C3-4BA0-B40E-6137194B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1DD88-C059-40E4-BBA6-B1C0AE931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B26EC-5D66-4145-B5C5-FBE8A6693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D4AF6D-B093-4CA6-AB12-642A1C13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00374A-780F-4C81-93DB-EDD6B205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4FCF5B-2332-49A7-BB7A-B7354A40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5045E0-943E-41C6-B257-39836F93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7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06790-06AC-4031-A38A-54409604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F9831-D26E-42F5-8870-E8BFD710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AEFFF-FBF7-416C-968E-F7920D9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59A54-7B7D-4B7E-8D08-6415E6D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325E8B-8D0D-4358-B025-449418BB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0D4E1C-B4C7-45DF-B9E5-D305EA33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3A43E-5654-43C7-97AF-8ECD6D13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DB447-8ED7-4B67-B321-C7B97FE3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E8B36-E1FB-4CA0-BB3E-EB229992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3818A-323F-4FD6-8916-B3DD3F0C6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8CAC0-D850-4005-AEDC-C8FC214C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4B5C2-1921-48DB-9525-861A2A34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3EE43-C103-4F26-BA9A-00009BD0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0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E6F8-7A90-4B51-BA75-B9B1A122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441E2C-ABE4-4435-A39B-0842B45D1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7E738-0B85-42D5-8932-2E980EB4C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1B9595-EDA6-4E6D-9E4A-F82FA3F6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9A799-BE28-405F-90AB-772CB0A5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B0F86-8004-4F1A-B152-80B0A256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6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81FC4-9EEA-4DF6-864E-73340280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67797-294F-476B-9922-7E183879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DA206-6EA3-45E3-9DC3-89B678E7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6FDB-5E56-4F79-B9E8-1F4E1E4EAC7C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4BE2D-F888-429F-82F8-B9DD23673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D89F9-F504-4DDB-BF52-38C512503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6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900FD3-9F95-4787-B41B-B7D344D73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531E5C-01BD-4FAC-8DFA-9B8BFF76726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07FF76-DA9F-4620-BAB9-7353E1B5B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68" y="670560"/>
            <a:ext cx="5340096" cy="1397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F7049-9CE8-49C9-8F15-4180CBE323BC}"/>
              </a:ext>
            </a:extLst>
          </p:cNvPr>
          <p:cNvSpPr txBox="1"/>
          <p:nvPr/>
        </p:nvSpPr>
        <p:spPr>
          <a:xfrm>
            <a:off x="129209" y="4057233"/>
            <a:ext cx="44080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accent4"/>
                </a:solidFill>
              </a:rPr>
              <a:t>O</a:t>
            </a:r>
            <a:r>
              <a:rPr lang="en-US" altLang="ko-KR" sz="4000" b="1" dirty="0">
                <a:solidFill>
                  <a:srgbClr val="00B050"/>
                </a:solidFill>
              </a:rPr>
              <a:t>MEGA</a:t>
            </a:r>
          </a:p>
          <a:p>
            <a:r>
              <a:rPr lang="en-US" altLang="ko-KR" sz="8800" b="1" dirty="0">
                <a:solidFill>
                  <a:schemeClr val="accent4"/>
                </a:solidFill>
              </a:rPr>
              <a:t>T</a:t>
            </a:r>
            <a:r>
              <a:rPr lang="en-US" altLang="ko-KR" sz="4000" b="1" dirty="0">
                <a:solidFill>
                  <a:srgbClr val="00B050"/>
                </a:solidFill>
              </a:rPr>
              <a:t>EAM PROJECT</a:t>
            </a:r>
            <a:endParaRPr lang="ko-KR" alt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3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743448" y="744193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tile.h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960010" y="3286872"/>
            <a:ext cx="2271979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townScene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1ACF2C4-3991-4442-B5DC-26FF38856E24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rot="5400000">
            <a:off x="7478504" y="478375"/>
            <a:ext cx="1425993" cy="4191000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73A0FA-2FF0-4CB4-B745-074C26C8B7E9}"/>
              </a:ext>
            </a:extLst>
          </p:cNvPr>
          <p:cNvSpPr/>
          <p:nvPr/>
        </p:nvSpPr>
        <p:spPr>
          <a:xfrm>
            <a:off x="3508201" y="75046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animation.h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460062E-B906-4164-910A-E80247CF42B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6034711" y="1918656"/>
            <a:ext cx="1429506" cy="1306927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A8A875B-042C-4007-A659-8AACF3524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4592674" y="1783546"/>
            <a:ext cx="1429506" cy="1577146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259FDE7-6A48-4DED-B613-444E5950A216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3207163" y="398035"/>
            <a:ext cx="1435774" cy="4341899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7F760E-F186-4D96-B58F-77B43CE22A1F}"/>
              </a:ext>
            </a:extLst>
          </p:cNvPr>
          <p:cNvSpPr/>
          <p:nvPr/>
        </p:nvSpPr>
        <p:spPr>
          <a:xfrm>
            <a:off x="6392274" y="75046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menuUI.h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D6453-3D34-444E-A72E-D9F8B04133AF}"/>
              </a:ext>
            </a:extLst>
          </p:cNvPr>
          <p:cNvSpPr/>
          <p:nvPr/>
        </p:nvSpPr>
        <p:spPr>
          <a:xfrm>
            <a:off x="-1" y="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기본 설계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9276347" y="75397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Manager.h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04EE-1718-41D2-9C99-12DA52D98E67}"/>
              </a:ext>
            </a:extLst>
          </p:cNvPr>
          <p:cNvSpPr txBox="1"/>
          <p:nvPr/>
        </p:nvSpPr>
        <p:spPr>
          <a:xfrm>
            <a:off x="278548" y="671107"/>
            <a:ext cx="4249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이미지 파일형식을 자유로이 선택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en-US" altLang="ko-KR" sz="2400" b="1" dirty="0">
                <a:solidFill>
                  <a:srgbClr val="00B0F0"/>
                </a:solidFill>
              </a:rPr>
              <a:t>-   </a:t>
            </a:r>
            <a:r>
              <a:rPr lang="ko-KR" altLang="en-US" sz="2400" b="1" dirty="0">
                <a:solidFill>
                  <a:srgbClr val="00B0F0"/>
                </a:solidFill>
              </a:rPr>
              <a:t>이미지 변형 함수는 기존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생소하지만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ko-KR" altLang="en-US" sz="2400" b="1" dirty="0">
                <a:solidFill>
                  <a:srgbClr val="00B0F0"/>
                </a:solidFill>
              </a:rPr>
              <a:t>    변환 자체는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용이</a:t>
            </a:r>
            <a:r>
              <a:rPr lang="en-US" altLang="ko-KR" sz="2400" b="1" dirty="0">
                <a:solidFill>
                  <a:srgbClr val="00B0F0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42926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624130" y="535054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tile.h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960009" y="5350540"/>
            <a:ext cx="2271979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dungeonScene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5085347" y="3688426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Manager.h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CFD023-281D-420C-A1A9-3087DD60AE54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2645435" y="5903993"/>
            <a:ext cx="2314574" cy="0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9314A9-2E98-4197-8AE2-91612BB47104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6095999" y="4795331"/>
            <a:ext cx="1" cy="555209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46FF7E-AC32-4595-8743-C7A9123EE18C}"/>
              </a:ext>
            </a:extLst>
          </p:cNvPr>
          <p:cNvSpPr/>
          <p:nvPr/>
        </p:nvSpPr>
        <p:spPr>
          <a:xfrm>
            <a:off x="9134467" y="32936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enemy.h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9FCE1CE-8F77-41F8-AAE4-B81691C6E421}"/>
              </a:ext>
            </a:extLst>
          </p:cNvPr>
          <p:cNvSpPr/>
          <p:nvPr/>
        </p:nvSpPr>
        <p:spPr>
          <a:xfrm>
            <a:off x="7113162" y="188970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prinny.h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FDAAF01-F88D-4CE8-B612-B9F3FDC21D8C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>
            <a:off x="3057271" y="882814"/>
            <a:ext cx="1010653" cy="1003130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7B95420-AFA0-44D6-B48F-742A9DF945ED}"/>
              </a:ext>
            </a:extLst>
          </p:cNvPr>
          <p:cNvCxnSpPr>
            <a:cxnSpLocks/>
            <a:stCxn id="30" idx="1"/>
            <a:endCxn id="31" idx="0"/>
          </p:cNvCxnSpPr>
          <p:nvPr/>
        </p:nvCxnSpPr>
        <p:spPr>
          <a:xfrm rot="10800000" flipV="1">
            <a:off x="8123815" y="882812"/>
            <a:ext cx="1010652" cy="1006891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6F95D50-1AE9-4227-8320-B16A4836BAAB}"/>
              </a:ext>
            </a:extLst>
          </p:cNvPr>
          <p:cNvCxnSpPr>
            <a:cxnSpLocks/>
            <a:stCxn id="29" idx="3"/>
            <a:endCxn id="25" idx="0"/>
          </p:cNvCxnSpPr>
          <p:nvPr/>
        </p:nvCxnSpPr>
        <p:spPr>
          <a:xfrm>
            <a:off x="5078576" y="2439397"/>
            <a:ext cx="1017424" cy="1249029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518475-DF20-4F03-9BD7-58E696F9F89A}"/>
              </a:ext>
            </a:extLst>
          </p:cNvPr>
          <p:cNvCxnSpPr>
            <a:cxnSpLocks/>
            <a:stCxn id="31" idx="1"/>
            <a:endCxn id="25" idx="0"/>
          </p:cNvCxnSpPr>
          <p:nvPr/>
        </p:nvCxnSpPr>
        <p:spPr>
          <a:xfrm rot="10800000" flipV="1">
            <a:off x="6096000" y="2443156"/>
            <a:ext cx="1017162" cy="1245269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CE036B-44B9-4DF9-BB02-B44A032B5732}"/>
              </a:ext>
            </a:extLst>
          </p:cNvPr>
          <p:cNvSpPr/>
          <p:nvPr/>
        </p:nvSpPr>
        <p:spPr>
          <a:xfrm>
            <a:off x="0" y="4508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기본 설계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5B0AA8-D114-427C-90BE-995133D5BDDA}"/>
              </a:ext>
            </a:extLst>
          </p:cNvPr>
          <p:cNvSpPr/>
          <p:nvPr/>
        </p:nvSpPr>
        <p:spPr>
          <a:xfrm>
            <a:off x="1035966" y="32936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player.h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6D762DF-EC9F-480C-900C-109F337A6F72}"/>
              </a:ext>
            </a:extLst>
          </p:cNvPr>
          <p:cNvSpPr/>
          <p:nvPr/>
        </p:nvSpPr>
        <p:spPr>
          <a:xfrm>
            <a:off x="3057271" y="188594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adell.h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cleric.h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2067CE-6FA9-4E31-8339-542503033F86}"/>
              </a:ext>
            </a:extLst>
          </p:cNvPr>
          <p:cNvSpPr txBox="1"/>
          <p:nvPr/>
        </p:nvSpPr>
        <p:spPr>
          <a:xfrm>
            <a:off x="7019082" y="420723"/>
            <a:ext cx="4249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이미지 파일형식을 자유로이 선택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en-US" altLang="ko-KR" sz="2400" b="1" dirty="0">
                <a:solidFill>
                  <a:srgbClr val="00B0F0"/>
                </a:solidFill>
              </a:rPr>
              <a:t>-   </a:t>
            </a:r>
            <a:r>
              <a:rPr lang="ko-KR" altLang="en-US" sz="2400" b="1" dirty="0">
                <a:solidFill>
                  <a:srgbClr val="00B0F0"/>
                </a:solidFill>
              </a:rPr>
              <a:t>이미지 변형 함수는 기존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생소하지만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ko-KR" altLang="en-US" sz="2400" b="1" dirty="0">
                <a:solidFill>
                  <a:srgbClr val="00B0F0"/>
                </a:solidFill>
              </a:rPr>
              <a:t>    변환 자체는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용이</a:t>
            </a:r>
            <a:r>
              <a:rPr lang="en-US" altLang="ko-KR" sz="2400" b="1" dirty="0">
                <a:solidFill>
                  <a:srgbClr val="00B0F0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69607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624130" y="535054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tile.h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960009" y="5350540"/>
            <a:ext cx="2271979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dungeonScene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5085347" y="3688426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Manager.h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CFD023-281D-420C-A1A9-3087DD60AE54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2645435" y="5903993"/>
            <a:ext cx="2314574" cy="0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9314A9-2E98-4197-8AE2-91612BB47104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6095999" y="4795331"/>
            <a:ext cx="1" cy="555209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FDAAF01-F88D-4CE8-B612-B9F3FDC21D8C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>
            <a:off x="3057271" y="882814"/>
            <a:ext cx="1010653" cy="1003130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7B95420-AFA0-44D6-B48F-742A9DF945ED}"/>
              </a:ext>
            </a:extLst>
          </p:cNvPr>
          <p:cNvCxnSpPr>
            <a:cxnSpLocks/>
            <a:stCxn id="30" idx="1"/>
            <a:endCxn id="31" idx="0"/>
          </p:cNvCxnSpPr>
          <p:nvPr/>
        </p:nvCxnSpPr>
        <p:spPr>
          <a:xfrm rot="10800000" flipV="1">
            <a:off x="8123815" y="882812"/>
            <a:ext cx="1010652" cy="1006891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6F95D50-1AE9-4227-8320-B16A4836BAAB}"/>
              </a:ext>
            </a:extLst>
          </p:cNvPr>
          <p:cNvCxnSpPr>
            <a:cxnSpLocks/>
            <a:stCxn id="29" idx="3"/>
            <a:endCxn id="25" idx="0"/>
          </p:cNvCxnSpPr>
          <p:nvPr/>
        </p:nvCxnSpPr>
        <p:spPr>
          <a:xfrm>
            <a:off x="5078576" y="2439397"/>
            <a:ext cx="1017424" cy="1249029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518475-DF20-4F03-9BD7-58E696F9F89A}"/>
              </a:ext>
            </a:extLst>
          </p:cNvPr>
          <p:cNvCxnSpPr>
            <a:cxnSpLocks/>
            <a:stCxn id="31" idx="1"/>
            <a:endCxn id="25" idx="0"/>
          </p:cNvCxnSpPr>
          <p:nvPr/>
        </p:nvCxnSpPr>
        <p:spPr>
          <a:xfrm rot="10800000" flipV="1">
            <a:off x="6096000" y="2443156"/>
            <a:ext cx="1017162" cy="1245269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5B0AA8-D114-427C-90BE-995133D5BDDA}"/>
              </a:ext>
            </a:extLst>
          </p:cNvPr>
          <p:cNvSpPr/>
          <p:nvPr/>
        </p:nvSpPr>
        <p:spPr>
          <a:xfrm>
            <a:off x="1035966" y="32936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player.h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6D762DF-EC9F-480C-900C-109F337A6F72}"/>
              </a:ext>
            </a:extLst>
          </p:cNvPr>
          <p:cNvSpPr/>
          <p:nvPr/>
        </p:nvSpPr>
        <p:spPr>
          <a:xfrm>
            <a:off x="3057271" y="188594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adell.h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cleric.h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CE036B-44B9-4DF9-BB02-B44A032B5732}"/>
              </a:ext>
            </a:extLst>
          </p:cNvPr>
          <p:cNvSpPr/>
          <p:nvPr/>
        </p:nvSpPr>
        <p:spPr>
          <a:xfrm>
            <a:off x="0" y="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기본 설계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46FF7E-AC32-4595-8743-C7A9123EE18C}"/>
              </a:ext>
            </a:extLst>
          </p:cNvPr>
          <p:cNvSpPr/>
          <p:nvPr/>
        </p:nvSpPr>
        <p:spPr>
          <a:xfrm>
            <a:off x="9134467" y="32936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enemy.h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9FCE1CE-8F77-41F8-AAE4-B81691C6E421}"/>
              </a:ext>
            </a:extLst>
          </p:cNvPr>
          <p:cNvSpPr/>
          <p:nvPr/>
        </p:nvSpPr>
        <p:spPr>
          <a:xfrm>
            <a:off x="7113162" y="188970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prinny.h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79DF3-D300-43DF-90CA-6BD4D4E12D82}"/>
              </a:ext>
            </a:extLst>
          </p:cNvPr>
          <p:cNvSpPr txBox="1"/>
          <p:nvPr/>
        </p:nvSpPr>
        <p:spPr>
          <a:xfrm>
            <a:off x="1677804" y="701463"/>
            <a:ext cx="4249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이미지 파일형식을 자유로이 선택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en-US" altLang="ko-KR" sz="2400" b="1" dirty="0">
                <a:solidFill>
                  <a:srgbClr val="00B0F0"/>
                </a:solidFill>
              </a:rPr>
              <a:t>-   </a:t>
            </a:r>
            <a:r>
              <a:rPr lang="ko-KR" altLang="en-US" sz="2400" b="1" dirty="0">
                <a:solidFill>
                  <a:srgbClr val="00B0F0"/>
                </a:solidFill>
              </a:rPr>
              <a:t>이미지 변형 함수는 기존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생소하지만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ko-KR" altLang="en-US" sz="2400" b="1" dirty="0">
                <a:solidFill>
                  <a:srgbClr val="00B0F0"/>
                </a:solidFill>
              </a:rPr>
              <a:t>    변환 자체는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용이</a:t>
            </a:r>
            <a:r>
              <a:rPr lang="en-US" altLang="ko-KR" sz="2400" b="1" dirty="0">
                <a:solidFill>
                  <a:srgbClr val="00B0F0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13402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B422178-CB32-4AD1-B8FF-E3D92CDA9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게임 특징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76905-23DD-4A93-A53A-EE23331FE980}"/>
              </a:ext>
            </a:extLst>
          </p:cNvPr>
          <p:cNvSpPr txBox="1"/>
          <p:nvPr/>
        </p:nvSpPr>
        <p:spPr>
          <a:xfrm>
            <a:off x="1010652" y="433137"/>
            <a:ext cx="7002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- ISOMETRIC </a:t>
            </a:r>
            <a:r>
              <a:rPr lang="ko-KR" altLang="en-US" sz="2800" b="1" dirty="0">
                <a:solidFill>
                  <a:srgbClr val="00B0F0"/>
                </a:solidFill>
              </a:rPr>
              <a:t>기반 맵 디자인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800" b="1" dirty="0">
                <a:solidFill>
                  <a:srgbClr val="00B0F0"/>
                </a:solidFill>
              </a:rPr>
              <a:t>최단 거리 계산 및 이동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800" b="1" dirty="0" err="1">
                <a:solidFill>
                  <a:srgbClr val="00B0F0"/>
                </a:solidFill>
              </a:rPr>
              <a:t>턴제</a:t>
            </a:r>
            <a:r>
              <a:rPr lang="ko-KR" altLang="en-US" sz="2800" b="1" dirty="0">
                <a:solidFill>
                  <a:srgbClr val="00B0F0"/>
                </a:solidFill>
              </a:rPr>
              <a:t> 방식의 플레이 방식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RPG </a:t>
            </a:r>
            <a:r>
              <a:rPr lang="ko-KR" altLang="en-US" sz="2800" b="1" dirty="0">
                <a:solidFill>
                  <a:srgbClr val="00B0F0"/>
                </a:solidFill>
              </a:rPr>
              <a:t>요소가 들어간 </a:t>
            </a:r>
            <a:r>
              <a:rPr lang="ko-KR" altLang="en-US" sz="2800" b="1" dirty="0" err="1">
                <a:solidFill>
                  <a:srgbClr val="00B0F0"/>
                </a:solidFill>
              </a:rPr>
              <a:t>다회차</a:t>
            </a:r>
            <a:r>
              <a:rPr lang="ko-KR" altLang="en-US" sz="2800" b="1" dirty="0">
                <a:solidFill>
                  <a:srgbClr val="00B0F0"/>
                </a:solidFill>
              </a:rPr>
              <a:t> 게임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endParaRPr lang="en-US" altLang="ko-KR" sz="2800" b="1" dirty="0">
              <a:solidFill>
                <a:srgbClr val="00B0F0"/>
              </a:solidFill>
            </a:endParaRPr>
          </a:p>
          <a:p>
            <a:r>
              <a:rPr lang="en-US" altLang="ko-KR" sz="2800" b="1" dirty="0">
                <a:solidFill>
                  <a:srgbClr val="00B0F0"/>
                </a:solidFill>
              </a:rPr>
              <a:t>- </a:t>
            </a:r>
            <a:r>
              <a:rPr lang="ko-KR" altLang="en-US" sz="2800" b="1" dirty="0">
                <a:solidFill>
                  <a:srgbClr val="00B0F0"/>
                </a:solidFill>
              </a:rPr>
              <a:t>귀여운 캐릭터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6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B422178-CB32-4AD1-B8FF-E3D92CDA9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제작 방향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76905-23DD-4A93-A53A-EE23331FE980}"/>
              </a:ext>
            </a:extLst>
          </p:cNvPr>
          <p:cNvSpPr txBox="1"/>
          <p:nvPr/>
        </p:nvSpPr>
        <p:spPr>
          <a:xfrm>
            <a:off x="1010652" y="433137"/>
            <a:ext cx="7002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- ISOMETRIC </a:t>
            </a:r>
            <a:r>
              <a:rPr lang="ko-KR" altLang="en-US" sz="2800" b="1" dirty="0">
                <a:solidFill>
                  <a:srgbClr val="00B0F0"/>
                </a:solidFill>
              </a:rPr>
              <a:t>기반 맵 디자인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800" b="1" dirty="0">
                <a:solidFill>
                  <a:srgbClr val="00B0F0"/>
                </a:solidFill>
              </a:rPr>
              <a:t>최단 거리 계산 및 이동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800" b="1" dirty="0" err="1">
                <a:solidFill>
                  <a:srgbClr val="00B0F0"/>
                </a:solidFill>
              </a:rPr>
              <a:t>턴제</a:t>
            </a:r>
            <a:r>
              <a:rPr lang="ko-KR" altLang="en-US" sz="2800" b="1" dirty="0">
                <a:solidFill>
                  <a:srgbClr val="00B0F0"/>
                </a:solidFill>
              </a:rPr>
              <a:t> 방식의 플레이 방식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RPG </a:t>
            </a:r>
            <a:r>
              <a:rPr lang="ko-KR" altLang="en-US" sz="2800" b="1" dirty="0">
                <a:solidFill>
                  <a:srgbClr val="00B0F0"/>
                </a:solidFill>
              </a:rPr>
              <a:t>요소가 들어간 </a:t>
            </a:r>
            <a:r>
              <a:rPr lang="ko-KR" altLang="en-US" sz="2800" b="1" dirty="0" err="1">
                <a:solidFill>
                  <a:srgbClr val="00B0F0"/>
                </a:solidFill>
              </a:rPr>
              <a:t>다회차</a:t>
            </a:r>
            <a:r>
              <a:rPr lang="ko-KR" altLang="en-US" sz="2800" b="1" dirty="0">
                <a:solidFill>
                  <a:srgbClr val="00B0F0"/>
                </a:solidFill>
              </a:rPr>
              <a:t> 게임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endParaRPr lang="en-US" altLang="ko-KR" sz="2800" b="1" dirty="0">
              <a:solidFill>
                <a:srgbClr val="00B0F0"/>
              </a:solidFill>
            </a:endParaRPr>
          </a:p>
          <a:p>
            <a:r>
              <a:rPr lang="en-US" altLang="ko-KR" sz="2800" b="1" dirty="0">
                <a:solidFill>
                  <a:srgbClr val="00B0F0"/>
                </a:solidFill>
              </a:rPr>
              <a:t>- </a:t>
            </a:r>
            <a:r>
              <a:rPr lang="ko-KR" altLang="en-US" sz="2800" b="1" dirty="0">
                <a:solidFill>
                  <a:srgbClr val="00B0F0"/>
                </a:solidFill>
              </a:rPr>
              <a:t>귀여운 캐릭터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1F803-D491-40E7-BF5D-9C1A7B56D500}"/>
              </a:ext>
            </a:extLst>
          </p:cNvPr>
          <p:cNvSpPr txBox="1"/>
          <p:nvPr/>
        </p:nvSpPr>
        <p:spPr>
          <a:xfrm>
            <a:off x="6621379" y="1802897"/>
            <a:ext cx="5570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accent4"/>
                </a:solidFill>
              </a:rPr>
              <a:t>ISOMETRIC </a:t>
            </a:r>
            <a:r>
              <a:rPr lang="ko-KR" altLang="en-US" b="1" dirty="0">
                <a:solidFill>
                  <a:schemeClr val="accent4"/>
                </a:solidFill>
              </a:rPr>
              <a:t>기반 </a:t>
            </a:r>
            <a:r>
              <a:rPr lang="en-US" altLang="ko-KR" b="1" dirty="0" err="1">
                <a:solidFill>
                  <a:schemeClr val="accent4"/>
                </a:solidFill>
              </a:rPr>
              <a:t>MapTool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제작 및 </a:t>
            </a:r>
            <a:r>
              <a:rPr lang="en-US" altLang="ko-KR" b="1" dirty="0">
                <a:solidFill>
                  <a:schemeClr val="accent4"/>
                </a:solidFill>
              </a:rPr>
              <a:t>Map </a:t>
            </a:r>
            <a:r>
              <a:rPr lang="ko-KR" altLang="en-US" b="1" dirty="0">
                <a:solidFill>
                  <a:schemeClr val="accent4"/>
                </a:solidFill>
              </a:rPr>
              <a:t>생성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4"/>
                </a:solidFill>
              </a:rPr>
              <a:t>적과 플레이어 </a:t>
            </a:r>
            <a:r>
              <a:rPr lang="en-US" altLang="ko-KR" b="1" dirty="0">
                <a:solidFill>
                  <a:schemeClr val="accent4"/>
                </a:solidFill>
              </a:rPr>
              <a:t>A* </a:t>
            </a:r>
            <a:r>
              <a:rPr lang="ko-KR" altLang="en-US" b="1" dirty="0">
                <a:solidFill>
                  <a:schemeClr val="accent4"/>
                </a:solidFill>
              </a:rPr>
              <a:t>구현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4"/>
                </a:solidFill>
              </a:rPr>
              <a:t>인벤토리 및 상점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accent4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4"/>
                </a:solidFill>
              </a:rPr>
              <a:t>기본적인 마을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C91745-97CE-4CBB-8436-F0FBA0FCDA7D}"/>
              </a:ext>
            </a:extLst>
          </p:cNvPr>
          <p:cNvSpPr/>
          <p:nvPr/>
        </p:nvSpPr>
        <p:spPr>
          <a:xfrm>
            <a:off x="0" y="-1"/>
            <a:ext cx="6621379" cy="6858001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B422178-CB32-4AD1-B8FF-E3D92CDA9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역할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76905-23DD-4A93-A53A-EE23331FE980}"/>
              </a:ext>
            </a:extLst>
          </p:cNvPr>
          <p:cNvSpPr txBox="1"/>
          <p:nvPr/>
        </p:nvSpPr>
        <p:spPr>
          <a:xfrm>
            <a:off x="625641" y="469283"/>
            <a:ext cx="70023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- ISOMETRIC, </a:t>
            </a:r>
            <a:r>
              <a:rPr lang="en-US" altLang="ko-KR" sz="2800" b="1" dirty="0" err="1">
                <a:solidFill>
                  <a:srgbClr val="00B0F0"/>
                </a:solidFill>
              </a:rPr>
              <a:t>Maptool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A*</a:t>
            </a: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800" b="1" dirty="0" err="1">
                <a:solidFill>
                  <a:srgbClr val="00B0F0"/>
                </a:solidFill>
              </a:rPr>
              <a:t>BaseFrameWork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Player, Enemy</a:t>
            </a:r>
          </a:p>
          <a:p>
            <a:endParaRPr lang="en-US" altLang="ko-KR" sz="2800" b="1" dirty="0">
              <a:solidFill>
                <a:srgbClr val="00B0F0"/>
              </a:solidFill>
            </a:endParaRPr>
          </a:p>
          <a:p>
            <a:r>
              <a:rPr lang="en-US" altLang="ko-KR" sz="2800" b="1" dirty="0">
                <a:solidFill>
                  <a:srgbClr val="00B0F0"/>
                </a:solidFill>
              </a:rPr>
              <a:t>- Item, Inventory, shop</a:t>
            </a:r>
          </a:p>
          <a:p>
            <a:pPr marL="457200" indent="-45720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Engineer</a:t>
            </a:r>
          </a:p>
          <a:p>
            <a:pPr marL="457200" indent="-457200">
              <a:buFontTx/>
              <a:buChar char="-"/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rgbClr val="00B0F0"/>
                </a:solidFill>
              </a:rPr>
              <a:t>sounds, Leader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1F803-D491-40E7-BF5D-9C1A7B56D500}"/>
              </a:ext>
            </a:extLst>
          </p:cNvPr>
          <p:cNvSpPr txBox="1"/>
          <p:nvPr/>
        </p:nvSpPr>
        <p:spPr>
          <a:xfrm>
            <a:off x="5678513" y="469283"/>
            <a:ext cx="557062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/>
                </a:solidFill>
              </a:rPr>
              <a:t>김우진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 err="1">
                <a:solidFill>
                  <a:schemeClr val="accent4"/>
                </a:solidFill>
              </a:rPr>
              <a:t>정희남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 err="1">
                <a:solidFill>
                  <a:schemeClr val="accent4"/>
                </a:solidFill>
              </a:rPr>
              <a:t>나호석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강민수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 err="1">
                <a:solidFill>
                  <a:schemeClr val="accent4"/>
                </a:solidFill>
              </a:rPr>
              <a:t>봉기남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</a:rPr>
              <a:t>이지영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최현준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김현식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</a:rPr>
              <a:t>김성진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 err="1">
                <a:solidFill>
                  <a:schemeClr val="accent4"/>
                </a:solidFill>
              </a:rPr>
              <a:t>김연식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 err="1">
                <a:solidFill>
                  <a:schemeClr val="accent4"/>
                </a:solidFill>
              </a:rPr>
              <a:t>한도안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 err="1">
                <a:solidFill>
                  <a:schemeClr val="accent4"/>
                </a:solidFill>
              </a:rPr>
              <a:t>정희남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최현준</a:t>
            </a:r>
          </a:p>
        </p:txBody>
      </p:sp>
    </p:spTree>
    <p:extLst>
      <p:ext uri="{BB962C8B-B14F-4D97-AF65-F5344CB8AC3E}">
        <p14:creationId xmlns:p14="http://schemas.microsoft.com/office/powerpoint/2010/main" val="118963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607968" y="5338338"/>
            <a:ext cx="3392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주요 </a:t>
            </a:r>
            <a:endParaRPr lang="en-US" altLang="ko-KR" sz="4000" b="1" dirty="0">
              <a:solidFill>
                <a:srgbClr val="FFFF00"/>
              </a:solidFill>
            </a:endParaRPr>
          </a:p>
          <a:p>
            <a:r>
              <a:rPr lang="en-US" altLang="ko-KR" sz="4000" b="1" dirty="0" err="1">
                <a:solidFill>
                  <a:srgbClr val="FFFF00"/>
                </a:solidFill>
              </a:rPr>
              <a:t>FrameWork</a:t>
            </a:r>
            <a:endParaRPr lang="ko-KR" altLang="en-US" sz="4000" b="1" dirty="0">
              <a:solidFill>
                <a:srgbClr val="FFFF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626404" y="2457712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2DFrameWork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AEC0539-6A41-40DC-A68A-3BBA6F5A1BE2}"/>
              </a:ext>
            </a:extLst>
          </p:cNvPr>
          <p:cNvSpPr/>
          <p:nvPr/>
        </p:nvSpPr>
        <p:spPr>
          <a:xfrm>
            <a:off x="3679031" y="931336"/>
            <a:ext cx="2529264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direct2DManager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EAA565-768C-4EB4-A55D-08E9CDF5CF12}"/>
              </a:ext>
            </a:extLst>
          </p:cNvPr>
          <p:cNvCxnSpPr>
            <a:cxnSpLocks/>
            <a:stCxn id="16" idx="3"/>
            <a:endCxn id="84" idx="1"/>
          </p:cNvCxnSpPr>
          <p:nvPr/>
        </p:nvCxnSpPr>
        <p:spPr>
          <a:xfrm>
            <a:off x="2647709" y="3011165"/>
            <a:ext cx="1031322" cy="0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10E2FE4-2EAD-449D-BDA4-10478D806FA8}"/>
              </a:ext>
            </a:extLst>
          </p:cNvPr>
          <p:cNvCxnSpPr>
            <a:cxnSpLocks/>
            <a:stCxn id="16" idx="2"/>
            <a:endCxn id="85" idx="1"/>
          </p:cNvCxnSpPr>
          <p:nvPr/>
        </p:nvCxnSpPr>
        <p:spPr>
          <a:xfrm rot="16200000" flipH="1">
            <a:off x="2171582" y="3030092"/>
            <a:ext cx="972924" cy="2041974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CFCE780-7FDC-439C-A3D7-0B2E36C27E5E}"/>
              </a:ext>
            </a:extLst>
          </p:cNvPr>
          <p:cNvSpPr/>
          <p:nvPr/>
        </p:nvSpPr>
        <p:spPr>
          <a:xfrm>
            <a:off x="3679031" y="2457712"/>
            <a:ext cx="2529264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aStarManager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CBDD388-329E-4CA0-9D35-6A45B404425C}"/>
              </a:ext>
            </a:extLst>
          </p:cNvPr>
          <p:cNvSpPr/>
          <p:nvPr/>
        </p:nvSpPr>
        <p:spPr>
          <a:xfrm>
            <a:off x="3679031" y="3984088"/>
            <a:ext cx="2529264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cameraManager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E2BFEE65-5713-4FE9-AB17-A8A924435E16}"/>
              </a:ext>
            </a:extLst>
          </p:cNvPr>
          <p:cNvCxnSpPr>
            <a:cxnSpLocks/>
            <a:stCxn id="16" idx="0"/>
            <a:endCxn id="29" idx="1"/>
          </p:cNvCxnSpPr>
          <p:nvPr/>
        </p:nvCxnSpPr>
        <p:spPr>
          <a:xfrm rot="5400000" flipH="1" flipV="1">
            <a:off x="2171583" y="950264"/>
            <a:ext cx="972923" cy="2041974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A896E1D-5E3B-4919-B529-794389C9FDAB}"/>
              </a:ext>
            </a:extLst>
          </p:cNvPr>
          <p:cNvSpPr txBox="1"/>
          <p:nvPr/>
        </p:nvSpPr>
        <p:spPr>
          <a:xfrm>
            <a:off x="6516318" y="961023"/>
            <a:ext cx="7002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00B0F0"/>
                </a:solidFill>
              </a:rPr>
              <a:t>이미지 파일형식을 자유로이 선택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en-US" altLang="ko-KR" sz="1600" b="1" dirty="0">
                <a:solidFill>
                  <a:srgbClr val="00B0F0"/>
                </a:solidFill>
              </a:rPr>
              <a:t>-   </a:t>
            </a:r>
            <a:r>
              <a:rPr lang="ko-KR" altLang="en-US" sz="1600" b="1" dirty="0">
                <a:solidFill>
                  <a:srgbClr val="00B0F0"/>
                </a:solidFill>
              </a:rPr>
              <a:t>이미지 변형 함수는 기존 </a:t>
            </a:r>
            <a:r>
              <a:rPr lang="en-US" altLang="ko-KR" sz="1600" b="1" dirty="0">
                <a:solidFill>
                  <a:srgbClr val="00B0F0"/>
                </a:solidFill>
              </a:rPr>
              <a:t>API</a:t>
            </a:r>
            <a:r>
              <a:rPr lang="ko-KR" altLang="en-US" sz="1600" b="1" dirty="0">
                <a:solidFill>
                  <a:srgbClr val="00B0F0"/>
                </a:solidFill>
              </a:rPr>
              <a:t>보다 생소하지만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ko-KR" altLang="en-US" sz="1600" b="1" dirty="0">
                <a:solidFill>
                  <a:srgbClr val="00B0F0"/>
                </a:solidFill>
              </a:rPr>
              <a:t>    변환 자체는 </a:t>
            </a:r>
            <a:r>
              <a:rPr lang="en-US" altLang="ko-KR" sz="1600" b="1" dirty="0">
                <a:solidFill>
                  <a:srgbClr val="00B0F0"/>
                </a:solidFill>
              </a:rPr>
              <a:t>API</a:t>
            </a:r>
            <a:r>
              <a:rPr lang="ko-KR" altLang="en-US" sz="1600" b="1" dirty="0">
                <a:solidFill>
                  <a:srgbClr val="00B0F0"/>
                </a:solidFill>
              </a:rPr>
              <a:t>보다 용이</a:t>
            </a:r>
            <a:r>
              <a:rPr lang="en-US" altLang="ko-KR" sz="1600" b="1" dirty="0">
                <a:solidFill>
                  <a:srgbClr val="00B0F0"/>
                </a:solidFill>
              </a:rPr>
              <a:t>			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6CE6A4-7094-4EB8-9FDF-905C7804C1A4}"/>
              </a:ext>
            </a:extLst>
          </p:cNvPr>
          <p:cNvSpPr txBox="1"/>
          <p:nvPr/>
        </p:nvSpPr>
        <p:spPr>
          <a:xfrm>
            <a:off x="6516317" y="2861228"/>
            <a:ext cx="700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00B0F0"/>
                </a:solidFill>
              </a:rPr>
              <a:t>캐릭터 각각이 가지고 있는 이동거리 내에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en-US" altLang="ko-KR" sz="1600" b="1" dirty="0">
                <a:solidFill>
                  <a:srgbClr val="00B0F0"/>
                </a:solidFill>
              </a:rPr>
              <a:t>    </a:t>
            </a:r>
            <a:r>
              <a:rPr lang="ko-KR" altLang="en-US" sz="1600" b="1" dirty="0">
                <a:solidFill>
                  <a:srgbClr val="00B0F0"/>
                </a:solidFill>
              </a:rPr>
              <a:t>최단거리를 찾기 위한 매니저 알고리즘</a:t>
            </a:r>
            <a:endParaRPr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87B4FD-5D28-4250-817D-A2BFF93770D6}"/>
              </a:ext>
            </a:extLst>
          </p:cNvPr>
          <p:cNvSpPr txBox="1"/>
          <p:nvPr/>
        </p:nvSpPr>
        <p:spPr>
          <a:xfrm>
            <a:off x="6516317" y="4376676"/>
            <a:ext cx="700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</a:rPr>
              <a:t>-  </a:t>
            </a:r>
            <a:r>
              <a:rPr lang="ko-KR" altLang="en-US" sz="1600" b="1" dirty="0">
                <a:solidFill>
                  <a:srgbClr val="00B0F0"/>
                </a:solidFill>
              </a:rPr>
              <a:t>카메라 이동에 따른 자동 </a:t>
            </a:r>
            <a:r>
              <a:rPr lang="ko-KR" altLang="en-US" sz="1600" b="1" dirty="0" err="1">
                <a:solidFill>
                  <a:srgbClr val="00B0F0"/>
                </a:solidFill>
              </a:rPr>
              <a:t>렌더</a:t>
            </a:r>
            <a:r>
              <a:rPr lang="ko-KR" altLang="en-US" sz="1600" b="1" dirty="0">
                <a:solidFill>
                  <a:srgbClr val="00B0F0"/>
                </a:solidFill>
              </a:rPr>
              <a:t> 좌표 보정</a:t>
            </a:r>
            <a:endParaRPr lang="en-US" altLang="ko-KR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1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4622115" y="377152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townScene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622117" y="16343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mainGame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Disgaea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7996206" y="3771523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dungeonScene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FB6FB2E-C03A-45FC-9494-D8481919BA73}"/>
              </a:ext>
            </a:extLst>
          </p:cNvPr>
          <p:cNvSpPr/>
          <p:nvPr/>
        </p:nvSpPr>
        <p:spPr>
          <a:xfrm>
            <a:off x="4622115" y="5366817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shopScene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2AE495-BBB4-4805-BFA6-16E514468233}"/>
              </a:ext>
            </a:extLst>
          </p:cNvPr>
          <p:cNvSpPr/>
          <p:nvPr/>
        </p:nvSpPr>
        <p:spPr>
          <a:xfrm>
            <a:off x="1084833" y="1969166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loadingScene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29630BA-436A-4663-973F-40BE7F71739F}"/>
              </a:ext>
            </a:extLst>
          </p:cNvPr>
          <p:cNvSpPr/>
          <p:nvPr/>
        </p:nvSpPr>
        <p:spPr>
          <a:xfrm>
            <a:off x="1084832" y="3774903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manuScene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AEC0539-6A41-40DC-A68A-3BBA6F5A1BE2}"/>
              </a:ext>
            </a:extLst>
          </p:cNvPr>
          <p:cNvSpPr/>
          <p:nvPr/>
        </p:nvSpPr>
        <p:spPr>
          <a:xfrm>
            <a:off x="9801724" y="16343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MapToolScene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EAA565-768C-4EB4-A55D-08E9CDF5CF12}"/>
              </a:ext>
            </a:extLst>
          </p:cNvPr>
          <p:cNvCxnSpPr>
            <a:endCxn id="29" idx="1"/>
          </p:cNvCxnSpPr>
          <p:nvPr/>
        </p:nvCxnSpPr>
        <p:spPr>
          <a:xfrm>
            <a:off x="6643422" y="716883"/>
            <a:ext cx="3158302" cy="1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88840A-1CE8-4AB4-A979-CA7B56779133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6643420" y="4324976"/>
            <a:ext cx="1352786" cy="1"/>
          </a:xfrm>
          <a:prstGeom prst="straightConnector1">
            <a:avLst/>
          </a:prstGeom>
          <a:ln w="73025">
            <a:solidFill>
              <a:schemeClr val="accent4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CE8F71-2BC8-4C9C-8135-33BF1BAF227F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 rot="5400000">
            <a:off x="4382175" y="2520928"/>
            <a:ext cx="2501189" cy="2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10E2FE4-2EAD-449D-BDA4-10478D806FA8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 rot="5400000">
            <a:off x="3514713" y="-148892"/>
            <a:ext cx="698831" cy="3537284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72C788B-42F9-4B9C-939F-EBC21CA2D73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095485" y="3076071"/>
            <a:ext cx="1" cy="698832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56D9EDD-219F-4A0B-94D4-1DB793A1A3FC}"/>
              </a:ext>
            </a:extLst>
          </p:cNvPr>
          <p:cNvCxnSpPr>
            <a:cxnSpLocks/>
            <a:stCxn id="16" idx="1"/>
            <a:endCxn id="28" idx="1"/>
          </p:cNvCxnSpPr>
          <p:nvPr/>
        </p:nvCxnSpPr>
        <p:spPr>
          <a:xfrm rot="10800000" flipV="1">
            <a:off x="1084833" y="716882"/>
            <a:ext cx="3537285" cy="3611473"/>
          </a:xfrm>
          <a:prstGeom prst="bentConnector3">
            <a:avLst>
              <a:gd name="adj1" fmla="val 106463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701208F-9CAF-4988-8A8A-AA3020632A17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6069220" y="833884"/>
            <a:ext cx="2501188" cy="3374089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66F39EB-D2F7-4C26-8B1A-4DAE76BA0557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 flipV="1">
            <a:off x="3106137" y="4324977"/>
            <a:ext cx="1515978" cy="3379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9B3365E-963D-41A1-AAA7-CDF2502FC779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5632768" y="4878429"/>
            <a:ext cx="0" cy="488388"/>
          </a:xfrm>
          <a:prstGeom prst="straightConnector1">
            <a:avLst/>
          </a:prstGeom>
          <a:ln w="73025">
            <a:solidFill>
              <a:schemeClr val="accent4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204076-C300-434A-A7A3-9DBB4B66050B}"/>
              </a:ext>
            </a:extLst>
          </p:cNvPr>
          <p:cNvSpPr txBox="1"/>
          <p:nvPr/>
        </p:nvSpPr>
        <p:spPr>
          <a:xfrm>
            <a:off x="7607968" y="5338338"/>
            <a:ext cx="3392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주요</a:t>
            </a:r>
            <a:endParaRPr lang="en-US" altLang="ko-KR" sz="4000" b="1" dirty="0">
              <a:solidFill>
                <a:srgbClr val="FFFF00"/>
              </a:solidFill>
            </a:endParaRPr>
          </a:p>
          <a:p>
            <a:r>
              <a:rPr lang="en-US" altLang="ko-KR" sz="4000" b="1" dirty="0">
                <a:solidFill>
                  <a:srgbClr val="FFFF00"/>
                </a:solidFill>
              </a:rPr>
              <a:t>Scene </a:t>
            </a:r>
            <a:r>
              <a:rPr lang="ko-KR" altLang="en-US" sz="4000" b="1" dirty="0">
                <a:solidFill>
                  <a:srgbClr val="FFFF00"/>
                </a:solidFill>
              </a:rPr>
              <a:t>처리</a:t>
            </a:r>
            <a:endParaRPr lang="en-US" altLang="ko-KR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2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2507078" y="86226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button.h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766494" y="287203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MapToolScene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56D9EDD-219F-4A0B-94D4-1DB793A1A3FC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3413951" y="2072944"/>
            <a:ext cx="1456322" cy="1248763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1ACF2C4-3991-4442-B5DC-26FF38856E24}"/>
              </a:ext>
            </a:extLst>
          </p:cNvPr>
          <p:cNvCxnSpPr>
            <a:cxnSpLocks/>
            <a:stCxn id="25" idx="2"/>
            <a:endCxn id="16" idx="3"/>
          </p:cNvCxnSpPr>
          <p:nvPr/>
        </p:nvCxnSpPr>
        <p:spPr>
          <a:xfrm rot="5400000">
            <a:off x="6688795" y="2068169"/>
            <a:ext cx="1456322" cy="1258314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B82174-A508-4A06-945F-2BFF08C8E405}"/>
              </a:ext>
            </a:extLst>
          </p:cNvPr>
          <p:cNvSpPr/>
          <p:nvPr/>
        </p:nvSpPr>
        <p:spPr>
          <a:xfrm>
            <a:off x="0" y="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기본 설계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7035460" y="86226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tile.h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D0F297-9872-40C1-BC46-A583EDF77C53}"/>
              </a:ext>
            </a:extLst>
          </p:cNvPr>
          <p:cNvSpPr txBox="1"/>
          <p:nvPr/>
        </p:nvSpPr>
        <p:spPr>
          <a:xfrm>
            <a:off x="1255471" y="862260"/>
            <a:ext cx="5515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이미지 파일형식을 자유로이 선택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en-US" altLang="ko-KR" sz="2400" b="1" dirty="0">
                <a:solidFill>
                  <a:srgbClr val="00B0F0"/>
                </a:solidFill>
              </a:rPr>
              <a:t>-   </a:t>
            </a:r>
            <a:r>
              <a:rPr lang="ko-KR" altLang="en-US" sz="2400" b="1" dirty="0">
                <a:solidFill>
                  <a:srgbClr val="00B0F0"/>
                </a:solidFill>
              </a:rPr>
              <a:t>이미지 변형 함수는 기존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생소하지만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ko-KR" altLang="en-US" sz="2400" b="1" dirty="0">
                <a:solidFill>
                  <a:srgbClr val="00B0F0"/>
                </a:solidFill>
              </a:rPr>
              <a:t>    변환 자체는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용이</a:t>
            </a:r>
            <a:r>
              <a:rPr lang="en-US" altLang="ko-KR" sz="2400" b="1" dirty="0">
                <a:solidFill>
                  <a:srgbClr val="00B0F0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89905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2507078" y="86226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button.h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56D9EDD-219F-4A0B-94D4-1DB793A1A3FC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3413951" y="2072944"/>
            <a:ext cx="1456322" cy="1248763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1ACF2C4-3991-4442-B5DC-26FF38856E24}"/>
              </a:ext>
            </a:extLst>
          </p:cNvPr>
          <p:cNvCxnSpPr>
            <a:cxnSpLocks/>
            <a:stCxn id="25" idx="2"/>
            <a:endCxn id="16" idx="3"/>
          </p:cNvCxnSpPr>
          <p:nvPr/>
        </p:nvCxnSpPr>
        <p:spPr>
          <a:xfrm rot="5400000">
            <a:off x="6688795" y="2068169"/>
            <a:ext cx="1456322" cy="1258314"/>
          </a:xfrm>
          <a:prstGeom prst="bentConnector2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7035460" y="862260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tile.h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B82174-A508-4A06-945F-2BFF08C8E405}"/>
              </a:ext>
            </a:extLst>
          </p:cNvPr>
          <p:cNvSpPr/>
          <p:nvPr/>
        </p:nvSpPr>
        <p:spPr>
          <a:xfrm>
            <a:off x="0" y="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기본 설계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766494" y="287203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MapToolScene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EBF35-893F-4475-B409-0360FEE405E5}"/>
              </a:ext>
            </a:extLst>
          </p:cNvPr>
          <p:cNvSpPr txBox="1"/>
          <p:nvPr/>
        </p:nvSpPr>
        <p:spPr>
          <a:xfrm>
            <a:off x="278548" y="671107"/>
            <a:ext cx="4249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이미지 파일형식을 자유로이 선택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en-US" altLang="ko-KR" sz="2400" b="1" dirty="0">
                <a:solidFill>
                  <a:srgbClr val="00B0F0"/>
                </a:solidFill>
              </a:rPr>
              <a:t>-   </a:t>
            </a:r>
            <a:r>
              <a:rPr lang="ko-KR" altLang="en-US" sz="2400" b="1" dirty="0">
                <a:solidFill>
                  <a:srgbClr val="00B0F0"/>
                </a:solidFill>
              </a:rPr>
              <a:t>이미지 변형 함수는 기존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생소하지만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ko-KR" altLang="en-US" sz="2400" b="1" dirty="0">
                <a:solidFill>
                  <a:srgbClr val="00B0F0"/>
                </a:solidFill>
              </a:rPr>
              <a:t>    변환 자체는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용이</a:t>
            </a:r>
            <a:r>
              <a:rPr lang="en-US" altLang="ko-KR" sz="2400" b="1" dirty="0">
                <a:solidFill>
                  <a:srgbClr val="00B0F0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93788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EFC712-4A05-45F6-A717-2F85EBC9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FDC84-4CD2-4FBC-893E-493EBDA86ADC}"/>
              </a:ext>
            </a:extLst>
          </p:cNvPr>
          <p:cNvSpPr/>
          <p:nvPr/>
        </p:nvSpPr>
        <p:spPr>
          <a:xfrm>
            <a:off x="0" y="-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0D6804-0A62-401F-B72A-6187D3A7D47C}"/>
              </a:ext>
            </a:extLst>
          </p:cNvPr>
          <p:cNvSpPr/>
          <p:nvPr/>
        </p:nvSpPr>
        <p:spPr>
          <a:xfrm>
            <a:off x="743448" y="744193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tile.h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FF8A73-1459-4C06-863C-8F269B041EB6}"/>
              </a:ext>
            </a:extLst>
          </p:cNvPr>
          <p:cNvSpPr/>
          <p:nvPr/>
        </p:nvSpPr>
        <p:spPr>
          <a:xfrm>
            <a:off x="4960010" y="3286872"/>
            <a:ext cx="2271979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townScene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58DA6C-F9DC-4C20-8D89-FEAA5D0F6022}"/>
              </a:ext>
            </a:extLst>
          </p:cNvPr>
          <p:cNvSpPr/>
          <p:nvPr/>
        </p:nvSpPr>
        <p:spPr>
          <a:xfrm>
            <a:off x="9276347" y="753974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Manager.h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1ACF2C4-3991-4442-B5DC-26FF38856E24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rot="5400000">
            <a:off x="7478504" y="478375"/>
            <a:ext cx="1425993" cy="4191000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73A0FA-2FF0-4CB4-B745-074C26C8B7E9}"/>
              </a:ext>
            </a:extLst>
          </p:cNvPr>
          <p:cNvSpPr/>
          <p:nvPr/>
        </p:nvSpPr>
        <p:spPr>
          <a:xfrm>
            <a:off x="3508201" y="75046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animation.h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460062E-B906-4164-910A-E80247CF42B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6034711" y="1918656"/>
            <a:ext cx="1429506" cy="1306927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A8A875B-042C-4007-A659-8AACF352479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4592674" y="1783546"/>
            <a:ext cx="1429506" cy="1577146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259FDE7-6A48-4DED-B613-444E5950A216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3207163" y="398035"/>
            <a:ext cx="1435774" cy="4341899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D6453-3D34-444E-A72E-D9F8B04133AF}"/>
              </a:ext>
            </a:extLst>
          </p:cNvPr>
          <p:cNvSpPr/>
          <p:nvPr/>
        </p:nvSpPr>
        <p:spPr>
          <a:xfrm>
            <a:off x="0" y="3513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DA7FD-B560-4400-A6EE-E77C4E21CF5F}"/>
              </a:ext>
            </a:extLst>
          </p:cNvPr>
          <p:cNvSpPr txBox="1"/>
          <p:nvPr/>
        </p:nvSpPr>
        <p:spPr>
          <a:xfrm>
            <a:off x="7916779" y="5823283"/>
            <a:ext cx="271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기본 설계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F750-0847-46B8-B8B7-3844D01F1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08" y="4238388"/>
            <a:ext cx="2078240" cy="2932432"/>
          </a:xfrm>
          <a:prstGeom prst="rect">
            <a:avLst/>
          </a:prstGeom>
          <a:effectLst>
            <a:outerShdw blurRad="63500" dist="342900" dir="19200000" sx="99000" sy="99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7F760E-F186-4D96-B58F-77B43CE22A1F}"/>
              </a:ext>
            </a:extLst>
          </p:cNvPr>
          <p:cNvSpPr/>
          <p:nvPr/>
        </p:nvSpPr>
        <p:spPr>
          <a:xfrm>
            <a:off x="6392274" y="750461"/>
            <a:ext cx="2021305" cy="1106905"/>
          </a:xfrm>
          <a:prstGeom prst="roundRect">
            <a:avLst>
              <a:gd name="adj" fmla="val 21015"/>
            </a:avLst>
          </a:prstGeom>
          <a:solidFill>
            <a:schemeClr val="accent4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menuUI.h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DD6B1-F519-43C7-B3CB-08121ADCB4E9}"/>
              </a:ext>
            </a:extLst>
          </p:cNvPr>
          <p:cNvSpPr txBox="1"/>
          <p:nvPr/>
        </p:nvSpPr>
        <p:spPr>
          <a:xfrm>
            <a:off x="278548" y="671107"/>
            <a:ext cx="4249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B0F0"/>
                </a:solidFill>
              </a:rPr>
              <a:t>이미지 파일형식을 자유로이 선택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en-US" altLang="ko-KR" sz="2400" b="1" dirty="0">
                <a:solidFill>
                  <a:srgbClr val="00B0F0"/>
                </a:solidFill>
              </a:rPr>
              <a:t>-   </a:t>
            </a:r>
            <a:r>
              <a:rPr lang="ko-KR" altLang="en-US" sz="2400" b="1" dirty="0">
                <a:solidFill>
                  <a:srgbClr val="00B0F0"/>
                </a:solidFill>
              </a:rPr>
              <a:t>이미지 변형 함수는 기존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생소하지만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r>
              <a:rPr lang="ko-KR" altLang="en-US" sz="2400" b="1" dirty="0">
                <a:solidFill>
                  <a:srgbClr val="00B0F0"/>
                </a:solidFill>
              </a:rPr>
              <a:t>    변환 자체는 </a:t>
            </a:r>
            <a:r>
              <a:rPr lang="en-US" altLang="ko-KR" sz="2400" b="1" dirty="0">
                <a:solidFill>
                  <a:srgbClr val="00B0F0"/>
                </a:solidFill>
              </a:rPr>
              <a:t>API</a:t>
            </a:r>
            <a:r>
              <a:rPr lang="ko-KR" altLang="en-US" sz="2400" b="1" dirty="0">
                <a:solidFill>
                  <a:srgbClr val="00B0F0"/>
                </a:solidFill>
              </a:rPr>
              <a:t>보다 용이</a:t>
            </a:r>
            <a:r>
              <a:rPr lang="en-US" altLang="ko-KR" sz="2400" b="1" dirty="0">
                <a:solidFill>
                  <a:srgbClr val="00B0F0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4626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379</Words>
  <Application>Microsoft Office PowerPoint</Application>
  <PresentationFormat>와이드스크린</PresentationFormat>
  <Paragraphs>149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Recette Lemon</dc:creator>
  <cp:lastModifiedBy>Recette Lemon</cp:lastModifiedBy>
  <cp:revision>24</cp:revision>
  <dcterms:created xsi:type="dcterms:W3CDTF">2017-07-25T09:16:02Z</dcterms:created>
  <dcterms:modified xsi:type="dcterms:W3CDTF">2017-07-25T22:53:51Z</dcterms:modified>
</cp:coreProperties>
</file>