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8" r:id="rId4"/>
    <p:sldId id="28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91" r:id="rId14"/>
    <p:sldId id="292" r:id="rId15"/>
    <p:sldId id="297" r:id="rId16"/>
    <p:sldId id="293" r:id="rId17"/>
    <p:sldId id="294" r:id="rId18"/>
    <p:sldId id="296" r:id="rId19"/>
    <p:sldId id="295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24" autoAdjust="0"/>
  </p:normalViewPr>
  <p:slideViewPr>
    <p:cSldViewPr snapToGrid="0">
      <p:cViewPr>
        <p:scale>
          <a:sx n="64" d="100"/>
          <a:sy n="64" d="100"/>
        </p:scale>
        <p:origin x="-900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9C5DC-2D31-404B-BEC7-22F10775A04B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6A06-C30F-4F46-BF5A-82F3CD5010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82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551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421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76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777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62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72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567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06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97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866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355A-0CD3-4558-AD09-E6F3E8A6E2B4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486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4910" y="1481560"/>
            <a:ext cx="9839325" cy="2395960"/>
          </a:xfrm>
          <a:solidFill>
            <a:srgbClr val="660033"/>
          </a:solidFill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600" b="1" dirty="0" smtClean="0">
                <a:solidFill>
                  <a:schemeClr val="bg1"/>
                </a:solidFill>
              </a:rPr>
              <a:t>TD de la synchronisation des processus par sémaphores </a:t>
            </a:r>
            <a:br>
              <a:rPr lang="fr-FR" sz="4600" b="1" dirty="0" smtClean="0">
                <a:solidFill>
                  <a:schemeClr val="bg1"/>
                </a:solidFill>
              </a:rPr>
            </a:br>
            <a:endParaRPr lang="fr-FR" sz="4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Modèle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</a:rPr>
              <a:t>Allocateur de ressources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2678" y="821520"/>
            <a:ext cx="975550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Deux solutions possibles: </a:t>
            </a:r>
            <a:r>
              <a:rPr lang="fr-FR" sz="3000" b="1" u="sng" dirty="0" smtClean="0">
                <a:solidFill>
                  <a:schemeClr val="accent5">
                    <a:lumMod val="50000"/>
                  </a:schemeClr>
                </a:solidFill>
              </a:rPr>
              <a:t>Sémaphores</a:t>
            </a:r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 et </a:t>
            </a:r>
            <a:r>
              <a:rPr lang="fr-FR" sz="3000" b="1" u="sng" dirty="0" smtClean="0">
                <a:solidFill>
                  <a:schemeClr val="accent5">
                    <a:lumMod val="50000"/>
                  </a:schemeClr>
                </a:solidFill>
              </a:rPr>
              <a:t>Variables d’états </a:t>
            </a:r>
            <a:endParaRPr lang="fr-FR" sz="30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0141" y="1598509"/>
            <a:ext cx="812407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sz="3000" b="1" baseline="30000" dirty="0" smtClean="0">
                <a:solidFill>
                  <a:schemeClr val="accent5">
                    <a:lumMod val="50000"/>
                  </a:schemeClr>
                </a:solidFill>
              </a:rPr>
              <a:t>ième</a:t>
            </a:r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 solution: En utilisant les variables d’état</a:t>
            </a:r>
            <a:endParaRPr lang="fr-FR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86" y="2449096"/>
            <a:ext cx="936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Modèle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</a:rPr>
              <a:t>Allocateur de ressources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5191" y="654129"/>
            <a:ext cx="8124076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sz="2600" b="1" baseline="30000" dirty="0" smtClean="0">
                <a:solidFill>
                  <a:schemeClr val="accent5">
                    <a:lumMod val="50000"/>
                  </a:schemeClr>
                </a:solidFill>
              </a:rPr>
              <a:t>ième</a:t>
            </a:r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 solution: En utilisant les variables d’état</a:t>
            </a:r>
            <a:endParaRPr lang="fr-FR" sz="2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180" y="1173063"/>
            <a:ext cx="10241717" cy="140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58" y="2570894"/>
            <a:ext cx="9734550" cy="42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de la piscine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3390" y="3028013"/>
            <a:ext cx="11484000" cy="3525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108000" bIns="0" rtlCol="0">
            <a:spAutoFit/>
          </a:bodyPr>
          <a:lstStyle/>
          <a:p>
            <a:pPr marL="269875" indent="-179388" algn="just">
              <a:spcBef>
                <a:spcPts val="24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449263" algn="l"/>
              </a:tabLst>
            </a:pPr>
            <a:r>
              <a:rPr lang="fr-FR" sz="2400" dirty="0" smtClean="0"/>
              <a:t> </a:t>
            </a:r>
            <a:r>
              <a:rPr lang="fr-FR" sz="2000" b="1" u="sng" dirty="0" smtClean="0"/>
              <a:t>Les variables d’état et sémaphores à utiliser pour implémenter la solution</a:t>
            </a:r>
            <a:r>
              <a:rPr lang="fr-FR" sz="2000" dirty="0" smtClean="0"/>
              <a:t>:</a:t>
            </a:r>
          </a:p>
          <a:p>
            <a:pPr marL="285750" indent="-285750" algn="just">
              <a:spcAft>
                <a:spcPts val="1200"/>
              </a:spcAft>
            </a:pPr>
            <a:r>
              <a:rPr lang="fr-FR" sz="2000" dirty="0" smtClean="0"/>
              <a:t>         - </a:t>
            </a:r>
            <a:r>
              <a:rPr lang="fr-FR" sz="2000" u="sng" dirty="0" smtClean="0"/>
              <a:t>Pour gérer l’</a:t>
            </a:r>
            <a:r>
              <a:rPr lang="fr-FR" sz="2000" b="1" u="sng" dirty="0" smtClean="0"/>
              <a:t>allocation des paniers</a:t>
            </a:r>
            <a:r>
              <a:rPr lang="fr-FR" sz="2000" u="sng" dirty="0" smtClean="0"/>
              <a:t> </a:t>
            </a:r>
            <a:r>
              <a:rPr lang="fr-FR" sz="2000" dirty="0" smtClean="0"/>
              <a:t>:</a:t>
            </a:r>
          </a:p>
          <a:p>
            <a:pPr marL="719138" indent="90488" algn="just">
              <a:buFont typeface="Arial" pitchFamily="34" charset="0"/>
              <a:buChar char="•"/>
            </a:pPr>
            <a:r>
              <a:rPr lang="fr-FR" sz="2000" dirty="0" smtClean="0"/>
              <a:t>   Une variable représentant le nombre de </a:t>
            </a:r>
            <a:r>
              <a:rPr lang="fr-FR" sz="2000" b="1" dirty="0" smtClean="0"/>
              <a:t>paniers demandés « </a:t>
            </a:r>
            <a:r>
              <a:rPr lang="fr-FR" sz="2000" b="1" dirty="0" err="1" smtClean="0"/>
              <a:t>ndp</a:t>
            </a:r>
            <a:r>
              <a:rPr lang="fr-FR" sz="2000" b="1" dirty="0" smtClean="0"/>
              <a:t> »</a:t>
            </a:r>
            <a:r>
              <a:rPr lang="fr-FR" sz="2000" dirty="0" smtClean="0"/>
              <a:t>.</a:t>
            </a:r>
          </a:p>
          <a:p>
            <a:pPr marL="719138" indent="90488" algn="just">
              <a:buFont typeface="Arial" pitchFamily="34" charset="0"/>
              <a:buChar char="•"/>
            </a:pPr>
            <a:r>
              <a:rPr lang="fr-FR" sz="2000" dirty="0" smtClean="0"/>
              <a:t>   Une variable représentant le nombre de </a:t>
            </a:r>
            <a:r>
              <a:rPr lang="fr-FR" sz="2000" b="1" dirty="0" smtClean="0"/>
              <a:t>paniers occupés « </a:t>
            </a:r>
            <a:r>
              <a:rPr lang="fr-FR" sz="2000" b="1" dirty="0" err="1" smtClean="0"/>
              <a:t>npo</a:t>
            </a:r>
            <a:r>
              <a:rPr lang="fr-FR" sz="2000" b="1" dirty="0" smtClean="0"/>
              <a:t> »</a:t>
            </a:r>
            <a:r>
              <a:rPr lang="fr-FR" sz="2000" dirty="0" smtClean="0"/>
              <a:t>.</a:t>
            </a:r>
          </a:p>
          <a:p>
            <a:pPr marL="719138" indent="90488" algn="just">
              <a:buFont typeface="Arial" pitchFamily="34" charset="0"/>
              <a:buChar char="•"/>
            </a:pPr>
            <a:r>
              <a:rPr lang="fr-FR" sz="2000" dirty="0" smtClean="0"/>
              <a:t>   Un sémaphore d’</a:t>
            </a:r>
            <a:r>
              <a:rPr lang="fr-FR" sz="2000" b="1" dirty="0" smtClean="0"/>
              <a:t>exclusion mutuelle </a:t>
            </a:r>
            <a:r>
              <a:rPr lang="fr-FR" sz="2000" dirty="0" smtClean="0"/>
              <a:t>protégeant ces deux </a:t>
            </a:r>
            <a:r>
              <a:rPr lang="fr-FR" sz="2000" b="1" dirty="0" smtClean="0"/>
              <a:t>variables partagées</a:t>
            </a:r>
            <a:r>
              <a:rPr lang="fr-FR" sz="2000" dirty="0" smtClean="0"/>
              <a:t>.</a:t>
            </a:r>
          </a:p>
          <a:p>
            <a:pPr marL="719138" indent="904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fr-FR" sz="2000" dirty="0" smtClean="0"/>
              <a:t>   Un sémaphore de</a:t>
            </a:r>
            <a:r>
              <a:rPr lang="fr-FR" sz="2000" b="1" dirty="0" smtClean="0"/>
              <a:t> synchronisation</a:t>
            </a:r>
            <a:r>
              <a:rPr lang="fr-FR" sz="2000" dirty="0" smtClean="0"/>
              <a:t> pour </a:t>
            </a:r>
            <a:r>
              <a:rPr lang="fr-FR" sz="2000" b="1" dirty="0" smtClean="0"/>
              <a:t>mettre en attente</a:t>
            </a:r>
            <a:r>
              <a:rPr lang="fr-FR" sz="2000" dirty="0" smtClean="0"/>
              <a:t> les processus.</a:t>
            </a:r>
          </a:p>
          <a:p>
            <a:pPr marL="285750" indent="-285750" algn="just"/>
            <a:r>
              <a:rPr lang="fr-FR" sz="2000" dirty="0" smtClean="0"/>
              <a:t>        -  </a:t>
            </a:r>
            <a:r>
              <a:rPr lang="fr-FR" sz="2000" u="sng" dirty="0" smtClean="0"/>
              <a:t>Pour gérer l’</a:t>
            </a:r>
            <a:r>
              <a:rPr lang="fr-FR" sz="2000" b="1" u="sng" dirty="0" smtClean="0"/>
              <a:t>allocation des cabines</a:t>
            </a:r>
            <a:r>
              <a:rPr lang="fr-FR" sz="2000" dirty="0" smtClean="0"/>
              <a:t>:</a:t>
            </a:r>
          </a:p>
          <a:p>
            <a:pPr marL="719138" indent="90488" algn="just">
              <a:buFont typeface="Arial" pitchFamily="34" charset="0"/>
              <a:buChar char="•"/>
            </a:pPr>
            <a:r>
              <a:rPr lang="fr-FR" sz="2000" dirty="0" smtClean="0"/>
              <a:t>   Un sémaphore représentant le nombre de cabines libres </a:t>
            </a:r>
            <a:r>
              <a:rPr lang="fr-FR" sz="2000" b="1" dirty="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ncl</a:t>
            </a:r>
            <a:r>
              <a:rPr lang="fr-FR" sz="2000" dirty="0" smtClean="0"/>
              <a:t> </a:t>
            </a:r>
            <a:r>
              <a:rPr lang="fr-FR" sz="2000" b="1" dirty="0" smtClean="0"/>
              <a:t>»</a:t>
            </a:r>
            <a:r>
              <a:rPr lang="fr-FR" sz="2000" dirty="0" smtClean="0"/>
              <a:t>. </a:t>
            </a:r>
            <a:r>
              <a:rPr lang="fr-FR" sz="2400" dirty="0" smtClean="0"/>
              <a:t>    </a:t>
            </a:r>
          </a:p>
          <a:p>
            <a:pPr marL="285750" indent="-285750" algn="just"/>
            <a:r>
              <a:rPr lang="fr-FR" sz="2400" dirty="0" smtClean="0"/>
              <a:t>  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25251" y="669119"/>
            <a:ext cx="3761936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600" b="1" u="sng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sz="2600" b="1" u="sng" baseline="30000" dirty="0" smtClean="0">
                <a:solidFill>
                  <a:schemeClr val="accent5">
                    <a:lumMod val="50000"/>
                  </a:schemeClr>
                </a:solidFill>
              </a:rPr>
              <a:t>ième</a:t>
            </a:r>
            <a:r>
              <a:rPr lang="fr-FR" sz="2600" b="1" u="sng" dirty="0" smtClean="0">
                <a:solidFill>
                  <a:schemeClr val="accent5">
                    <a:lumMod val="50000"/>
                  </a:schemeClr>
                </a:solidFill>
              </a:rPr>
              <a:t> Question</a:t>
            </a:r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:   </a:t>
            </a:r>
            <a:endParaRPr lang="fr-FR" sz="2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42" y="1203588"/>
            <a:ext cx="11039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r>
              <a:rPr lang="fr-FR" sz="2400" b="1" baseline="30000" dirty="0" smtClean="0">
                <a:solidFill>
                  <a:schemeClr val="bg1"/>
                </a:solidFill>
              </a:rPr>
              <a:t>ière</a:t>
            </a:r>
            <a:r>
              <a:rPr lang="fr-FR" sz="2400" b="1" dirty="0" smtClean="0">
                <a:solidFill>
                  <a:schemeClr val="bg1"/>
                </a:solidFill>
              </a:rPr>
              <a:t> Solution de l’exercice de la piscine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206" y="1746662"/>
            <a:ext cx="11601450" cy="49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59568" y="2233540"/>
            <a:ext cx="5396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  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</a:t>
            </a:r>
            <a:r>
              <a:rPr lang="fr-FR" sz="1600" dirty="0" smtClean="0"/>
              <a:t>;  /* </a:t>
            </a:r>
            <a:r>
              <a:rPr lang="fr-FR" sz="1600" dirty="0" smtClean="0">
                <a:solidFill>
                  <a:srgbClr val="002060"/>
                </a:solidFill>
              </a:rPr>
              <a:t>Demander l’accès à la variable </a:t>
            </a:r>
            <a:r>
              <a:rPr lang="fr-FR" sz="1600" dirty="0" err="1" smtClean="0">
                <a:solidFill>
                  <a:srgbClr val="002060"/>
                </a:solidFill>
              </a:rPr>
              <a:t>ndp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++ ;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Soumettre la demande de panier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</a:t>
            </a:r>
            <a:r>
              <a:rPr lang="fr-FR" sz="2400" dirty="0" smtClean="0"/>
              <a:t> </a:t>
            </a:r>
            <a:r>
              <a:rPr lang="fr-FR" sz="2400" dirty="0" err="1" smtClean="0"/>
              <a:t>npo</a:t>
            </a:r>
            <a:r>
              <a:rPr lang="fr-FR" sz="2400" dirty="0" smtClean="0"/>
              <a:t> = </a:t>
            </a:r>
            <a:r>
              <a:rPr lang="fr-FR" sz="2400" dirty="0" err="1" smtClean="0"/>
              <a:t>np</a:t>
            </a:r>
            <a:r>
              <a:rPr lang="fr-FR" sz="2400" dirty="0" smtClean="0"/>
              <a:t> alors     </a:t>
            </a:r>
          </a:p>
          <a:p>
            <a:r>
              <a:rPr lang="fr-FR" sz="2400" dirty="0" smtClean="0"/>
              <a:t>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 </a:t>
            </a:r>
            <a:r>
              <a:rPr lang="fr-FR" sz="1600" dirty="0" smtClean="0"/>
              <a:t>/*</a:t>
            </a:r>
            <a:r>
              <a:rPr lang="fr-FR" sz="1600" dirty="0" smtClean="0">
                <a:solidFill>
                  <a:srgbClr val="002060"/>
                </a:solidFill>
              </a:rPr>
              <a:t> Libérer la SC avant de se bloquer </a:t>
            </a:r>
            <a:r>
              <a:rPr lang="fr-FR" sz="1600" dirty="0" smtClean="0"/>
              <a:t>*/ </a:t>
            </a:r>
          </a:p>
          <a:p>
            <a:r>
              <a:rPr lang="fr-FR" sz="2400" dirty="0" smtClean="0"/>
              <a:t>          P(</a:t>
            </a:r>
            <a:r>
              <a:rPr lang="fr-FR" sz="2400" dirty="0" err="1" smtClean="0"/>
              <a:t>span</a:t>
            </a:r>
            <a:r>
              <a:rPr lang="fr-FR" sz="2400" dirty="0" smtClean="0"/>
              <a:t>);   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se mettre en attente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Sinon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 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--;</a:t>
            </a:r>
          </a:p>
          <a:p>
            <a:r>
              <a:rPr lang="fr-FR" sz="2400" dirty="0" smtClean="0"/>
              <a:t> 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++;  </a:t>
            </a:r>
          </a:p>
          <a:p>
            <a:r>
              <a:rPr lang="fr-FR" sz="2400" dirty="0" smtClean="0"/>
              <a:t> 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</a:t>
            </a:r>
          </a:p>
          <a:p>
            <a:r>
              <a:rPr lang="fr-FR" sz="2400" dirty="0" smtClean="0"/>
              <a:t>       </a:t>
            </a:r>
            <a:r>
              <a:rPr lang="fr-FR" sz="2400" b="1" dirty="0" err="1" smtClean="0"/>
              <a:t>Finsi</a:t>
            </a:r>
            <a:r>
              <a:rPr lang="fr-FR" sz="2400" dirty="0" smtClean="0"/>
              <a:t>; 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283370" y="2333685"/>
            <a:ext cx="5803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  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</a:t>
            </a:r>
            <a:r>
              <a:rPr lang="fr-FR" sz="1600" dirty="0" smtClean="0"/>
              <a:t>;  /* </a:t>
            </a:r>
            <a:r>
              <a:rPr lang="fr-FR" sz="1600" dirty="0" smtClean="0">
                <a:solidFill>
                  <a:srgbClr val="002060"/>
                </a:solidFill>
              </a:rPr>
              <a:t>Demander l’accès à la variable </a:t>
            </a:r>
            <a:r>
              <a:rPr lang="fr-FR" sz="1600" dirty="0" err="1" smtClean="0">
                <a:solidFill>
                  <a:srgbClr val="002060"/>
                </a:solidFill>
              </a:rPr>
              <a:t>npo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--;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Décrémenter le nombre de paniers occupés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</a:t>
            </a:r>
            <a:r>
              <a:rPr lang="fr-FR" sz="2400" dirty="0" smtClean="0"/>
              <a:t> </a:t>
            </a:r>
            <a:r>
              <a:rPr lang="fr-FR" sz="2400" dirty="0" err="1" smtClean="0"/>
              <a:t>ndp</a:t>
            </a:r>
            <a:r>
              <a:rPr lang="fr-FR" sz="2400" dirty="0" smtClean="0"/>
              <a:t> &gt; 0 alors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/* Il y a des processus en attente */ </a:t>
            </a:r>
            <a:r>
              <a:rPr lang="fr-FR" sz="1600" dirty="0" smtClean="0"/>
              <a:t> 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--;  </a:t>
            </a:r>
            <a:endParaRPr lang="fr-FR" sz="1600" dirty="0" smtClean="0"/>
          </a:p>
          <a:p>
            <a:r>
              <a:rPr lang="fr-FR" sz="1600" dirty="0" smtClean="0"/>
              <a:t>     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++;  </a:t>
            </a:r>
            <a:r>
              <a:rPr lang="fr-FR" sz="1600" dirty="0" smtClean="0"/>
              <a:t>   </a:t>
            </a:r>
          </a:p>
          <a:p>
            <a:r>
              <a:rPr lang="fr-FR" sz="2400" dirty="0" smtClean="0"/>
              <a:t>          V(</a:t>
            </a:r>
            <a:r>
              <a:rPr lang="fr-FR" sz="2400" dirty="0" err="1" smtClean="0"/>
              <a:t>span</a:t>
            </a:r>
            <a:r>
              <a:rPr lang="fr-FR" sz="2400" dirty="0" smtClean="0"/>
              <a:t>);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Réveiller le premier processus de la file </a:t>
            </a:r>
            <a:r>
              <a:rPr lang="fr-FR" sz="1600" dirty="0" smtClean="0"/>
              <a:t> */</a:t>
            </a:r>
          </a:p>
          <a:p>
            <a:r>
              <a:rPr lang="fr-FR" sz="2400" b="1" dirty="0" smtClean="0"/>
              <a:t>      </a:t>
            </a:r>
            <a:r>
              <a:rPr lang="fr-FR" sz="2400" b="1" dirty="0" err="1" smtClean="0"/>
              <a:t>Finsi</a:t>
            </a:r>
            <a:r>
              <a:rPr lang="fr-FR" sz="2400" dirty="0" smtClean="0"/>
              <a:t>; </a:t>
            </a:r>
          </a:p>
          <a:p>
            <a:r>
              <a:rPr lang="fr-FR" sz="2400" dirty="0" smtClean="0"/>
              <a:t>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</a:t>
            </a:r>
            <a:r>
              <a:rPr lang="fr-FR" sz="1600" dirty="0" smtClean="0"/>
              <a:t>/*</a:t>
            </a:r>
            <a:r>
              <a:rPr lang="fr-FR" sz="1600" dirty="0" smtClean="0">
                <a:solidFill>
                  <a:srgbClr val="002060"/>
                </a:solidFill>
              </a:rPr>
              <a:t> Libérer l’accès à aux variables </a:t>
            </a:r>
            <a:r>
              <a:rPr lang="fr-FR" sz="1600" dirty="0" err="1" smtClean="0">
                <a:solidFill>
                  <a:srgbClr val="002060"/>
                </a:solidFill>
              </a:rPr>
              <a:t>npo</a:t>
            </a:r>
            <a:r>
              <a:rPr lang="fr-FR" sz="1600" dirty="0" smtClean="0">
                <a:solidFill>
                  <a:srgbClr val="002060"/>
                </a:solidFill>
              </a:rPr>
              <a:t> et </a:t>
            </a:r>
            <a:r>
              <a:rPr lang="fr-FR" sz="1600" dirty="0" err="1" smtClean="0">
                <a:solidFill>
                  <a:srgbClr val="002060"/>
                </a:solidFill>
              </a:rPr>
              <a:t>ndp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 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64695" y="554637"/>
            <a:ext cx="1134755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000" dirty="0" smtClean="0"/>
              <a:t>Entier </a:t>
            </a:r>
            <a:r>
              <a:rPr lang="fr-FR" sz="2000" dirty="0" err="1" smtClean="0"/>
              <a:t>ndp</a:t>
            </a:r>
            <a:r>
              <a:rPr lang="fr-FR" sz="2000" dirty="0" smtClean="0"/>
              <a:t>, </a:t>
            </a:r>
            <a:r>
              <a:rPr lang="fr-FR" sz="2000" dirty="0" err="1" smtClean="0"/>
              <a:t>npo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       </a:t>
            </a:r>
            <a:r>
              <a:rPr lang="fr-FR" sz="1600" dirty="0" smtClean="0"/>
              <a:t>/* Nombre de paniers demandés et Nombre de paniers occupés */ </a:t>
            </a:r>
          </a:p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mutex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(1);  </a:t>
            </a:r>
            <a:r>
              <a:rPr lang="fr-FR" sz="1600" dirty="0" smtClean="0"/>
              <a:t>/* Sémaphore d’exclusion mutuelle protégeant les variables d’état  </a:t>
            </a:r>
            <a:r>
              <a:rPr lang="fr-FR" sz="1600" dirty="0" err="1" smtClean="0"/>
              <a:t>ndp</a:t>
            </a:r>
            <a:r>
              <a:rPr lang="fr-FR" sz="1600" dirty="0" smtClean="0"/>
              <a:t> et </a:t>
            </a:r>
            <a:r>
              <a:rPr lang="fr-FR" sz="1600" dirty="0" err="1" smtClean="0"/>
              <a:t>npo</a:t>
            </a:r>
            <a:r>
              <a:rPr lang="fr-FR" sz="1600" dirty="0" smtClean="0"/>
              <a:t>  */</a:t>
            </a:r>
          </a:p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span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    </a:t>
            </a:r>
            <a:r>
              <a:rPr lang="fr-FR" sz="1600" dirty="0" smtClean="0"/>
              <a:t>/* Sémaphore de synchronisation pour mettre en attente les processus */</a:t>
            </a:r>
            <a:endParaRPr lang="fr-FR" sz="16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18" y="1783828"/>
            <a:ext cx="11477625" cy="205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1</a:t>
            </a:r>
            <a:r>
              <a:rPr lang="fr-FR" sz="2400" b="1" baseline="30000" dirty="0" smtClean="0">
                <a:solidFill>
                  <a:schemeClr val="bg1"/>
                </a:solidFill>
              </a:rPr>
              <a:t>ière</a:t>
            </a:r>
            <a:r>
              <a:rPr lang="fr-FR" sz="2400" b="1" dirty="0" smtClean="0">
                <a:solidFill>
                  <a:schemeClr val="bg1"/>
                </a:solidFill>
              </a:rPr>
              <a:t> Solution de l’exercice de la piscine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9568" y="2368450"/>
            <a:ext cx="539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P(</a:t>
            </a:r>
            <a:r>
              <a:rPr lang="fr-FR" sz="2400" dirty="0" err="1" smtClean="0"/>
              <a:t>scab</a:t>
            </a:r>
            <a:r>
              <a:rPr lang="fr-FR" sz="2400" dirty="0" smtClean="0"/>
              <a:t>);  </a:t>
            </a:r>
            <a:r>
              <a:rPr lang="fr-FR" sz="1600" dirty="0" smtClean="0"/>
              <a:t>/*  </a:t>
            </a:r>
            <a:r>
              <a:rPr lang="fr-FR" sz="1600" dirty="0" smtClean="0">
                <a:solidFill>
                  <a:srgbClr val="002060"/>
                </a:solidFill>
              </a:rPr>
              <a:t>Demander une cabine  </a:t>
            </a:r>
            <a:r>
              <a:rPr lang="fr-FR" sz="1600" dirty="0" smtClean="0"/>
              <a:t>*/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283370" y="2378655"/>
            <a:ext cx="580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V(</a:t>
            </a:r>
            <a:r>
              <a:rPr lang="fr-FR" sz="2400" dirty="0" err="1" smtClean="0"/>
              <a:t>scab</a:t>
            </a:r>
            <a:r>
              <a:rPr lang="fr-FR" sz="2400" dirty="0" smtClean="0"/>
              <a:t>); 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Libérer la cabine  </a:t>
            </a:r>
            <a:r>
              <a:rPr lang="fr-FR" sz="1600" dirty="0" smtClean="0"/>
              <a:t> */</a:t>
            </a:r>
            <a:endParaRPr lang="fr-FR" sz="2400" dirty="0" smtClean="0"/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9745" y="1154237"/>
            <a:ext cx="11407514" cy="413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scab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 (</a:t>
            </a:r>
            <a:r>
              <a:rPr lang="fr-FR" sz="2000" b="1" dirty="0" err="1" smtClean="0"/>
              <a:t>nc</a:t>
            </a:r>
            <a:r>
              <a:rPr lang="fr-FR" sz="2000" dirty="0" smtClean="0"/>
              <a:t>);  </a:t>
            </a:r>
            <a:r>
              <a:rPr lang="fr-FR" sz="1600" dirty="0" smtClean="0"/>
              <a:t>/* Sémaphore qui sert à </a:t>
            </a:r>
            <a:r>
              <a:rPr lang="fr-FR" sz="1600" b="1" dirty="0" smtClean="0"/>
              <a:t>protéger</a:t>
            </a:r>
            <a:r>
              <a:rPr lang="fr-FR" sz="1600" dirty="0" smtClean="0"/>
              <a:t> la ressource Cabines , il </a:t>
            </a:r>
            <a:r>
              <a:rPr lang="fr-FR" sz="1600" b="1" dirty="0" smtClean="0"/>
              <a:t>représente  le nombre de cabines libres  </a:t>
            </a:r>
            <a:r>
              <a:rPr lang="fr-FR" sz="1600" dirty="0" smtClean="0"/>
              <a:t>*/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408440" y="3795603"/>
            <a:ext cx="11418799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fr-FR" dirty="0" smtClean="0"/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fr-FR" b="1" u="sng" dirty="0" smtClean="0"/>
              <a:t>Différence entre les deux solutions : </a:t>
            </a:r>
          </a:p>
          <a:p>
            <a:pPr marL="285750" indent="-285750" algn="just"/>
            <a:endParaRPr lang="fr-FR" b="1" u="sng" dirty="0" smtClean="0"/>
          </a:p>
          <a:p>
            <a:pPr marL="285750" indent="-285750" algn="just"/>
            <a:r>
              <a:rPr lang="fr-FR" b="1" dirty="0" smtClean="0"/>
              <a:t>     </a:t>
            </a:r>
            <a:r>
              <a:rPr lang="fr-FR" b="1" u="sng" dirty="0" smtClean="0"/>
              <a:t>1</a:t>
            </a:r>
            <a:r>
              <a:rPr lang="fr-FR" b="1" u="sng" baseline="30000" dirty="0" smtClean="0"/>
              <a:t>ière</a:t>
            </a:r>
            <a:r>
              <a:rPr lang="fr-FR" b="1" u="sng" dirty="0" smtClean="0"/>
              <a:t> Solution </a:t>
            </a:r>
            <a:r>
              <a:rPr lang="fr-FR" b="1" dirty="0" smtClean="0"/>
              <a:t>: C’est le processus qui libère un panier qui effectue les modifications nécessaires sur les variables </a:t>
            </a:r>
          </a:p>
          <a:p>
            <a:pPr marL="285750" indent="-285750" algn="just"/>
            <a:r>
              <a:rPr lang="fr-FR" b="1" dirty="0" smtClean="0"/>
              <a:t>                               d’état « </a:t>
            </a:r>
            <a:r>
              <a:rPr lang="fr-FR" b="1" dirty="0" err="1" smtClean="0"/>
              <a:t>ndp</a:t>
            </a:r>
            <a:r>
              <a:rPr lang="fr-FR" b="1" dirty="0" smtClean="0"/>
              <a:t> » et « </a:t>
            </a:r>
            <a:r>
              <a:rPr lang="fr-FR" b="1" dirty="0" err="1" smtClean="0"/>
              <a:t>npo</a:t>
            </a:r>
            <a:r>
              <a:rPr lang="fr-FR" b="1" dirty="0" smtClean="0"/>
              <a:t> », après il réveille un processus en attente.</a:t>
            </a:r>
          </a:p>
          <a:p>
            <a:pPr marL="285750" indent="-285750" algn="just"/>
            <a:endParaRPr lang="fr-FR" b="1" dirty="0" smtClean="0"/>
          </a:p>
          <a:p>
            <a:pPr marL="285750" indent="-285750" algn="just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b="1" dirty="0" smtClean="0"/>
              <a:t>   </a:t>
            </a:r>
            <a:r>
              <a:rPr lang="fr-FR" b="1" u="sng" dirty="0" smtClean="0"/>
              <a:t> 2</a:t>
            </a:r>
            <a:r>
              <a:rPr lang="fr-FR" b="1" u="sng" baseline="30000" dirty="0" smtClean="0"/>
              <a:t>ième</a:t>
            </a:r>
            <a:r>
              <a:rPr lang="fr-FR" b="1" u="sng" dirty="0" smtClean="0"/>
              <a:t> Solution </a:t>
            </a:r>
            <a:r>
              <a:rPr lang="fr-FR" b="1" dirty="0" smtClean="0"/>
              <a:t>: Le processus qui libère un panier réveille un processus en attente sans effectuer la mise à</a:t>
            </a:r>
          </a:p>
          <a:p>
            <a:pPr marL="285750" indent="-285750" algn="just"/>
            <a:r>
              <a:rPr lang="fr-FR" b="1" dirty="0" smtClean="0"/>
              <a:t>                                  jour des variables « </a:t>
            </a:r>
            <a:r>
              <a:rPr lang="fr-FR" b="1" dirty="0" err="1" smtClean="0"/>
              <a:t>ndp</a:t>
            </a:r>
            <a:r>
              <a:rPr lang="fr-FR" b="1" dirty="0" smtClean="0"/>
              <a:t> » et « </a:t>
            </a:r>
            <a:r>
              <a:rPr lang="fr-FR" b="1" dirty="0" err="1" smtClean="0"/>
              <a:t>npo</a:t>
            </a:r>
            <a:r>
              <a:rPr lang="fr-FR" b="1" dirty="0" smtClean="0"/>
              <a:t> », c’est  le processus réveillé qui les modifie.  </a:t>
            </a:r>
          </a:p>
          <a:p>
            <a:pPr marL="285750" indent="-285750" algn="just"/>
            <a:endParaRPr lang="fr-FR" b="1" dirty="0" smtClean="0"/>
          </a:p>
          <a:p>
            <a:pPr marL="285750" indent="-285750" algn="just"/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2</a:t>
            </a:r>
            <a:r>
              <a:rPr lang="fr-FR" sz="2400" b="1" baseline="30000" dirty="0" smtClean="0">
                <a:solidFill>
                  <a:schemeClr val="bg1"/>
                </a:solidFill>
              </a:rPr>
              <a:t>ième</a:t>
            </a:r>
            <a:r>
              <a:rPr lang="fr-FR" sz="2400" b="1" dirty="0" smtClean="0">
                <a:solidFill>
                  <a:schemeClr val="bg1"/>
                </a:solidFill>
              </a:rPr>
              <a:t>  Solution de l’exercice de la piscine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206" y="1746662"/>
            <a:ext cx="11601450" cy="49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59568" y="2233540"/>
            <a:ext cx="5396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  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</a:t>
            </a:r>
            <a:r>
              <a:rPr lang="fr-FR" sz="1600" dirty="0" smtClean="0"/>
              <a:t>;  /* </a:t>
            </a:r>
            <a:r>
              <a:rPr lang="fr-FR" sz="1600" dirty="0" smtClean="0">
                <a:solidFill>
                  <a:srgbClr val="002060"/>
                </a:solidFill>
              </a:rPr>
              <a:t>Demander l’accès à la variable </a:t>
            </a:r>
            <a:r>
              <a:rPr lang="fr-FR" sz="1600" dirty="0" err="1" smtClean="0">
                <a:solidFill>
                  <a:srgbClr val="002060"/>
                </a:solidFill>
              </a:rPr>
              <a:t>ndp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++ ;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Soumettre la demande de panier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</a:t>
            </a:r>
            <a:r>
              <a:rPr lang="fr-FR" sz="2400" dirty="0" smtClean="0"/>
              <a:t> </a:t>
            </a:r>
            <a:r>
              <a:rPr lang="fr-FR" sz="2400" dirty="0" err="1" smtClean="0"/>
              <a:t>npo</a:t>
            </a:r>
            <a:r>
              <a:rPr lang="fr-FR" sz="2400" dirty="0" smtClean="0"/>
              <a:t> = </a:t>
            </a:r>
            <a:r>
              <a:rPr lang="fr-FR" sz="2400" dirty="0" err="1" smtClean="0"/>
              <a:t>np</a:t>
            </a:r>
            <a:r>
              <a:rPr lang="fr-FR" sz="2400" dirty="0" smtClean="0"/>
              <a:t> alors     </a:t>
            </a:r>
          </a:p>
          <a:p>
            <a:r>
              <a:rPr lang="fr-FR" sz="2400" dirty="0" smtClean="0"/>
              <a:t>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 </a:t>
            </a:r>
            <a:r>
              <a:rPr lang="fr-FR" sz="1600" dirty="0" smtClean="0"/>
              <a:t>/*</a:t>
            </a:r>
            <a:r>
              <a:rPr lang="fr-FR" sz="1600" dirty="0" smtClean="0">
                <a:solidFill>
                  <a:srgbClr val="002060"/>
                </a:solidFill>
              </a:rPr>
              <a:t> Libérer la SC avant de se bloquer </a:t>
            </a:r>
            <a:r>
              <a:rPr lang="fr-FR" sz="1600" dirty="0" smtClean="0"/>
              <a:t>*/ </a:t>
            </a:r>
          </a:p>
          <a:p>
            <a:r>
              <a:rPr lang="fr-FR" sz="2400" dirty="0" smtClean="0"/>
              <a:t>          P(</a:t>
            </a:r>
            <a:r>
              <a:rPr lang="fr-FR" sz="2400" dirty="0" err="1" smtClean="0"/>
              <a:t>span</a:t>
            </a:r>
            <a:r>
              <a:rPr lang="fr-FR" sz="2400" dirty="0" smtClean="0"/>
              <a:t>);   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Se mettre en attente</a:t>
            </a:r>
            <a:r>
              <a:rPr lang="fr-FR" sz="1600" dirty="0" smtClean="0"/>
              <a:t> */</a:t>
            </a:r>
          </a:p>
          <a:p>
            <a:r>
              <a:rPr lang="fr-FR" sz="1600" dirty="0" smtClean="0"/>
              <a:t>               </a:t>
            </a:r>
            <a:r>
              <a:rPr lang="fr-FR" sz="2400" dirty="0" smtClean="0"/>
              <a:t>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  </a:t>
            </a:r>
            <a:r>
              <a:rPr lang="fr-FR" sz="1600" dirty="0" smtClean="0">
                <a:solidFill>
                  <a:srgbClr val="002060"/>
                </a:solidFill>
              </a:rPr>
              <a:t>/* Demander l’accès à la SC */</a:t>
            </a:r>
          </a:p>
          <a:p>
            <a:r>
              <a:rPr lang="fr-FR" sz="2400" dirty="0" smtClean="0"/>
              <a:t>      </a:t>
            </a:r>
            <a:r>
              <a:rPr lang="fr-FR" sz="2400" b="1" dirty="0" err="1" smtClean="0"/>
              <a:t>Finsi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 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--;</a:t>
            </a:r>
          </a:p>
          <a:p>
            <a:r>
              <a:rPr lang="fr-FR" sz="2400" dirty="0" smtClean="0"/>
              <a:t> 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++;  </a:t>
            </a:r>
          </a:p>
          <a:p>
            <a:r>
              <a:rPr lang="fr-FR" sz="2400" dirty="0" smtClean="0"/>
              <a:t> 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283370" y="2333685"/>
            <a:ext cx="580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  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</a:t>
            </a:r>
            <a:r>
              <a:rPr lang="fr-FR" sz="1600" dirty="0" smtClean="0"/>
              <a:t>;  /* </a:t>
            </a:r>
            <a:r>
              <a:rPr lang="fr-FR" sz="1600" dirty="0" smtClean="0">
                <a:solidFill>
                  <a:srgbClr val="002060"/>
                </a:solidFill>
              </a:rPr>
              <a:t>Demander l’accès à la variable </a:t>
            </a:r>
            <a:r>
              <a:rPr lang="fr-FR" sz="1600" dirty="0" err="1" smtClean="0">
                <a:solidFill>
                  <a:srgbClr val="002060"/>
                </a:solidFill>
              </a:rPr>
              <a:t>npo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--;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Décrémenter le nombre de paniers occupés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</a:t>
            </a:r>
            <a:r>
              <a:rPr lang="fr-FR" sz="2400" dirty="0" smtClean="0"/>
              <a:t> </a:t>
            </a:r>
            <a:r>
              <a:rPr lang="fr-FR" sz="2400" dirty="0" err="1" smtClean="0"/>
              <a:t>ndp</a:t>
            </a:r>
            <a:r>
              <a:rPr lang="fr-FR" sz="2400" dirty="0" smtClean="0"/>
              <a:t> &gt; 0 alors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/* Il y a des processus en  attente */ </a:t>
            </a:r>
            <a:r>
              <a:rPr lang="fr-FR" sz="1600" dirty="0" smtClean="0"/>
              <a:t> </a:t>
            </a:r>
          </a:p>
          <a:p>
            <a:r>
              <a:rPr lang="fr-FR" sz="2400" dirty="0" smtClean="0"/>
              <a:t>          V(</a:t>
            </a:r>
            <a:r>
              <a:rPr lang="fr-FR" sz="2400" dirty="0" err="1" smtClean="0"/>
              <a:t>span</a:t>
            </a:r>
            <a:r>
              <a:rPr lang="fr-FR" sz="2400" dirty="0" smtClean="0"/>
              <a:t>);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Réveiller le premier processus de la file </a:t>
            </a:r>
            <a:r>
              <a:rPr lang="fr-FR" sz="1600" dirty="0" smtClean="0"/>
              <a:t> </a:t>
            </a:r>
          </a:p>
          <a:p>
            <a:r>
              <a:rPr lang="fr-FR" sz="2400" b="1" dirty="0" smtClean="0"/>
              <a:t>       </a:t>
            </a:r>
            <a:r>
              <a:rPr lang="fr-FR" sz="2400" b="1" dirty="0" err="1" smtClean="0"/>
              <a:t>Finsi</a:t>
            </a:r>
            <a:endParaRPr lang="fr-F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400" dirty="0" smtClean="0"/>
              <a:t> 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 </a:t>
            </a:r>
            <a:r>
              <a:rPr lang="fr-FR" sz="1600" dirty="0" smtClean="0">
                <a:solidFill>
                  <a:srgbClr val="002060"/>
                </a:solidFill>
              </a:rPr>
              <a:t>/* Libérer la SC */</a:t>
            </a:r>
          </a:p>
          <a:p>
            <a:r>
              <a:rPr lang="fr-FR" sz="2400" b="1" dirty="0" smtClean="0"/>
              <a:t> Fin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64695" y="554637"/>
            <a:ext cx="11347554" cy="109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000" dirty="0" smtClean="0"/>
              <a:t>Entier </a:t>
            </a:r>
            <a:r>
              <a:rPr lang="fr-FR" sz="2000" dirty="0" err="1" smtClean="0"/>
              <a:t>ndp</a:t>
            </a:r>
            <a:r>
              <a:rPr lang="fr-FR" sz="2000" dirty="0" smtClean="0"/>
              <a:t>, </a:t>
            </a:r>
            <a:r>
              <a:rPr lang="fr-FR" sz="2000" dirty="0" err="1" smtClean="0"/>
              <a:t>npo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       </a:t>
            </a:r>
            <a:r>
              <a:rPr lang="fr-FR" sz="1600" dirty="0" smtClean="0"/>
              <a:t>/* Nombre de paniers demandés et Nombre de paniers occupés */ </a:t>
            </a:r>
          </a:p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mutex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(1);  </a:t>
            </a:r>
            <a:r>
              <a:rPr lang="fr-FR" sz="1600" dirty="0" smtClean="0"/>
              <a:t>/* Sémaphore d’exclusion mutuelle protégeant les variables </a:t>
            </a:r>
            <a:r>
              <a:rPr lang="fr-FR" sz="1600" dirty="0" err="1" smtClean="0"/>
              <a:t>ndp</a:t>
            </a:r>
            <a:r>
              <a:rPr lang="fr-FR" sz="1600" dirty="0" smtClean="0"/>
              <a:t> et </a:t>
            </a:r>
            <a:r>
              <a:rPr lang="fr-FR" sz="1600" dirty="0" err="1" smtClean="0"/>
              <a:t>npo</a:t>
            </a:r>
            <a:r>
              <a:rPr lang="fr-FR" sz="1600" dirty="0" smtClean="0"/>
              <a:t> */</a:t>
            </a:r>
          </a:p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span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    </a:t>
            </a:r>
            <a:r>
              <a:rPr lang="fr-FR" sz="1600" dirty="0" smtClean="0"/>
              <a:t>/* Sémaphore de synchronisation pour mettre en attente les processus */</a:t>
            </a:r>
            <a:endParaRPr lang="fr-FR" sz="16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2368446" y="4062331"/>
            <a:ext cx="4586992" cy="1543989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ouvrante 14"/>
          <p:cNvSpPr/>
          <p:nvPr/>
        </p:nvSpPr>
        <p:spPr>
          <a:xfrm>
            <a:off x="1049307" y="5261543"/>
            <a:ext cx="494680" cy="1109278"/>
          </a:xfrm>
          <a:prstGeom prst="leftBrace">
            <a:avLst>
              <a:gd name="adj1" fmla="val 8333"/>
              <a:gd name="adj2" fmla="val 5087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63320" y="5096657"/>
            <a:ext cx="9218950" cy="1656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252000" tIns="144000" rIns="216000" bIns="1800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b="1" u="sng" dirty="0" smtClean="0"/>
              <a:t>Inconvénient de cette solution </a:t>
            </a:r>
            <a:r>
              <a:rPr lang="fr-FR" dirty="0" smtClean="0"/>
              <a:t>: Le processus réveillé risque de </a:t>
            </a:r>
            <a:r>
              <a:rPr lang="fr-FR" b="1" dirty="0" smtClean="0"/>
              <a:t>se bloquer </a:t>
            </a:r>
            <a:r>
              <a:rPr lang="fr-FR" dirty="0" smtClean="0"/>
              <a:t>de nouveau dans la file du </a:t>
            </a:r>
            <a:r>
              <a:rPr lang="fr-FR" b="1" dirty="0" err="1" smtClean="0"/>
              <a:t>Mutex</a:t>
            </a:r>
            <a:r>
              <a:rPr lang="fr-FR" dirty="0" smtClean="0"/>
              <a:t> lorsque qu’il fait un </a:t>
            </a:r>
            <a:r>
              <a:rPr lang="fr-FR" b="1" dirty="0" smtClean="0"/>
              <a:t>P(</a:t>
            </a:r>
            <a:r>
              <a:rPr lang="fr-FR" b="1" dirty="0" err="1" smtClean="0"/>
              <a:t>Mustex</a:t>
            </a:r>
            <a:r>
              <a:rPr lang="fr-FR" b="1" dirty="0" smtClean="0"/>
              <a:t>)</a:t>
            </a:r>
            <a:r>
              <a:rPr lang="fr-FR" dirty="0" smtClean="0"/>
              <a:t> s’il y a des processus qui sont déjà dans la file </a:t>
            </a:r>
            <a:r>
              <a:rPr lang="fr-FR" dirty="0" err="1" smtClean="0"/>
              <a:t>Mutex</a:t>
            </a:r>
            <a:r>
              <a:rPr lang="fr-FR" dirty="0" smtClean="0"/>
              <a:t> (demandent d’accéder en SC). Donc des processus peuvent passer avant lui et prendre un panier alors qu’il doit être le </a:t>
            </a:r>
            <a:r>
              <a:rPr lang="fr-FR" b="1" dirty="0" smtClean="0"/>
              <a:t>plus prioritaire </a:t>
            </a:r>
            <a:endParaRPr lang="fr-FR" sz="1600" b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414010" y="4881356"/>
            <a:ext cx="3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Le processus réveillé exécute la séquence de mise à jour des variables </a:t>
            </a:r>
            <a:r>
              <a:rPr lang="fr-FR" sz="1500" dirty="0" err="1" smtClean="0"/>
              <a:t>nop</a:t>
            </a:r>
            <a:r>
              <a:rPr lang="fr-FR" sz="1500" dirty="0" smtClean="0"/>
              <a:t> et </a:t>
            </a:r>
            <a:r>
              <a:rPr lang="fr-FR" sz="1500" dirty="0" err="1" smtClean="0"/>
              <a:t>ndp</a:t>
            </a:r>
            <a:r>
              <a:rPr lang="fr-FR" sz="1500" dirty="0" smtClean="0"/>
              <a:t>  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rot="10800000">
            <a:off x="2563322" y="4691925"/>
            <a:ext cx="3657596" cy="1034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2</a:t>
            </a:r>
            <a:r>
              <a:rPr lang="fr-FR" sz="2400" b="1" baseline="30000" dirty="0" smtClean="0">
                <a:solidFill>
                  <a:schemeClr val="bg1"/>
                </a:solidFill>
              </a:rPr>
              <a:t>ième</a:t>
            </a:r>
            <a:r>
              <a:rPr lang="fr-FR" sz="2400" b="1" dirty="0" smtClean="0">
                <a:solidFill>
                  <a:schemeClr val="bg1"/>
                </a:solidFill>
              </a:rPr>
              <a:t>  Solution: Amélioration de la solution précédente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206" y="1746662"/>
            <a:ext cx="11601450" cy="49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59568" y="2233540"/>
            <a:ext cx="5396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  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</a:t>
            </a:r>
            <a:r>
              <a:rPr lang="fr-FR" sz="1600" dirty="0" smtClean="0"/>
              <a:t>;  /* </a:t>
            </a:r>
            <a:r>
              <a:rPr lang="fr-FR" sz="1600" dirty="0" smtClean="0">
                <a:solidFill>
                  <a:srgbClr val="002060"/>
                </a:solidFill>
              </a:rPr>
              <a:t>Demander l’accès à la variable </a:t>
            </a:r>
            <a:r>
              <a:rPr lang="fr-FR" sz="1600" dirty="0" err="1" smtClean="0">
                <a:solidFill>
                  <a:srgbClr val="002060"/>
                </a:solidFill>
              </a:rPr>
              <a:t>ndp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++ ;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Soumettre la demande de panier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</a:t>
            </a:r>
            <a:r>
              <a:rPr lang="fr-FR" sz="2400" dirty="0" smtClean="0"/>
              <a:t> </a:t>
            </a:r>
            <a:r>
              <a:rPr lang="fr-FR" sz="2400" dirty="0" err="1" smtClean="0"/>
              <a:t>npo</a:t>
            </a:r>
            <a:r>
              <a:rPr lang="fr-FR" sz="2400" dirty="0" smtClean="0"/>
              <a:t> = </a:t>
            </a:r>
            <a:r>
              <a:rPr lang="fr-FR" sz="2400" dirty="0" err="1" smtClean="0"/>
              <a:t>np</a:t>
            </a:r>
            <a:r>
              <a:rPr lang="fr-FR" sz="2400" dirty="0" smtClean="0"/>
              <a:t> alors     </a:t>
            </a:r>
          </a:p>
          <a:p>
            <a:r>
              <a:rPr lang="fr-FR" sz="2400" dirty="0" smtClean="0"/>
              <a:t>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 </a:t>
            </a:r>
            <a:r>
              <a:rPr lang="fr-FR" sz="1600" dirty="0" smtClean="0"/>
              <a:t>/*</a:t>
            </a:r>
            <a:r>
              <a:rPr lang="fr-FR" sz="1600" dirty="0" smtClean="0">
                <a:solidFill>
                  <a:srgbClr val="002060"/>
                </a:solidFill>
              </a:rPr>
              <a:t> Libérer la SC avant de se bloquer </a:t>
            </a:r>
            <a:r>
              <a:rPr lang="fr-FR" sz="1600" dirty="0" smtClean="0"/>
              <a:t>*/ </a:t>
            </a:r>
          </a:p>
          <a:p>
            <a:r>
              <a:rPr lang="fr-FR" sz="2400" dirty="0" smtClean="0"/>
              <a:t>          P(</a:t>
            </a:r>
            <a:r>
              <a:rPr lang="fr-FR" sz="2400" dirty="0" err="1" smtClean="0"/>
              <a:t>span</a:t>
            </a:r>
            <a:r>
              <a:rPr lang="fr-FR" sz="2400" dirty="0" smtClean="0"/>
              <a:t>);   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Se mettre en attente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err="1" smtClean="0"/>
              <a:t>Finsi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           </a:t>
            </a:r>
            <a:r>
              <a:rPr lang="fr-FR" sz="2400" dirty="0" err="1" smtClean="0"/>
              <a:t>ndp</a:t>
            </a:r>
            <a:r>
              <a:rPr lang="fr-FR" sz="2400" dirty="0" smtClean="0"/>
              <a:t>--;</a:t>
            </a:r>
          </a:p>
          <a:p>
            <a:r>
              <a:rPr lang="fr-FR" sz="2400" dirty="0" smtClean="0"/>
              <a:t> 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++;  </a:t>
            </a:r>
          </a:p>
          <a:p>
            <a:r>
              <a:rPr lang="fr-FR" sz="2400" dirty="0" smtClean="0"/>
              <a:t> 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</a:t>
            </a:r>
          </a:p>
          <a:p>
            <a:r>
              <a:rPr lang="fr-FR" sz="2400" dirty="0" smtClean="0"/>
              <a:t>      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223410" y="2333685"/>
            <a:ext cx="58037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  P(</a:t>
            </a:r>
            <a:r>
              <a:rPr lang="fr-FR" sz="2400" dirty="0" err="1" smtClean="0"/>
              <a:t>mutex</a:t>
            </a:r>
            <a:r>
              <a:rPr lang="fr-FR" sz="2400" dirty="0" smtClean="0"/>
              <a:t>) </a:t>
            </a:r>
            <a:r>
              <a:rPr lang="fr-FR" sz="1600" dirty="0" smtClean="0"/>
              <a:t>;  /* </a:t>
            </a:r>
            <a:r>
              <a:rPr lang="fr-FR" sz="1600" dirty="0" smtClean="0">
                <a:solidFill>
                  <a:srgbClr val="002060"/>
                </a:solidFill>
              </a:rPr>
              <a:t>Demander l’accès à la variable </a:t>
            </a:r>
            <a:r>
              <a:rPr lang="fr-FR" sz="1600" dirty="0" err="1" smtClean="0">
                <a:solidFill>
                  <a:srgbClr val="002060"/>
                </a:solidFill>
              </a:rPr>
              <a:t>npo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*/</a:t>
            </a:r>
          </a:p>
          <a:p>
            <a:r>
              <a:rPr lang="fr-FR" sz="2400" dirty="0" smtClean="0"/>
              <a:t>          </a:t>
            </a:r>
            <a:r>
              <a:rPr lang="fr-FR" sz="2400" dirty="0" err="1" smtClean="0"/>
              <a:t>npo</a:t>
            </a:r>
            <a:r>
              <a:rPr lang="fr-FR" sz="2400" dirty="0" smtClean="0"/>
              <a:t>--;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Décrémenter le nombre de paniers occupés</a:t>
            </a:r>
            <a:r>
              <a:rPr lang="fr-FR" sz="1600" dirty="0" smtClean="0"/>
              <a:t> */</a:t>
            </a:r>
          </a:p>
          <a:p>
            <a:r>
              <a:rPr lang="fr-FR" sz="2400" dirty="0" smtClean="0"/>
              <a:t>      </a:t>
            </a:r>
            <a:r>
              <a:rPr lang="fr-FR" sz="2400" b="1" dirty="0" smtClean="0"/>
              <a:t>Si</a:t>
            </a:r>
            <a:r>
              <a:rPr lang="fr-FR" sz="2400" dirty="0" smtClean="0"/>
              <a:t> </a:t>
            </a:r>
            <a:r>
              <a:rPr lang="fr-FR" sz="2400" dirty="0" err="1" smtClean="0"/>
              <a:t>ndp</a:t>
            </a:r>
            <a:r>
              <a:rPr lang="fr-FR" sz="2400" dirty="0" smtClean="0"/>
              <a:t> &gt; 0 alors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/* Il y a des processus en  attente */ </a:t>
            </a:r>
            <a:r>
              <a:rPr lang="fr-FR" sz="1600" dirty="0" smtClean="0"/>
              <a:t> </a:t>
            </a:r>
          </a:p>
          <a:p>
            <a:r>
              <a:rPr lang="fr-FR" sz="2400" dirty="0" smtClean="0"/>
              <a:t>          V(</a:t>
            </a:r>
            <a:r>
              <a:rPr lang="fr-FR" sz="2400" dirty="0" err="1" smtClean="0"/>
              <a:t>span</a:t>
            </a:r>
            <a:r>
              <a:rPr lang="fr-FR" sz="2400" dirty="0" smtClean="0"/>
              <a:t>);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Réveiller le premier processus de la file </a:t>
            </a:r>
            <a:r>
              <a:rPr lang="fr-FR" sz="1600" dirty="0" smtClean="0"/>
              <a:t> </a:t>
            </a:r>
          </a:p>
          <a:p>
            <a:r>
              <a:rPr lang="fr-FR" sz="2400" b="1" dirty="0" smtClean="0"/>
              <a:t>      Sinon</a:t>
            </a:r>
            <a:endParaRPr lang="fr-F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fr-FR" sz="2400" dirty="0" smtClean="0"/>
              <a:t>           V(</a:t>
            </a:r>
            <a:r>
              <a:rPr lang="fr-FR" sz="2400" dirty="0" err="1" smtClean="0"/>
              <a:t>mutex</a:t>
            </a:r>
            <a:r>
              <a:rPr lang="fr-FR" sz="2400" dirty="0" smtClean="0"/>
              <a:t>);  </a:t>
            </a:r>
            <a:r>
              <a:rPr lang="fr-FR" sz="1600" dirty="0" smtClean="0">
                <a:solidFill>
                  <a:srgbClr val="002060"/>
                </a:solidFill>
              </a:rPr>
              <a:t>/* Libérer la SC s’il n’y a aucun processus  </a:t>
            </a:r>
          </a:p>
          <a:p>
            <a:r>
              <a:rPr lang="fr-FR" sz="1600" dirty="0" smtClean="0">
                <a:solidFill>
                  <a:srgbClr val="002060"/>
                </a:solidFill>
              </a:rPr>
              <a:t>                                                                en attente */</a:t>
            </a:r>
          </a:p>
          <a:p>
            <a:r>
              <a:rPr lang="fr-FR" sz="2400" dirty="0" smtClean="0"/>
              <a:t>       </a:t>
            </a:r>
            <a:r>
              <a:rPr lang="fr-FR" sz="2400" b="1" dirty="0" err="1" smtClean="0"/>
              <a:t>Finsi</a:t>
            </a:r>
            <a:r>
              <a:rPr lang="fr-FR" sz="2400" dirty="0" smtClean="0"/>
              <a:t>; 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64695" y="554637"/>
            <a:ext cx="11347554" cy="109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000" dirty="0" smtClean="0"/>
              <a:t>Entier </a:t>
            </a:r>
            <a:r>
              <a:rPr lang="fr-FR" sz="2000" dirty="0" err="1" smtClean="0"/>
              <a:t>ndp</a:t>
            </a:r>
            <a:r>
              <a:rPr lang="fr-FR" sz="2000" dirty="0" smtClean="0"/>
              <a:t>, </a:t>
            </a:r>
            <a:r>
              <a:rPr lang="fr-FR" sz="2000" dirty="0" err="1" smtClean="0"/>
              <a:t>npo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       </a:t>
            </a:r>
            <a:r>
              <a:rPr lang="fr-FR" sz="1600" dirty="0" smtClean="0"/>
              <a:t>/* Nombre de paniers demandés et Nombre de paniers occupés */ </a:t>
            </a:r>
          </a:p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mutex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(1);  </a:t>
            </a:r>
            <a:r>
              <a:rPr lang="fr-FR" sz="1600" dirty="0" smtClean="0"/>
              <a:t>/* Sémaphore d’exclusion mutuelle protégeant les variables </a:t>
            </a:r>
            <a:r>
              <a:rPr lang="fr-FR" sz="1600" dirty="0" err="1" smtClean="0"/>
              <a:t>ndp</a:t>
            </a:r>
            <a:r>
              <a:rPr lang="fr-FR" sz="1600" dirty="0" smtClean="0"/>
              <a:t> et </a:t>
            </a:r>
            <a:r>
              <a:rPr lang="fr-FR" sz="1600" dirty="0" err="1" smtClean="0"/>
              <a:t>npo</a:t>
            </a:r>
            <a:r>
              <a:rPr lang="fr-FR" sz="1600" dirty="0" smtClean="0"/>
              <a:t> */</a:t>
            </a:r>
          </a:p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span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    </a:t>
            </a:r>
            <a:r>
              <a:rPr lang="fr-FR" sz="1600" dirty="0" smtClean="0"/>
              <a:t>/* Sémaphore de synchronisation pour mettre en attente les processus */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7405143" y="4152276"/>
            <a:ext cx="514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 et quitte </a:t>
            </a:r>
            <a:r>
              <a:rPr lang="fr-FR" sz="1600" dirty="0" smtClean="0">
                <a:solidFill>
                  <a:srgbClr val="FF0000"/>
                </a:solidFill>
              </a:rPr>
              <a:t>sans libérer la SC</a:t>
            </a:r>
            <a:r>
              <a:rPr lang="fr-FR" sz="1600" dirty="0" smtClean="0">
                <a:solidFill>
                  <a:srgbClr val="002060"/>
                </a:solidFill>
              </a:rPr>
              <a:t>,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il la fait passer au processus   </a:t>
            </a:r>
          </a:p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  réveillé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*/</a:t>
            </a:r>
            <a:endParaRPr lang="fr-FR" sz="16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2473378" y="4062333"/>
            <a:ext cx="4482061" cy="1184224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ouvrante 14"/>
          <p:cNvSpPr/>
          <p:nvPr/>
        </p:nvSpPr>
        <p:spPr>
          <a:xfrm>
            <a:off x="1049307" y="4856812"/>
            <a:ext cx="539648" cy="1274165"/>
          </a:xfrm>
          <a:prstGeom prst="leftBrace">
            <a:avLst>
              <a:gd name="adj1" fmla="val 8333"/>
              <a:gd name="adj2" fmla="val 5087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743794" y="4581552"/>
            <a:ext cx="397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Le processus réveillé </a:t>
            </a:r>
            <a:r>
              <a:rPr lang="fr-FR" sz="1500" dirty="0" err="1" smtClean="0"/>
              <a:t>accéde</a:t>
            </a:r>
            <a:r>
              <a:rPr lang="fr-FR" sz="1500" dirty="0" smtClean="0"/>
              <a:t> directement à la SC </a:t>
            </a:r>
            <a:r>
              <a:rPr lang="fr-FR" sz="1500" b="1" dirty="0" smtClean="0"/>
              <a:t>sans faire un P(</a:t>
            </a:r>
            <a:r>
              <a:rPr lang="fr-FR" sz="1500" b="1" dirty="0" err="1" smtClean="0"/>
              <a:t>mutex</a:t>
            </a:r>
            <a:r>
              <a:rPr lang="fr-FR" sz="1500" b="1" dirty="0" smtClean="0"/>
              <a:t>)</a:t>
            </a:r>
            <a:r>
              <a:rPr lang="fr-FR" sz="1500" dirty="0" smtClean="0"/>
              <a:t> et exécute la séquence de mise à jour des variables </a:t>
            </a:r>
            <a:r>
              <a:rPr lang="fr-FR" sz="1500" dirty="0" err="1" smtClean="0"/>
              <a:t>nop</a:t>
            </a:r>
            <a:r>
              <a:rPr lang="fr-FR" sz="1500" dirty="0" smtClean="0"/>
              <a:t> et </a:t>
            </a:r>
            <a:r>
              <a:rPr lang="fr-FR" sz="1500" dirty="0" err="1" smtClean="0"/>
              <a:t>ndp</a:t>
            </a:r>
            <a:r>
              <a:rPr lang="fr-FR" sz="1500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5" grpId="0" animBg="1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18" y="1783828"/>
            <a:ext cx="11477625" cy="205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2</a:t>
            </a:r>
            <a:r>
              <a:rPr lang="fr-FR" sz="2400" b="1" baseline="30000" dirty="0" smtClean="0">
                <a:solidFill>
                  <a:schemeClr val="bg1"/>
                </a:solidFill>
              </a:rPr>
              <a:t>ième</a:t>
            </a:r>
            <a:r>
              <a:rPr lang="fr-FR" sz="2400" b="1" dirty="0" smtClean="0">
                <a:solidFill>
                  <a:schemeClr val="bg1"/>
                </a:solidFill>
              </a:rPr>
              <a:t> Solution de l’exercice de la piscine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9568" y="2368450"/>
            <a:ext cx="539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P(</a:t>
            </a:r>
            <a:r>
              <a:rPr lang="fr-FR" sz="2400" dirty="0" err="1" smtClean="0"/>
              <a:t>scab</a:t>
            </a:r>
            <a:r>
              <a:rPr lang="fr-FR" sz="2400" dirty="0" smtClean="0"/>
              <a:t>);  </a:t>
            </a:r>
            <a:r>
              <a:rPr lang="fr-FR" sz="1600" dirty="0" smtClean="0"/>
              <a:t>/*  </a:t>
            </a:r>
            <a:r>
              <a:rPr lang="fr-FR" sz="1600" dirty="0" smtClean="0">
                <a:solidFill>
                  <a:srgbClr val="002060"/>
                </a:solidFill>
              </a:rPr>
              <a:t>Demander une cabine  </a:t>
            </a:r>
            <a:r>
              <a:rPr lang="fr-FR" sz="1600" dirty="0" smtClean="0"/>
              <a:t>*/</a:t>
            </a:r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283370" y="2378655"/>
            <a:ext cx="580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Début</a:t>
            </a:r>
          </a:p>
          <a:p>
            <a:r>
              <a:rPr lang="fr-FR" sz="2400" dirty="0" smtClean="0"/>
              <a:t>    V(</a:t>
            </a:r>
            <a:r>
              <a:rPr lang="fr-FR" sz="2400" dirty="0" err="1" smtClean="0"/>
              <a:t>scab</a:t>
            </a:r>
            <a:r>
              <a:rPr lang="fr-FR" sz="2400" dirty="0" smtClean="0"/>
              <a:t>);   </a:t>
            </a:r>
            <a:r>
              <a:rPr lang="fr-FR" sz="1600" dirty="0" smtClean="0"/>
              <a:t>/* </a:t>
            </a:r>
            <a:r>
              <a:rPr lang="fr-FR" sz="1600" dirty="0" smtClean="0">
                <a:solidFill>
                  <a:srgbClr val="002060"/>
                </a:solidFill>
              </a:rPr>
              <a:t>Libérer la cabine  </a:t>
            </a:r>
            <a:r>
              <a:rPr lang="fr-FR" sz="1600" dirty="0" smtClean="0"/>
              <a:t> */</a:t>
            </a:r>
            <a:endParaRPr lang="fr-FR" sz="2400" dirty="0" smtClean="0"/>
          </a:p>
          <a:p>
            <a:r>
              <a:rPr lang="fr-FR" sz="2400" b="1" dirty="0" smtClean="0"/>
              <a:t>Fin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9745" y="1154237"/>
            <a:ext cx="1140751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000" dirty="0" smtClean="0"/>
              <a:t>Sémaphore </a:t>
            </a:r>
            <a:r>
              <a:rPr lang="fr-FR" sz="2000" dirty="0" err="1" smtClean="0"/>
              <a:t>scab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 (</a:t>
            </a:r>
            <a:r>
              <a:rPr lang="fr-FR" sz="2000" b="1" dirty="0" err="1" smtClean="0"/>
              <a:t>nc</a:t>
            </a:r>
            <a:r>
              <a:rPr lang="fr-FR" sz="2000" dirty="0" smtClean="0"/>
              <a:t>);  </a:t>
            </a:r>
            <a:r>
              <a:rPr lang="fr-FR" sz="1600" dirty="0" smtClean="0"/>
              <a:t>/* Sémaphore qui sert  à  </a:t>
            </a:r>
            <a:r>
              <a:rPr lang="fr-FR" sz="1600" b="1" dirty="0" smtClean="0"/>
              <a:t>protéger</a:t>
            </a:r>
            <a:r>
              <a:rPr lang="fr-FR" sz="1600" dirty="0" smtClean="0"/>
              <a:t> la ressource Cabines , il </a:t>
            </a:r>
            <a:r>
              <a:rPr lang="fr-FR" sz="1600" b="1" dirty="0" smtClean="0"/>
              <a:t>représente  le nombre de cabines libres  </a:t>
            </a:r>
            <a:r>
              <a:rPr lang="fr-FR" sz="1600" dirty="0" smtClean="0"/>
              <a:t>*/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347275" y="542147"/>
            <a:ext cx="11407514" cy="478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fr-FR" sz="2400" dirty="0" smtClean="0"/>
              <a:t> Les procédures de la ressource Cabine ne changent pas.   </a:t>
            </a:r>
            <a:endParaRPr lang="fr-FR" sz="24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Solution de l’exercice de la piscine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77" y="804626"/>
            <a:ext cx="5410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14270" y="1962991"/>
            <a:ext cx="6120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smtClean="0"/>
              <a:t>Procédure </a:t>
            </a:r>
            <a:r>
              <a:rPr lang="fr-FR" sz="2000" dirty="0" err="1" smtClean="0"/>
              <a:t>entrée_piscine</a:t>
            </a:r>
            <a:r>
              <a:rPr lang="fr-FR" sz="2000" dirty="0" smtClean="0"/>
              <a:t>; </a:t>
            </a:r>
          </a:p>
          <a:p>
            <a:r>
              <a:rPr lang="fr-FR" sz="2000" dirty="0" smtClean="0"/>
              <a:t> Début </a:t>
            </a:r>
          </a:p>
          <a:p>
            <a:r>
              <a:rPr lang="fr-FR" sz="2000" dirty="0" smtClean="0"/>
              <a:t>      </a:t>
            </a:r>
            <a:r>
              <a:rPr lang="fr-FR" sz="2000" b="1" dirty="0" err="1" smtClean="0"/>
              <a:t>Demander_cabine</a:t>
            </a:r>
            <a:r>
              <a:rPr lang="fr-FR" sz="2000" b="1" dirty="0" smtClean="0"/>
              <a:t>;</a:t>
            </a:r>
          </a:p>
          <a:p>
            <a:r>
              <a:rPr lang="fr-FR" sz="2000" b="1" dirty="0" smtClean="0"/>
              <a:t>      </a:t>
            </a:r>
            <a:r>
              <a:rPr lang="fr-FR" sz="2000" b="1" dirty="0" err="1" smtClean="0"/>
              <a:t>Demander_panier</a:t>
            </a:r>
            <a:r>
              <a:rPr lang="fr-FR" sz="2000" dirty="0" smtClean="0"/>
              <a:t>; </a:t>
            </a:r>
          </a:p>
          <a:p>
            <a:r>
              <a:rPr lang="fr-FR" sz="2000" dirty="0" smtClean="0"/>
              <a:t>      &lt; Se changer et ranger ses vêtements dans le panier;&gt;      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      </a:t>
            </a:r>
            <a:r>
              <a:rPr lang="fr-FR" sz="2000" dirty="0" err="1" smtClean="0"/>
              <a:t>Libérer_cabine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 Fin; 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784485" y="1292023"/>
            <a:ext cx="8974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200" dirty="0" smtClean="0"/>
              <a:t>  Il y a risque d’</a:t>
            </a:r>
            <a:r>
              <a:rPr lang="fr-FR" sz="2200" b="1" dirty="0" err="1" smtClean="0"/>
              <a:t>interblocage</a:t>
            </a:r>
            <a:r>
              <a:rPr lang="fr-FR" sz="2200" dirty="0" smtClean="0"/>
              <a:t> si l’on demande les cabines avant les paniers.</a:t>
            </a:r>
            <a:endParaRPr lang="fr-FR" sz="22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0"/>
            <a:ext cx="9839325" cy="46469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2400" b="1" dirty="0" smtClean="0">
                <a:solidFill>
                  <a:schemeClr val="bg1"/>
                </a:solidFill>
              </a:rPr>
              <a:t>Solution de l’exercice de la piscine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4812" y="1081204"/>
            <a:ext cx="11587397" cy="515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10800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fr-FR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Explication par un </a:t>
            </a:r>
            <a:r>
              <a:rPr lang="fr-FR" sz="2000" b="1" u="sng" dirty="0" smtClean="0">
                <a:latin typeface="+mj-lt"/>
                <a:ea typeface="Calibri" pitchFamily="34" charset="0"/>
                <a:cs typeface="Times New Roman" pitchFamily="18" charset="0"/>
              </a:rPr>
              <a:t>exemple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 :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On suppose que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= 4 cabines et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np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= 10 paniers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Supposons qu’à 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’instant 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on a la situation suivante : 10 nageurs sont dans la piscine en train de nager, donc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npo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= 10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(nombre de paniers occupés) et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ncl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= 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(les 4 cabines sont libres).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dirty="0" smtClean="0">
                <a:latin typeface="+mj-lt"/>
              </a:rPr>
              <a:t>  A </a:t>
            </a:r>
            <a:r>
              <a:rPr lang="fr-FR" b="1" dirty="0" smtClean="0">
                <a:latin typeface="+mj-lt"/>
              </a:rPr>
              <a:t>l’instant t+1</a:t>
            </a:r>
            <a:r>
              <a:rPr lang="fr-FR" dirty="0" smtClean="0">
                <a:latin typeface="+mj-lt"/>
              </a:rPr>
              <a:t> : 4 processus arrivent et demandent des cabines, leur demande est satisfaite  vu qu’il y a des cabines libres, après l’affectation on aura </a:t>
            </a:r>
            <a:r>
              <a:rPr lang="fr-FR" b="1" dirty="0" err="1" smtClean="0">
                <a:latin typeface="+mj-lt"/>
              </a:rPr>
              <a:t>ncl</a:t>
            </a:r>
            <a:r>
              <a:rPr lang="fr-FR" b="1" dirty="0" smtClean="0">
                <a:latin typeface="+mj-lt"/>
              </a:rPr>
              <a:t>=0</a:t>
            </a:r>
            <a:r>
              <a:rPr lang="fr-FR" dirty="0" smtClean="0">
                <a:latin typeface="+mj-lt"/>
              </a:rPr>
              <a:t> (il ne reste plus de cabines libres), ils passent ensuite pour demander les paniers, ils vont rester </a:t>
            </a:r>
            <a:r>
              <a:rPr lang="fr-FR" b="1" dirty="0" smtClean="0">
                <a:latin typeface="+mj-lt"/>
              </a:rPr>
              <a:t>bloqués</a:t>
            </a:r>
            <a:r>
              <a:rPr lang="fr-FR" dirty="0" smtClean="0">
                <a:latin typeface="+mj-lt"/>
              </a:rPr>
              <a:t> en</a:t>
            </a:r>
            <a:r>
              <a:rPr lang="fr-FR" b="1" dirty="0" smtClean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attendant que des paniers soient disponibles</a:t>
            </a:r>
            <a:r>
              <a:rPr lang="fr-FR" b="1" dirty="0" smtClean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car tous les paniers sont pris </a:t>
            </a:r>
            <a:r>
              <a:rPr lang="fr-FR" b="1" dirty="0" err="1" smtClean="0">
                <a:solidFill>
                  <a:srgbClr val="002060"/>
                </a:solidFill>
                <a:latin typeface="+mj-lt"/>
              </a:rPr>
              <a:t>npo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 = </a:t>
            </a:r>
            <a:r>
              <a:rPr lang="fr-FR" b="1" dirty="0" err="1" smtClean="0">
                <a:solidFill>
                  <a:srgbClr val="002060"/>
                </a:solidFill>
                <a:latin typeface="+mj-lt"/>
              </a:rPr>
              <a:t>np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 = 10</a:t>
            </a:r>
            <a:r>
              <a:rPr lang="fr-FR" dirty="0" smtClean="0">
                <a:latin typeface="+mj-lt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latin typeface="+mj-lt"/>
              </a:rPr>
              <a:t>- A </a:t>
            </a:r>
            <a:r>
              <a:rPr lang="fr-FR" b="1" dirty="0" smtClean="0">
                <a:latin typeface="+mj-lt"/>
              </a:rPr>
              <a:t>l’instant t+2 </a:t>
            </a:r>
            <a:r>
              <a:rPr lang="fr-FR" dirty="0" smtClean="0">
                <a:latin typeface="+mj-lt"/>
              </a:rPr>
              <a:t>: des processus veulent quitter la piscine, récupèrent leurs paniers à la consigne et demandent des cabines pour se changer, ils vont rester eux aussi </a:t>
            </a:r>
            <a:r>
              <a:rPr lang="fr-FR" b="1" dirty="0" smtClean="0">
                <a:latin typeface="+mj-lt"/>
              </a:rPr>
              <a:t>bloqués</a:t>
            </a:r>
            <a:r>
              <a:rPr lang="fr-FR" dirty="0" smtClean="0">
                <a:latin typeface="+mj-lt"/>
              </a:rPr>
              <a:t> car il n’y a pas de cabines libres (</a:t>
            </a:r>
            <a:r>
              <a:rPr lang="fr-FR" b="1" dirty="0" err="1" smtClean="0">
                <a:latin typeface="+mj-lt"/>
              </a:rPr>
              <a:t>ncl</a:t>
            </a:r>
            <a:r>
              <a:rPr lang="fr-FR" b="1" dirty="0" smtClean="0">
                <a:latin typeface="+mj-lt"/>
              </a:rPr>
              <a:t>=0</a:t>
            </a:r>
            <a:r>
              <a:rPr lang="fr-FR" dirty="0" smtClean="0">
                <a:latin typeface="+mj-lt"/>
              </a:rPr>
              <a:t>)            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latin typeface="+mj-lt"/>
              </a:rPr>
              <a:t>                      </a:t>
            </a:r>
            <a:r>
              <a:rPr lang="fr-FR" b="1" dirty="0" smtClean="0">
                <a:latin typeface="+mj-lt"/>
              </a:rPr>
              <a:t>Situation d’</a:t>
            </a:r>
            <a:r>
              <a:rPr lang="fr-FR" b="1" dirty="0" err="1" smtClean="0">
                <a:latin typeface="+mj-lt"/>
              </a:rPr>
              <a:t>interblocage</a:t>
            </a:r>
            <a:r>
              <a:rPr lang="fr-FR" dirty="0" smtClean="0">
                <a:latin typeface="+mj-lt"/>
              </a:rPr>
              <a:t> (blocage indéfini) entre les processus qui veulent sortir de la piscine et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latin typeface="+mj-lt"/>
              </a:rPr>
              <a:t>                     ceux qui veulent y entrer.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689546" y="5486399"/>
            <a:ext cx="974359" cy="2548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3240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1: </a:t>
            </a:r>
            <a:r>
              <a:rPr lang="fr-FR" sz="3600" dirty="0" smtClean="0">
                <a:solidFill>
                  <a:schemeClr val="bg1"/>
                </a:solidFill>
              </a:rPr>
              <a:t>La piscine(</a:t>
            </a:r>
            <a:r>
              <a:rPr lang="fr-FR" sz="3600" dirty="0" err="1" smtClean="0">
                <a:solidFill>
                  <a:schemeClr val="bg1"/>
                </a:solidFill>
              </a:rPr>
              <a:t>Latteux</a:t>
            </a:r>
            <a:r>
              <a:rPr lang="fr-FR" sz="3600" dirty="0" smtClean="0">
                <a:solidFill>
                  <a:schemeClr val="bg1"/>
                </a:solidFill>
              </a:rPr>
              <a:t>, 1980) 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662" y="1484520"/>
            <a:ext cx="10458404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630" y="858816"/>
            <a:ext cx="111156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399" y="4482842"/>
            <a:ext cx="11049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927" y="1018606"/>
            <a:ext cx="6140965" cy="35804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fr-FR" sz="2000" b="1" dirty="0" smtClean="0"/>
              <a:t>Protocole d’un processus « Demander ressources » 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</a:t>
            </a:r>
            <a:r>
              <a:rPr lang="fr-FR" sz="2000" b="1" dirty="0" smtClean="0"/>
              <a:t>Début </a:t>
            </a:r>
            <a:r>
              <a:rPr lang="fr-FR" sz="2000" dirty="0" smtClean="0"/>
              <a:t>   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 Demander </a:t>
            </a:r>
            <a:r>
              <a:rPr lang="fr-FR" sz="2000" b="1" dirty="0" smtClean="0"/>
              <a:t>x unités </a:t>
            </a:r>
            <a:r>
              <a:rPr lang="fr-FR" sz="2000" dirty="0" smtClean="0"/>
              <a:t>de la ressource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</a:t>
            </a:r>
            <a:r>
              <a:rPr lang="fr-FR" sz="2000" b="1" dirty="0" smtClean="0"/>
              <a:t> Si </a:t>
            </a:r>
            <a:r>
              <a:rPr lang="fr-FR" sz="2000" dirty="0" smtClean="0"/>
              <a:t>x </a:t>
            </a:r>
            <a:r>
              <a:rPr lang="fr-FR" sz="2000" b="1" dirty="0" smtClean="0"/>
              <a:t>&gt; </a:t>
            </a:r>
            <a:r>
              <a:rPr lang="fr-FR" sz="2000" dirty="0" smtClean="0"/>
              <a:t>nombre d’unités disponibles  </a:t>
            </a:r>
            <a:r>
              <a:rPr lang="fr-FR" sz="2000" b="1" dirty="0" smtClean="0"/>
              <a:t>Alors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      Sauvegarder la demande du processus dans la liste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      Se mettre en attente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 </a:t>
            </a:r>
            <a:r>
              <a:rPr lang="fr-FR" sz="2000" b="1" dirty="0" smtClean="0"/>
              <a:t>Sinon</a:t>
            </a:r>
            <a:r>
              <a:rPr lang="fr-FR" sz="2000" dirty="0" smtClean="0"/>
              <a:t>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     Prendre x unités de la ressource </a:t>
            </a:r>
          </a:p>
          <a:p>
            <a:pPr marL="539750" indent="-360363">
              <a:lnSpc>
                <a:spcPts val="2600"/>
              </a:lnSpc>
            </a:pPr>
            <a:r>
              <a:rPr lang="fr-FR" sz="2000" dirty="0" smtClean="0"/>
              <a:t>     </a:t>
            </a:r>
            <a:r>
              <a:rPr lang="fr-FR" sz="2000" b="1" dirty="0" err="1" smtClean="0"/>
              <a:t>Fsi</a:t>
            </a:r>
            <a:r>
              <a:rPr lang="fr-FR" sz="2000" b="1" dirty="0" smtClean="0"/>
              <a:t> </a:t>
            </a:r>
          </a:p>
          <a:p>
            <a:pPr>
              <a:lnSpc>
                <a:spcPts val="2600"/>
              </a:lnSpc>
            </a:pPr>
            <a:r>
              <a:rPr lang="fr-FR" sz="2000" b="1" dirty="0" smtClean="0"/>
              <a:t>Fin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25854" y="1021103"/>
            <a:ext cx="5796000" cy="35804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fr-FR" sz="2000" b="1" dirty="0" smtClean="0"/>
              <a:t>Protocole « Restituer des ressources » 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</a:t>
            </a:r>
            <a:r>
              <a:rPr lang="fr-FR" sz="2000" b="1" dirty="0" smtClean="0"/>
              <a:t>Début </a:t>
            </a:r>
            <a:r>
              <a:rPr lang="fr-FR" sz="2000" dirty="0" smtClean="0"/>
              <a:t>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Restituer les </a:t>
            </a:r>
            <a:r>
              <a:rPr lang="fr-FR" sz="2000" b="1" dirty="0" smtClean="0"/>
              <a:t>x unités </a:t>
            </a:r>
            <a:r>
              <a:rPr lang="fr-FR" sz="2000" dirty="0" smtClean="0"/>
              <a:t>de la ressource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Réveiller les processus dont la demande peut   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être satisfaite: Parcourir la liste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</a:t>
            </a:r>
            <a:r>
              <a:rPr lang="fr-FR" sz="2000" b="1" dirty="0" smtClean="0"/>
              <a:t>Si</a:t>
            </a:r>
            <a:r>
              <a:rPr lang="fr-FR" sz="2000" dirty="0" smtClean="0"/>
              <a:t> le processus courant peut être satisfait </a:t>
            </a:r>
            <a:r>
              <a:rPr lang="fr-FR" sz="2000" b="1" dirty="0" smtClean="0"/>
              <a:t>Alors</a:t>
            </a:r>
          </a:p>
          <a:p>
            <a:pPr>
              <a:lnSpc>
                <a:spcPts val="2600"/>
              </a:lnSpc>
            </a:pPr>
            <a:r>
              <a:rPr lang="fr-FR" sz="2000" b="1" dirty="0" smtClean="0"/>
              <a:t>       </a:t>
            </a:r>
            <a:r>
              <a:rPr lang="fr-FR" sz="2000" dirty="0" smtClean="0"/>
              <a:t>Mettre à jour le nombre de ressources disponibles</a:t>
            </a:r>
            <a:endParaRPr lang="fr-FR" sz="2000" b="1" dirty="0" smtClean="0"/>
          </a:p>
          <a:p>
            <a:pPr>
              <a:lnSpc>
                <a:spcPts val="2600"/>
              </a:lnSpc>
            </a:pPr>
            <a:r>
              <a:rPr lang="fr-FR" sz="2000" dirty="0" smtClean="0"/>
              <a:t>       Réveiller le processus    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   </a:t>
            </a:r>
            <a:r>
              <a:rPr lang="fr-FR" sz="2000" b="1" dirty="0" err="1" smtClean="0"/>
              <a:t>Fsi</a:t>
            </a:r>
            <a:r>
              <a:rPr lang="fr-FR" sz="2000" dirty="0" smtClean="0"/>
              <a:t>     </a:t>
            </a:r>
          </a:p>
          <a:p>
            <a:pPr>
              <a:lnSpc>
                <a:spcPts val="2600"/>
              </a:lnSpc>
            </a:pPr>
            <a:r>
              <a:rPr lang="fr-FR" sz="2000" b="1" dirty="0" smtClean="0"/>
              <a:t>Fin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907736" y="5141766"/>
          <a:ext cx="1040986" cy="44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320"/>
                <a:gridCol w="509666"/>
              </a:tblGrid>
              <a:tr h="445345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Pid</a:t>
                      </a:r>
                      <a:r>
                        <a:rPr lang="fr-FR" b="1" dirty="0" smtClean="0"/>
                        <a:t>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x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19723" y="4736893"/>
            <a:ext cx="19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Elément de la liste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4853" y="5694827"/>
            <a:ext cx="527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Pid</a:t>
            </a:r>
            <a:r>
              <a:rPr lang="fr-FR" dirty="0" smtClean="0"/>
              <a:t>: Identificateur du processus  </a:t>
            </a:r>
          </a:p>
          <a:p>
            <a:r>
              <a:rPr lang="fr-FR" b="1" dirty="0" smtClean="0"/>
              <a:t>x</a:t>
            </a:r>
            <a:r>
              <a:rPr lang="fr-FR" dirty="0" smtClean="0"/>
              <a:t> : le nombre d’unités demandées par le processus 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5032529" y="5024343"/>
          <a:ext cx="972000" cy="44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10"/>
                <a:gridCol w="475890"/>
              </a:tblGrid>
              <a:tr h="44534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P5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396636" y="5039333"/>
          <a:ext cx="972000" cy="44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10"/>
                <a:gridCol w="475890"/>
              </a:tblGrid>
              <a:tr h="44534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P2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7805713" y="5024343"/>
          <a:ext cx="972000" cy="44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10"/>
                <a:gridCol w="475890"/>
              </a:tblGrid>
              <a:tr h="44534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P7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9244769" y="5024343"/>
          <a:ext cx="972000" cy="44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10"/>
                <a:gridCol w="475890"/>
              </a:tblGrid>
              <a:tr h="44534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P1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Connecteur droit avec flèche 14"/>
          <p:cNvCxnSpPr/>
          <p:nvPr/>
        </p:nvCxnSpPr>
        <p:spPr>
          <a:xfrm>
            <a:off x="4826833" y="4736892"/>
            <a:ext cx="419724" cy="2848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951095" y="5276538"/>
            <a:ext cx="46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362669" y="5279037"/>
            <a:ext cx="46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786737" y="5264046"/>
            <a:ext cx="46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0225794" y="5264046"/>
            <a:ext cx="46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10716304" y="5056822"/>
          <a:ext cx="972000" cy="44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10"/>
                <a:gridCol w="475890"/>
              </a:tblGrid>
              <a:tr h="44534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P4 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4409602" y="4679429"/>
            <a:ext cx="8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Tête  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501389" y="5802257"/>
            <a:ext cx="6228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La liste doit </a:t>
            </a:r>
            <a:r>
              <a:rPr lang="fr-FR" b="1" dirty="0" smtClean="0"/>
              <a:t>être triée par ordre croissant des demandes </a:t>
            </a:r>
            <a:r>
              <a:rPr lang="fr-FR" dirty="0" smtClean="0"/>
              <a:t>pour     </a:t>
            </a:r>
          </a:p>
          <a:p>
            <a:r>
              <a:rPr lang="fr-FR" dirty="0" smtClean="0"/>
              <a:t> faciliter la recherche  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24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1293460"/>
            <a:ext cx="1116767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Une </a:t>
            </a:r>
            <a:r>
              <a:rPr lang="fr-FR" b="1" dirty="0" smtClean="0"/>
              <a:t>variable </a:t>
            </a:r>
            <a:r>
              <a:rPr lang="fr-FR" b="1" dirty="0" err="1" smtClean="0"/>
              <a:t>nbres</a:t>
            </a:r>
            <a:r>
              <a:rPr lang="fr-FR" b="1" dirty="0" smtClean="0"/>
              <a:t> </a:t>
            </a:r>
            <a:r>
              <a:rPr lang="fr-FR" dirty="0" smtClean="0"/>
              <a:t>qui comptabilise le nombre d’unités disponibles de la ressources. </a:t>
            </a:r>
          </a:p>
          <a:p>
            <a:pPr>
              <a:buFontTx/>
              <a:buChar char="-"/>
            </a:pPr>
            <a:r>
              <a:rPr lang="fr-FR" dirty="0" smtClean="0"/>
              <a:t> Une </a:t>
            </a:r>
            <a:r>
              <a:rPr lang="fr-FR" b="1" dirty="0" smtClean="0"/>
              <a:t>liste</a:t>
            </a:r>
            <a:r>
              <a:rPr lang="fr-FR" dirty="0" smtClean="0"/>
              <a:t> pour sauvegarder le nombre de ressources demandées et l’identificateur du processus. </a:t>
            </a:r>
          </a:p>
          <a:p>
            <a:pPr>
              <a:buFontTx/>
              <a:buChar char="-"/>
            </a:pPr>
            <a:r>
              <a:rPr lang="fr-FR" dirty="0" smtClean="0"/>
              <a:t> Un </a:t>
            </a:r>
            <a:r>
              <a:rPr lang="fr-FR" b="1" dirty="0" smtClean="0"/>
              <a:t>tableau de n sémaphores </a:t>
            </a:r>
            <a:r>
              <a:rPr lang="fr-FR" dirty="0" smtClean="0"/>
              <a:t>: un </a:t>
            </a:r>
            <a:r>
              <a:rPr lang="fr-FR" b="1" dirty="0" smtClean="0"/>
              <a:t>sémaphore de synchronisation</a:t>
            </a:r>
            <a:r>
              <a:rPr lang="fr-FR" dirty="0" smtClean="0"/>
              <a:t> par processus; ces sémaphores permettent de   </a:t>
            </a:r>
          </a:p>
          <a:p>
            <a:r>
              <a:rPr lang="fr-FR" dirty="0" smtClean="0"/>
              <a:t>   mettre les processus en attente ; ces sémaphores sont </a:t>
            </a:r>
            <a:r>
              <a:rPr lang="fr-FR" b="1" dirty="0" smtClean="0"/>
              <a:t>initialisés à zéro</a:t>
            </a:r>
            <a:r>
              <a:rPr lang="fr-FR" dirty="0" smtClean="0"/>
              <a:t>. </a:t>
            </a:r>
          </a:p>
          <a:p>
            <a:endParaRPr lang="fr-FR" dirty="0" smtClean="0"/>
          </a:p>
          <a:p>
            <a:r>
              <a:rPr lang="fr-FR" dirty="0" smtClean="0"/>
              <a:t>       Entier </a:t>
            </a:r>
            <a:r>
              <a:rPr lang="fr-FR" b="1" dirty="0" err="1" smtClean="0"/>
              <a:t>nbres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  <a:r>
              <a:rPr lang="fr-FR" dirty="0" err="1" smtClean="0"/>
              <a:t>nmax</a:t>
            </a:r>
            <a:r>
              <a:rPr lang="fr-FR" dirty="0" smtClean="0"/>
              <a:t> ;</a:t>
            </a:r>
          </a:p>
          <a:p>
            <a:r>
              <a:rPr lang="fr-FR" dirty="0" smtClean="0"/>
              <a:t>       Sémaphore </a:t>
            </a:r>
            <a:r>
              <a:rPr lang="fr-FR" b="1" dirty="0" err="1" smtClean="0"/>
              <a:t>sem</a:t>
            </a:r>
            <a:r>
              <a:rPr lang="fr-FR" dirty="0" smtClean="0"/>
              <a:t> tableau[0..n-1] de sémaphore </a:t>
            </a:r>
            <a:r>
              <a:rPr lang="fr-FR" dirty="0" err="1" smtClean="0"/>
              <a:t>init</a:t>
            </a:r>
            <a:r>
              <a:rPr lang="fr-FR" dirty="0" smtClean="0"/>
              <a:t> 0;</a:t>
            </a:r>
          </a:p>
          <a:p>
            <a:r>
              <a:rPr lang="fr-FR" dirty="0" smtClean="0"/>
              <a:t>       Sémaphore </a:t>
            </a:r>
            <a:r>
              <a:rPr lang="fr-FR" b="1" dirty="0" err="1" smtClean="0"/>
              <a:t>mutex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1; </a:t>
            </a:r>
          </a:p>
          <a:p>
            <a:r>
              <a:rPr lang="fr-FR" b="1" dirty="0" smtClean="0"/>
              <a:t>       Liste </a:t>
            </a:r>
            <a:r>
              <a:rPr lang="fr-FR" dirty="0" smtClean="0"/>
              <a:t>= Structure</a:t>
            </a:r>
          </a:p>
          <a:p>
            <a:r>
              <a:rPr lang="fr-FR" dirty="0" smtClean="0"/>
              <a:t>           </a:t>
            </a:r>
            <a:r>
              <a:rPr lang="fr-FR" dirty="0" err="1" smtClean="0"/>
              <a:t>idfp</a:t>
            </a:r>
            <a:r>
              <a:rPr lang="fr-FR" dirty="0" smtClean="0"/>
              <a:t> : [0..n-1]; </a:t>
            </a:r>
          </a:p>
          <a:p>
            <a:r>
              <a:rPr lang="fr-FR" dirty="0" smtClean="0"/>
              <a:t>           nb : [0..</a:t>
            </a:r>
            <a:r>
              <a:rPr lang="fr-FR" dirty="0" err="1" smtClean="0"/>
              <a:t>nmax</a:t>
            </a:r>
            <a:r>
              <a:rPr lang="fr-FR" dirty="0" smtClean="0"/>
              <a:t>]; </a:t>
            </a:r>
          </a:p>
          <a:p>
            <a:r>
              <a:rPr lang="fr-FR" dirty="0" smtClean="0"/>
              <a:t>           Suivant : *liste; </a:t>
            </a:r>
          </a:p>
          <a:p>
            <a:r>
              <a:rPr lang="fr-FR" dirty="0" smtClean="0"/>
              <a:t>        fin; </a:t>
            </a:r>
          </a:p>
          <a:p>
            <a:pPr>
              <a:spcAft>
                <a:spcPts val="1200"/>
              </a:spcAft>
            </a:pPr>
            <a:r>
              <a:rPr lang="fr-FR" dirty="0" smtClean="0"/>
              <a:t>       </a:t>
            </a:r>
            <a:r>
              <a:rPr lang="fr-FR" b="1" dirty="0" err="1" smtClean="0"/>
              <a:t>pliste</a:t>
            </a:r>
            <a:r>
              <a:rPr lang="fr-FR" dirty="0" smtClean="0"/>
              <a:t> pointeur sur liste 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r>
              <a:rPr lang="fr-FR" dirty="0" smtClean="0"/>
              <a:t>; </a:t>
            </a:r>
          </a:p>
          <a:p>
            <a:pPr>
              <a:buFontTx/>
              <a:buChar char="-"/>
            </a:pPr>
            <a:r>
              <a:rPr lang="fr-FR" dirty="0" smtClean="0"/>
              <a:t> Procédure </a:t>
            </a:r>
            <a:r>
              <a:rPr lang="fr-FR" b="1" dirty="0" smtClean="0"/>
              <a:t>insérer</a:t>
            </a:r>
            <a:r>
              <a:rPr lang="fr-FR" dirty="0" smtClean="0"/>
              <a:t>(</a:t>
            </a:r>
            <a:r>
              <a:rPr lang="fr-FR" dirty="0" err="1" smtClean="0"/>
              <a:t>pliste</a:t>
            </a:r>
            <a:r>
              <a:rPr lang="fr-FR" dirty="0" smtClean="0"/>
              <a:t>, </a:t>
            </a:r>
            <a:r>
              <a:rPr lang="fr-FR" dirty="0" err="1" smtClean="0"/>
              <a:t>idfp</a:t>
            </a:r>
            <a:r>
              <a:rPr lang="fr-FR" dirty="0" smtClean="0"/>
              <a:t>, </a:t>
            </a:r>
            <a:r>
              <a:rPr lang="fr-FR" dirty="0" err="1" smtClean="0"/>
              <a:t>nbd</a:t>
            </a:r>
            <a:r>
              <a:rPr lang="fr-FR" dirty="0" smtClean="0"/>
              <a:t>) : permet d'ajouter un élément dans la liste selon le nombre de ressources </a:t>
            </a:r>
          </a:p>
          <a:p>
            <a:r>
              <a:rPr lang="fr-FR" dirty="0" smtClean="0"/>
              <a:t>   demandées (liste triée par ordre croissant des demandes). </a:t>
            </a:r>
          </a:p>
          <a:p>
            <a:pPr>
              <a:buFontTx/>
              <a:buChar char="-"/>
            </a:pPr>
            <a:r>
              <a:rPr lang="fr-FR" dirty="0" smtClean="0"/>
              <a:t> Procédure </a:t>
            </a:r>
            <a:r>
              <a:rPr lang="fr-FR" b="1" dirty="0" smtClean="0"/>
              <a:t>retirer</a:t>
            </a:r>
            <a:r>
              <a:rPr lang="fr-FR" dirty="0" smtClean="0"/>
              <a:t>(</a:t>
            </a:r>
            <a:r>
              <a:rPr lang="fr-FR" dirty="0" err="1" smtClean="0"/>
              <a:t>pliste</a:t>
            </a:r>
            <a:r>
              <a:rPr lang="fr-FR" dirty="0" smtClean="0"/>
              <a:t>, </a:t>
            </a:r>
            <a:r>
              <a:rPr lang="fr-FR" dirty="0" err="1" smtClean="0"/>
              <a:t>idfp</a:t>
            </a:r>
            <a:r>
              <a:rPr lang="fr-FR" dirty="0" smtClean="0"/>
              <a:t>, </a:t>
            </a:r>
            <a:r>
              <a:rPr lang="fr-FR" dirty="0" err="1" smtClean="0"/>
              <a:t>nbd</a:t>
            </a:r>
            <a:r>
              <a:rPr lang="fr-FR" dirty="0" smtClean="0"/>
              <a:t>): Affecte le contenu de l'élément pointé par </a:t>
            </a:r>
            <a:r>
              <a:rPr lang="fr-FR" dirty="0" err="1" smtClean="0"/>
              <a:t>pliste</a:t>
            </a:r>
            <a:r>
              <a:rPr lang="fr-FR" dirty="0" smtClean="0"/>
              <a:t> dans </a:t>
            </a:r>
            <a:r>
              <a:rPr lang="fr-FR" dirty="0" err="1" smtClean="0"/>
              <a:t>idfp</a:t>
            </a:r>
            <a:r>
              <a:rPr lang="fr-FR" dirty="0" smtClean="0"/>
              <a:t> et </a:t>
            </a:r>
            <a:r>
              <a:rPr lang="fr-FR" dirty="0" err="1" smtClean="0"/>
              <a:t>nbd</a:t>
            </a:r>
            <a:r>
              <a:rPr lang="fr-FR" dirty="0" smtClean="0"/>
              <a:t> et ensuite </a:t>
            </a:r>
          </a:p>
          <a:p>
            <a:r>
              <a:rPr lang="fr-FR" dirty="0" smtClean="0"/>
              <a:t>   supprime cet élément de la liste.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9791" y="6391548"/>
            <a:ext cx="891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Fonction </a:t>
            </a:r>
            <a:r>
              <a:rPr lang="fr-FR" b="1" dirty="0" smtClean="0"/>
              <a:t>tête</a:t>
            </a:r>
            <a:r>
              <a:rPr lang="fr-FR" dirty="0" smtClean="0"/>
              <a:t>(</a:t>
            </a:r>
            <a:r>
              <a:rPr lang="fr-FR" dirty="0" err="1" smtClean="0"/>
              <a:t>pliste</a:t>
            </a:r>
            <a:r>
              <a:rPr lang="fr-FR" dirty="0" smtClean="0"/>
              <a:t>): renvoie le nb contenu dans le premier élément de la liste.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270" y="892657"/>
            <a:ext cx="891415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Variables et structures de données à utiliser </a:t>
            </a:r>
            <a:r>
              <a:rPr lang="fr-FR" dirty="0" smtClean="0"/>
              <a:t>: </a:t>
            </a: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632138" y="2248525"/>
          <a:ext cx="6000226" cy="44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226"/>
              </a:tblGrid>
              <a:tr h="3946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3310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1623240"/>
            <a:ext cx="11167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2030" y="952617"/>
            <a:ext cx="89141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 smtClean="0"/>
              <a:t>1) Allocateur : nombre de processus connu : n</a:t>
            </a:r>
            <a:endParaRPr lang="fr-FR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24720" y="1434755"/>
            <a:ext cx="11432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La procédure</a:t>
            </a:r>
            <a:r>
              <a:rPr lang="fr-FR" b="1" dirty="0" smtClean="0"/>
              <a:t> Allouer </a:t>
            </a:r>
            <a:r>
              <a:rPr lang="fr-FR" dirty="0" smtClean="0"/>
              <a:t>a comme paramètres l’identificateur du processus et le nombre de ressources demandées (</a:t>
            </a:r>
            <a:r>
              <a:rPr lang="fr-FR" dirty="0" err="1" smtClean="0"/>
              <a:t>nbd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- La procédure </a:t>
            </a:r>
            <a:r>
              <a:rPr lang="fr-FR" b="1" dirty="0" smtClean="0"/>
              <a:t>Libérer</a:t>
            </a:r>
            <a:r>
              <a:rPr lang="fr-FR" dirty="0" smtClean="0"/>
              <a:t> a comme paramètre le nombre de ressources à restituer (</a:t>
            </a:r>
            <a:r>
              <a:rPr lang="fr-FR" dirty="0" err="1" smtClean="0"/>
              <a:t>nbr</a:t>
            </a:r>
            <a:r>
              <a:rPr lang="fr-FR" dirty="0" smtClean="0"/>
              <a:t>). 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952711" y="2228894"/>
          <a:ext cx="4500000" cy="4471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/>
              </a:tblGrid>
              <a:tr h="3562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594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fr-FR" b="1" dirty="0" smtClean="0"/>
                    </a:p>
                  </a:txBody>
                  <a:tcPr marT="108000" marB="108000"/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023672" y="2218546"/>
            <a:ext cx="244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Allouer (</a:t>
            </a:r>
            <a:r>
              <a:rPr lang="fr-FR" sz="2000" b="1" dirty="0" err="1" smtClean="0"/>
              <a:t>idfp</a:t>
            </a:r>
            <a:r>
              <a:rPr lang="fr-FR" sz="2000" b="1" dirty="0" smtClean="0"/>
              <a:t> , </a:t>
            </a:r>
            <a:r>
              <a:rPr lang="fr-FR" sz="2000" b="1" dirty="0" err="1" smtClean="0"/>
              <a:t>nbd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823018" y="2295992"/>
            <a:ext cx="244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Libérer (</a:t>
            </a:r>
            <a:r>
              <a:rPr lang="fr-FR" sz="2000" b="1" dirty="0" err="1" smtClean="0"/>
              <a:t>nbr</a:t>
            </a:r>
            <a:r>
              <a:rPr lang="fr-FR" sz="2000" b="1" dirty="0" smtClean="0"/>
              <a:t>)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049309" y="2713223"/>
            <a:ext cx="4482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000" b="1" dirty="0" smtClean="0"/>
              <a:t>Début</a:t>
            </a:r>
            <a:r>
              <a:rPr lang="fr-FR" sz="2000" dirty="0" smtClean="0"/>
              <a:t> </a:t>
            </a:r>
          </a:p>
          <a:p>
            <a:r>
              <a:rPr lang="fr-FR" sz="2000" dirty="0" smtClean="0"/>
              <a:t>    P(</a:t>
            </a:r>
            <a:r>
              <a:rPr lang="fr-FR" sz="2000" dirty="0" err="1" smtClean="0"/>
              <a:t>mutex</a:t>
            </a:r>
            <a:r>
              <a:rPr lang="fr-FR" sz="2000" dirty="0" smtClean="0"/>
              <a:t>); </a:t>
            </a:r>
          </a:p>
          <a:p>
            <a:r>
              <a:rPr lang="fr-FR" sz="2000" b="1" dirty="0" smtClean="0"/>
              <a:t>    Si </a:t>
            </a:r>
            <a:r>
              <a:rPr lang="fr-FR" sz="2000" dirty="0" err="1" smtClean="0"/>
              <a:t>nbd</a:t>
            </a:r>
            <a:r>
              <a:rPr lang="fr-FR" sz="2000" dirty="0" smtClean="0"/>
              <a:t> &gt; </a:t>
            </a:r>
            <a:r>
              <a:rPr lang="fr-FR" sz="2000" dirty="0" err="1" smtClean="0"/>
              <a:t>nbres</a:t>
            </a:r>
            <a:r>
              <a:rPr lang="fr-FR" sz="2000" dirty="0" smtClean="0"/>
              <a:t> </a:t>
            </a:r>
            <a:r>
              <a:rPr lang="fr-FR" sz="2000" b="1" dirty="0" smtClean="0"/>
              <a:t>alors</a:t>
            </a:r>
            <a:r>
              <a:rPr lang="fr-FR" sz="2000" dirty="0" smtClean="0"/>
              <a:t> </a:t>
            </a:r>
          </a:p>
          <a:p>
            <a:r>
              <a:rPr lang="fr-FR" sz="2000" dirty="0" smtClean="0"/>
              <a:t>         /* Attente */</a:t>
            </a:r>
          </a:p>
          <a:p>
            <a:r>
              <a:rPr lang="fr-FR" sz="2000" dirty="0" smtClean="0"/>
              <a:t>        Insérer(</a:t>
            </a:r>
            <a:r>
              <a:rPr lang="fr-FR" sz="2000" dirty="0" err="1" smtClean="0"/>
              <a:t>pliste</a:t>
            </a:r>
            <a:r>
              <a:rPr lang="fr-FR" sz="2000" dirty="0" smtClean="0"/>
              <a:t>, </a:t>
            </a:r>
            <a:r>
              <a:rPr lang="fr-FR" sz="2000" dirty="0" err="1" smtClean="0"/>
              <a:t>idfp</a:t>
            </a:r>
            <a:r>
              <a:rPr lang="fr-FR" sz="2000" dirty="0" smtClean="0"/>
              <a:t>, </a:t>
            </a:r>
            <a:r>
              <a:rPr lang="fr-FR" sz="2000" dirty="0" err="1" smtClean="0"/>
              <a:t>nbd</a:t>
            </a:r>
            <a:r>
              <a:rPr lang="fr-FR" sz="2000" dirty="0" smtClean="0"/>
              <a:t>, croissant); </a:t>
            </a:r>
          </a:p>
          <a:p>
            <a:r>
              <a:rPr lang="fr-FR" sz="2000" dirty="0" smtClean="0"/>
              <a:t>        V(</a:t>
            </a:r>
            <a:r>
              <a:rPr lang="fr-FR" sz="2000" dirty="0" err="1" smtClean="0"/>
              <a:t>mutex</a:t>
            </a:r>
            <a:r>
              <a:rPr lang="fr-FR" sz="2000" dirty="0" smtClean="0"/>
              <a:t>); </a:t>
            </a:r>
          </a:p>
          <a:p>
            <a:r>
              <a:rPr lang="fr-FR" sz="2000" dirty="0" smtClean="0"/>
              <a:t>        P(</a:t>
            </a:r>
            <a:r>
              <a:rPr lang="fr-FR" sz="2000" dirty="0" err="1" smtClean="0"/>
              <a:t>sem</a:t>
            </a:r>
            <a:r>
              <a:rPr lang="fr-FR" sz="2000" dirty="0" smtClean="0"/>
              <a:t>[</a:t>
            </a:r>
            <a:r>
              <a:rPr lang="fr-FR" sz="2000" dirty="0" err="1" smtClean="0"/>
              <a:t>idfp</a:t>
            </a:r>
            <a:r>
              <a:rPr lang="fr-FR" sz="2000" dirty="0" smtClean="0"/>
              <a:t>]); </a:t>
            </a:r>
          </a:p>
          <a:p>
            <a:r>
              <a:rPr lang="fr-FR" sz="2000" b="1" dirty="0" smtClean="0"/>
              <a:t>    Sinon </a:t>
            </a:r>
          </a:p>
          <a:p>
            <a:r>
              <a:rPr lang="fr-FR" sz="2000" dirty="0" smtClean="0"/>
              <a:t>        </a:t>
            </a:r>
            <a:r>
              <a:rPr lang="fr-FR" sz="2000" dirty="0" err="1" smtClean="0"/>
              <a:t>nbres</a:t>
            </a:r>
            <a:r>
              <a:rPr lang="fr-FR" sz="2000" dirty="0" smtClean="0"/>
              <a:t> := </a:t>
            </a:r>
            <a:r>
              <a:rPr lang="fr-FR" sz="2000" dirty="0" err="1" smtClean="0"/>
              <a:t>nbres</a:t>
            </a:r>
            <a:r>
              <a:rPr lang="fr-FR" sz="2000" dirty="0" smtClean="0"/>
              <a:t> - </a:t>
            </a:r>
            <a:r>
              <a:rPr lang="fr-FR" sz="2000" dirty="0" err="1" smtClean="0"/>
              <a:t>nbd</a:t>
            </a:r>
            <a:r>
              <a:rPr lang="fr-FR" sz="2000" dirty="0" smtClean="0"/>
              <a:t>; </a:t>
            </a:r>
          </a:p>
          <a:p>
            <a:r>
              <a:rPr lang="fr-FR" sz="2000" dirty="0" smtClean="0"/>
              <a:t>         V(</a:t>
            </a:r>
            <a:r>
              <a:rPr lang="fr-FR" sz="2000" dirty="0" err="1" smtClean="0"/>
              <a:t>mutex</a:t>
            </a:r>
            <a:r>
              <a:rPr lang="fr-FR" sz="2000" dirty="0" smtClean="0"/>
              <a:t>);</a:t>
            </a:r>
          </a:p>
          <a:p>
            <a:r>
              <a:rPr lang="fr-FR" sz="2000" dirty="0" smtClean="0"/>
              <a:t>   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Fsi</a:t>
            </a:r>
            <a:endParaRPr lang="fr-FR" sz="2000" b="1" dirty="0" smtClean="0"/>
          </a:p>
          <a:p>
            <a:r>
              <a:rPr lang="fr-FR" sz="2000" b="1" dirty="0" smtClean="0"/>
              <a:t>Fin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758723" y="2794555"/>
            <a:ext cx="5773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Entier </a:t>
            </a:r>
            <a:r>
              <a:rPr lang="fr-FR" sz="2000" dirty="0" err="1" smtClean="0"/>
              <a:t>nbd</a:t>
            </a:r>
            <a:r>
              <a:rPr lang="fr-FR" sz="2000" dirty="0" smtClean="0"/>
              <a:t> , </a:t>
            </a:r>
            <a:r>
              <a:rPr lang="fr-FR" sz="2000" dirty="0" err="1" smtClean="0"/>
              <a:t>idf</a:t>
            </a:r>
            <a:r>
              <a:rPr lang="fr-FR" sz="2000" dirty="0" smtClean="0"/>
              <a:t>; </a:t>
            </a:r>
          </a:p>
          <a:p>
            <a:r>
              <a:rPr lang="fr-FR" sz="2000" b="1" dirty="0" smtClean="0"/>
              <a:t>Début </a:t>
            </a:r>
          </a:p>
          <a:p>
            <a:r>
              <a:rPr lang="fr-FR" sz="2000" dirty="0" smtClean="0"/>
              <a:t>   P(</a:t>
            </a:r>
            <a:r>
              <a:rPr lang="fr-FR" sz="2000" dirty="0" err="1" smtClean="0"/>
              <a:t>mutex</a:t>
            </a:r>
            <a:r>
              <a:rPr lang="fr-FR" sz="2000" dirty="0" smtClean="0"/>
              <a:t>); </a:t>
            </a:r>
          </a:p>
          <a:p>
            <a:r>
              <a:rPr lang="fr-FR" sz="2000" dirty="0" smtClean="0"/>
              <a:t>   </a:t>
            </a:r>
            <a:r>
              <a:rPr lang="fr-FR" sz="2000" dirty="0" err="1" smtClean="0"/>
              <a:t>nbres</a:t>
            </a:r>
            <a:r>
              <a:rPr lang="fr-FR" sz="2000" dirty="0" smtClean="0"/>
              <a:t> = </a:t>
            </a:r>
            <a:r>
              <a:rPr lang="fr-FR" sz="2000" dirty="0" err="1" smtClean="0"/>
              <a:t>nbres</a:t>
            </a:r>
            <a:r>
              <a:rPr lang="fr-FR" sz="2000" dirty="0" smtClean="0"/>
              <a:t> + </a:t>
            </a:r>
            <a:r>
              <a:rPr lang="fr-FR" sz="2000" dirty="0" err="1" smtClean="0"/>
              <a:t>nbr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   /* </a:t>
            </a:r>
            <a:r>
              <a:rPr lang="fr-FR" sz="2000" dirty="0" err="1" smtClean="0"/>
              <a:t>Safistaire</a:t>
            </a:r>
            <a:r>
              <a:rPr lang="fr-FR" sz="2000" dirty="0" smtClean="0"/>
              <a:t> les demandes de clients en attente */      </a:t>
            </a:r>
          </a:p>
          <a:p>
            <a:r>
              <a:rPr lang="fr-FR" sz="2000" b="1" dirty="0" smtClean="0"/>
              <a:t>   </a:t>
            </a:r>
            <a:r>
              <a:rPr lang="fr-FR" sz="2000" b="1" dirty="0" err="1" smtClean="0"/>
              <a:t>Tantque</a:t>
            </a:r>
            <a:r>
              <a:rPr lang="fr-FR" sz="2000" dirty="0" smtClean="0"/>
              <a:t> (</a:t>
            </a:r>
            <a:r>
              <a:rPr lang="fr-FR" sz="2000" dirty="0" err="1" smtClean="0"/>
              <a:t>pliste</a:t>
            </a:r>
            <a:r>
              <a:rPr lang="fr-FR" sz="2000" dirty="0" smtClean="0"/>
              <a:t> ≠ nul) et ( tête (</a:t>
            </a:r>
            <a:r>
              <a:rPr lang="fr-FR" sz="2000" dirty="0" err="1" smtClean="0"/>
              <a:t>pliste</a:t>
            </a:r>
            <a:r>
              <a:rPr lang="fr-FR" sz="2000" dirty="0" smtClean="0"/>
              <a:t>) ≤ </a:t>
            </a:r>
            <a:r>
              <a:rPr lang="fr-FR" sz="2000" dirty="0" err="1" smtClean="0"/>
              <a:t>nbres</a:t>
            </a:r>
            <a:r>
              <a:rPr lang="fr-FR" sz="2000" dirty="0" smtClean="0"/>
              <a:t> ) </a:t>
            </a:r>
            <a:r>
              <a:rPr lang="fr-FR" sz="2000" b="1" dirty="0" smtClean="0"/>
              <a:t>faire</a:t>
            </a:r>
            <a:r>
              <a:rPr lang="fr-FR" sz="2000" dirty="0" smtClean="0"/>
              <a:t>      </a:t>
            </a:r>
          </a:p>
          <a:p>
            <a:r>
              <a:rPr lang="fr-FR" sz="2000" dirty="0" smtClean="0"/>
              <a:t>          Retirer(</a:t>
            </a:r>
            <a:r>
              <a:rPr lang="fr-FR" sz="2000" dirty="0" err="1" smtClean="0"/>
              <a:t>pliste</a:t>
            </a:r>
            <a:r>
              <a:rPr lang="fr-FR" sz="2000" dirty="0" smtClean="0"/>
              <a:t>, </a:t>
            </a:r>
            <a:r>
              <a:rPr lang="fr-FR" sz="2000" dirty="0" err="1" smtClean="0"/>
              <a:t>idf</a:t>
            </a:r>
            <a:r>
              <a:rPr lang="fr-FR" sz="2000" dirty="0" smtClean="0"/>
              <a:t> , </a:t>
            </a:r>
            <a:r>
              <a:rPr lang="fr-FR" sz="2000" dirty="0" err="1" smtClean="0"/>
              <a:t>nbd</a:t>
            </a:r>
            <a:r>
              <a:rPr lang="fr-FR" sz="2000" dirty="0" smtClean="0"/>
              <a:t>); </a:t>
            </a:r>
          </a:p>
          <a:p>
            <a:r>
              <a:rPr lang="fr-FR" sz="2000" dirty="0" smtClean="0"/>
              <a:t>          </a:t>
            </a:r>
            <a:r>
              <a:rPr lang="fr-FR" sz="2000" dirty="0" err="1" smtClean="0"/>
              <a:t>nbres</a:t>
            </a:r>
            <a:r>
              <a:rPr lang="fr-FR" sz="2000" dirty="0" smtClean="0"/>
              <a:t> := </a:t>
            </a:r>
            <a:r>
              <a:rPr lang="fr-FR" sz="2000" dirty="0" err="1" smtClean="0"/>
              <a:t>nbres</a:t>
            </a:r>
            <a:r>
              <a:rPr lang="fr-FR" sz="2000" dirty="0" smtClean="0"/>
              <a:t> – </a:t>
            </a:r>
            <a:r>
              <a:rPr lang="fr-FR" sz="2000" dirty="0" err="1" smtClean="0"/>
              <a:t>nbd</a:t>
            </a:r>
            <a:r>
              <a:rPr lang="fr-FR" sz="2000" dirty="0" smtClean="0"/>
              <a:t>; </a:t>
            </a:r>
          </a:p>
          <a:p>
            <a:r>
              <a:rPr lang="fr-FR" sz="2000" dirty="0" smtClean="0"/>
              <a:t>          V(</a:t>
            </a:r>
            <a:r>
              <a:rPr lang="fr-FR" sz="2000" dirty="0" err="1" smtClean="0"/>
              <a:t>sem</a:t>
            </a:r>
            <a:r>
              <a:rPr lang="fr-FR" sz="2000" dirty="0" smtClean="0"/>
              <a:t>[</a:t>
            </a:r>
            <a:r>
              <a:rPr lang="fr-FR" sz="2000" dirty="0" err="1" smtClean="0"/>
              <a:t>idf</a:t>
            </a:r>
            <a:r>
              <a:rPr lang="fr-FR" sz="2000" dirty="0" smtClean="0"/>
              <a:t>]) </a:t>
            </a:r>
          </a:p>
          <a:p>
            <a:r>
              <a:rPr lang="fr-FR" sz="2000" dirty="0" smtClean="0"/>
              <a:t>    </a:t>
            </a:r>
            <a:r>
              <a:rPr lang="fr-FR" sz="2000" b="1" dirty="0" smtClean="0"/>
              <a:t>FTQ</a:t>
            </a:r>
          </a:p>
          <a:p>
            <a:r>
              <a:rPr lang="fr-FR" sz="2000" dirty="0" smtClean="0"/>
              <a:t>       V(</a:t>
            </a:r>
            <a:r>
              <a:rPr lang="fr-FR" sz="2000" dirty="0" err="1" smtClean="0"/>
              <a:t>mutex</a:t>
            </a:r>
            <a:r>
              <a:rPr lang="fr-FR" sz="2000" dirty="0" smtClean="0"/>
              <a:t>); </a:t>
            </a:r>
          </a:p>
          <a:p>
            <a:r>
              <a:rPr lang="fr-FR" sz="2000" b="1" dirty="0" smtClean="0"/>
              <a:t>Fin</a:t>
            </a:r>
            <a:endParaRPr lang="fr-FR" sz="2000" b="1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1623240"/>
            <a:ext cx="11167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2030" y="952617"/>
            <a:ext cx="89141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 smtClean="0"/>
              <a:t>1) Allocateur : nombre de processus connu : n</a:t>
            </a:r>
            <a:endParaRPr lang="fr-F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311" y="1747838"/>
            <a:ext cx="6877050" cy="336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-5692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1623240"/>
            <a:ext cx="11167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250" y="787727"/>
            <a:ext cx="89141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 smtClean="0"/>
              <a:t>2) Allocateur : nombre de processus n’est pas connu </a:t>
            </a:r>
            <a:endParaRPr lang="fr-F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2069" y="1222443"/>
            <a:ext cx="111601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1" u="sng" dirty="0" smtClean="0"/>
              <a:t>Variables et structures de données à utiliser </a:t>
            </a:r>
            <a:r>
              <a:rPr lang="fr-FR" dirty="0" smtClean="0"/>
              <a:t>: « </a:t>
            </a:r>
            <a:r>
              <a:rPr lang="fr-FR" b="1" dirty="0" smtClean="0">
                <a:solidFill>
                  <a:srgbClr val="002060"/>
                </a:solidFill>
              </a:rPr>
              <a:t>Allocation dynamique des sémaphores synchronisation</a:t>
            </a:r>
            <a:r>
              <a:rPr lang="fr-FR" b="1" dirty="0" smtClean="0"/>
              <a:t> »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656" y="1668219"/>
            <a:ext cx="1116767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Une </a:t>
            </a:r>
            <a:r>
              <a:rPr lang="fr-FR" b="1" dirty="0" smtClean="0"/>
              <a:t>variable </a:t>
            </a:r>
            <a:r>
              <a:rPr lang="fr-FR" b="1" dirty="0" err="1" smtClean="0"/>
              <a:t>nbres</a:t>
            </a:r>
            <a:r>
              <a:rPr lang="fr-FR" b="1" dirty="0" smtClean="0"/>
              <a:t> </a:t>
            </a:r>
            <a:r>
              <a:rPr lang="fr-FR" dirty="0" smtClean="0"/>
              <a:t>qui comptabilise le nombre d’unités disponibles de la ressources. </a:t>
            </a:r>
          </a:p>
          <a:p>
            <a:pPr>
              <a:buFontTx/>
              <a:buChar char="-"/>
            </a:pPr>
            <a:r>
              <a:rPr lang="fr-FR" dirty="0" smtClean="0"/>
              <a:t> Une </a:t>
            </a:r>
            <a:r>
              <a:rPr lang="fr-FR" b="1" dirty="0" smtClean="0"/>
              <a:t>liste</a:t>
            </a:r>
            <a:r>
              <a:rPr lang="fr-FR" dirty="0" smtClean="0"/>
              <a:t> pour sauvegarder le nombre de ressources demandées et le </a:t>
            </a:r>
            <a:r>
              <a:rPr lang="fr-FR" dirty="0" smtClean="0">
                <a:solidFill>
                  <a:srgbClr val="FF0000"/>
                </a:solidFill>
              </a:rPr>
              <a:t>sémaphore correspondant à un processus</a:t>
            </a:r>
            <a:r>
              <a:rPr lang="fr-FR" dirty="0" smtClean="0"/>
              <a:t>. </a:t>
            </a:r>
          </a:p>
          <a:p>
            <a:pPr>
              <a:buFontTx/>
              <a:buChar char="-"/>
            </a:pPr>
            <a:r>
              <a:rPr lang="fr-FR" dirty="0" smtClean="0"/>
              <a:t> Un </a:t>
            </a:r>
            <a:r>
              <a:rPr lang="fr-FR" b="1" dirty="0" smtClean="0"/>
              <a:t>sémaphore de synchronisation</a:t>
            </a:r>
            <a:r>
              <a:rPr lang="fr-FR" dirty="0" smtClean="0"/>
              <a:t> par processus; ces sémaphores permettent de mettre les processus en attente ;  </a:t>
            </a:r>
          </a:p>
          <a:p>
            <a:pPr>
              <a:spcAft>
                <a:spcPts val="1200"/>
              </a:spcAft>
            </a:pPr>
            <a:r>
              <a:rPr lang="fr-FR" dirty="0" smtClean="0"/>
              <a:t>  ce sémaphore est </a:t>
            </a:r>
            <a:r>
              <a:rPr lang="fr-FR" b="1" dirty="0" smtClean="0"/>
              <a:t>initialisé à zéro</a:t>
            </a:r>
            <a:r>
              <a:rPr lang="fr-FR" dirty="0" smtClean="0"/>
              <a:t>.  </a:t>
            </a:r>
            <a:r>
              <a:rPr lang="fr-FR" dirty="0" smtClean="0">
                <a:solidFill>
                  <a:srgbClr val="FF0000"/>
                </a:solidFill>
              </a:rPr>
              <a:t>Chaque processus déclare et initialise lui-même son propre sémaphore. </a:t>
            </a:r>
            <a:endParaRPr lang="fr-FR" dirty="0" smtClean="0"/>
          </a:p>
          <a:p>
            <a:r>
              <a:rPr lang="fr-FR" dirty="0" smtClean="0"/>
              <a:t>       Entier </a:t>
            </a:r>
            <a:r>
              <a:rPr lang="fr-FR" b="1" dirty="0" err="1" smtClean="0"/>
              <a:t>nbres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  <a:r>
              <a:rPr lang="fr-FR" dirty="0" err="1" smtClean="0"/>
              <a:t>nmax</a:t>
            </a:r>
            <a:r>
              <a:rPr lang="fr-FR" dirty="0" smtClean="0"/>
              <a:t> ;</a:t>
            </a:r>
          </a:p>
          <a:p>
            <a:r>
              <a:rPr lang="fr-FR" dirty="0" smtClean="0"/>
              <a:t>       Sémaphore </a:t>
            </a:r>
            <a:r>
              <a:rPr lang="fr-FR" b="1" dirty="0" err="1" smtClean="0"/>
              <a:t>mutex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1; </a:t>
            </a:r>
          </a:p>
          <a:p>
            <a:r>
              <a:rPr lang="fr-FR" b="1" dirty="0" smtClean="0"/>
              <a:t>       Liste </a:t>
            </a:r>
            <a:r>
              <a:rPr lang="fr-FR" dirty="0" smtClean="0"/>
              <a:t>= Structure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           Sem : *sémaphore ;</a:t>
            </a:r>
          </a:p>
          <a:p>
            <a:r>
              <a:rPr lang="fr-FR" dirty="0" smtClean="0"/>
              <a:t>           nb : [0..</a:t>
            </a:r>
            <a:r>
              <a:rPr lang="fr-FR" dirty="0" err="1" smtClean="0"/>
              <a:t>nmax</a:t>
            </a:r>
            <a:r>
              <a:rPr lang="fr-FR" dirty="0" smtClean="0"/>
              <a:t>]; </a:t>
            </a:r>
          </a:p>
          <a:p>
            <a:r>
              <a:rPr lang="fr-FR" dirty="0" smtClean="0"/>
              <a:t>           Suivant : *liste; </a:t>
            </a:r>
          </a:p>
          <a:p>
            <a:r>
              <a:rPr lang="fr-FR" dirty="0" smtClean="0"/>
              <a:t>        fin; </a:t>
            </a:r>
          </a:p>
          <a:p>
            <a:pPr>
              <a:spcAft>
                <a:spcPts val="1200"/>
              </a:spcAft>
            </a:pPr>
            <a:r>
              <a:rPr lang="fr-FR" dirty="0" smtClean="0"/>
              <a:t>       </a:t>
            </a:r>
            <a:r>
              <a:rPr lang="fr-FR" b="1" dirty="0" err="1" smtClean="0"/>
              <a:t>pliste</a:t>
            </a:r>
            <a:r>
              <a:rPr lang="fr-FR" dirty="0" smtClean="0"/>
              <a:t> pointeur sur liste 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r>
              <a:rPr lang="fr-FR" dirty="0" smtClean="0"/>
              <a:t>; </a:t>
            </a:r>
          </a:p>
          <a:p>
            <a:pPr>
              <a:buFontTx/>
              <a:buChar char="-"/>
            </a:pPr>
            <a:r>
              <a:rPr lang="fr-FR" dirty="0" smtClean="0"/>
              <a:t> Procédure </a:t>
            </a:r>
            <a:r>
              <a:rPr lang="fr-FR" b="1" dirty="0" smtClean="0"/>
              <a:t>insérer</a:t>
            </a:r>
            <a:r>
              <a:rPr lang="fr-FR" dirty="0" smtClean="0"/>
              <a:t>(</a:t>
            </a:r>
            <a:r>
              <a:rPr lang="fr-FR" dirty="0" err="1" smtClean="0"/>
              <a:t>pliste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sem</a:t>
            </a:r>
            <a:r>
              <a:rPr lang="fr-FR" dirty="0" smtClean="0"/>
              <a:t>, </a:t>
            </a:r>
            <a:r>
              <a:rPr lang="fr-FR" dirty="0" err="1" smtClean="0"/>
              <a:t>nbd</a:t>
            </a:r>
            <a:r>
              <a:rPr lang="fr-FR" dirty="0" smtClean="0"/>
              <a:t>, ordre) : permet d'ajouter un élément dans la liste selon le nombre de ressources </a:t>
            </a:r>
          </a:p>
          <a:p>
            <a:r>
              <a:rPr lang="fr-FR" dirty="0" smtClean="0"/>
              <a:t>   demandées (liste triée par ordre croissant des demandes). </a:t>
            </a:r>
          </a:p>
          <a:p>
            <a:pPr>
              <a:buFontTx/>
              <a:buChar char="-"/>
            </a:pPr>
            <a:r>
              <a:rPr lang="fr-FR" dirty="0" smtClean="0"/>
              <a:t> Procédure </a:t>
            </a:r>
            <a:r>
              <a:rPr lang="fr-FR" b="1" dirty="0" smtClean="0"/>
              <a:t>retirer</a:t>
            </a:r>
            <a:r>
              <a:rPr lang="fr-FR" dirty="0" smtClean="0"/>
              <a:t>(</a:t>
            </a:r>
            <a:r>
              <a:rPr lang="fr-FR" dirty="0" err="1" smtClean="0"/>
              <a:t>pliste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sem</a:t>
            </a:r>
            <a:r>
              <a:rPr lang="fr-FR" dirty="0" smtClean="0"/>
              <a:t>, </a:t>
            </a:r>
            <a:r>
              <a:rPr lang="fr-FR" dirty="0" err="1" smtClean="0"/>
              <a:t>nbd</a:t>
            </a:r>
            <a:r>
              <a:rPr lang="fr-FR" dirty="0" smtClean="0"/>
              <a:t>): Affecte le contenu de l'élément pointé par </a:t>
            </a:r>
            <a:r>
              <a:rPr lang="fr-FR" dirty="0" err="1" smtClean="0"/>
              <a:t>pliste</a:t>
            </a:r>
            <a:r>
              <a:rPr lang="fr-FR" dirty="0" smtClean="0"/>
              <a:t> dans </a:t>
            </a:r>
            <a:r>
              <a:rPr lang="fr-FR" dirty="0" err="1" smtClean="0"/>
              <a:t>idfp</a:t>
            </a:r>
            <a:r>
              <a:rPr lang="fr-FR" dirty="0" smtClean="0"/>
              <a:t> et </a:t>
            </a:r>
            <a:r>
              <a:rPr lang="fr-FR" dirty="0" err="1" smtClean="0"/>
              <a:t>nbd</a:t>
            </a:r>
            <a:r>
              <a:rPr lang="fr-FR" dirty="0" smtClean="0"/>
              <a:t> et ensuite </a:t>
            </a:r>
          </a:p>
          <a:p>
            <a:r>
              <a:rPr lang="fr-FR" dirty="0" smtClean="0"/>
              <a:t>   supprime cet élément de la liste.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9671" y="6406538"/>
            <a:ext cx="891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Fonction </a:t>
            </a:r>
            <a:r>
              <a:rPr lang="fr-FR" b="1" dirty="0" smtClean="0"/>
              <a:t>tête</a:t>
            </a:r>
            <a:r>
              <a:rPr lang="fr-FR" dirty="0" smtClean="0"/>
              <a:t>(</a:t>
            </a:r>
            <a:r>
              <a:rPr lang="fr-FR" dirty="0" err="1" smtClean="0"/>
              <a:t>pliste</a:t>
            </a:r>
            <a:r>
              <a:rPr lang="fr-FR" dirty="0" smtClean="0"/>
              <a:t>): renvoie le nb contenu dans le premier élément de la liste.</a:t>
            </a: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929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1623240"/>
            <a:ext cx="11167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2030" y="802717"/>
            <a:ext cx="89141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 smtClean="0"/>
              <a:t>2) Allocateur : nombre de processus n’est pas connu </a:t>
            </a:r>
            <a:endParaRPr lang="fr-FR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932" y="1993532"/>
            <a:ext cx="107061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9880" y="1269863"/>
            <a:ext cx="1265169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50" dirty="0" smtClean="0"/>
              <a:t>- La procédure</a:t>
            </a:r>
            <a:r>
              <a:rPr lang="fr-FR" sz="1750" b="1" dirty="0" smtClean="0"/>
              <a:t> Allouer </a:t>
            </a:r>
            <a:r>
              <a:rPr lang="fr-FR" sz="1750" dirty="0" smtClean="0"/>
              <a:t>a comme paramètres </a:t>
            </a:r>
            <a:r>
              <a:rPr lang="fr-FR" sz="1750" b="1" dirty="0" smtClean="0">
                <a:solidFill>
                  <a:srgbClr val="FF0000"/>
                </a:solidFill>
              </a:rPr>
              <a:t>un sémaphore définie par le processus </a:t>
            </a:r>
            <a:r>
              <a:rPr lang="fr-FR" sz="1750" dirty="0" smtClean="0"/>
              <a:t>et le nombre de ressources demandées (</a:t>
            </a:r>
            <a:r>
              <a:rPr lang="fr-FR" sz="1750" dirty="0" err="1" smtClean="0"/>
              <a:t>nbd</a:t>
            </a:r>
            <a:r>
              <a:rPr lang="fr-FR" sz="1750" dirty="0" smtClean="0"/>
              <a:t>). </a:t>
            </a:r>
          </a:p>
          <a:p>
            <a:r>
              <a:rPr lang="fr-FR" sz="1750" dirty="0" smtClean="0"/>
              <a:t>- La procédure </a:t>
            </a:r>
            <a:r>
              <a:rPr lang="fr-FR" sz="1750" b="1" dirty="0" smtClean="0"/>
              <a:t>Libérer</a:t>
            </a:r>
            <a:r>
              <a:rPr lang="fr-FR" sz="1750" dirty="0" smtClean="0"/>
              <a:t> a comme paramètre le nombre de ressources à restituer (</a:t>
            </a:r>
            <a:r>
              <a:rPr lang="fr-FR" sz="1750" dirty="0" err="1" smtClean="0"/>
              <a:t>nbr</a:t>
            </a:r>
            <a:r>
              <a:rPr lang="fr-FR" sz="1750" dirty="0" smtClean="0"/>
              <a:t>). </a:t>
            </a:r>
            <a:endParaRPr lang="fr-FR" sz="1750" dirty="0"/>
          </a:p>
        </p:txBody>
      </p:sp>
      <p:sp>
        <p:nvSpPr>
          <p:cNvPr id="9" name="Rectangle 8"/>
          <p:cNvSpPr/>
          <p:nvPr/>
        </p:nvSpPr>
        <p:spPr>
          <a:xfrm>
            <a:off x="1753849" y="1948721"/>
            <a:ext cx="584617" cy="494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90668" y="3690079"/>
            <a:ext cx="477187" cy="462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291653" y="4349646"/>
            <a:ext cx="522158" cy="477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054184" y="2640767"/>
            <a:ext cx="584617" cy="494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867993" y="4664439"/>
            <a:ext cx="584617" cy="494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443928" y="5398957"/>
            <a:ext cx="584617" cy="494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1422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7: </a:t>
            </a:r>
            <a:r>
              <a:rPr lang="fr-FR" sz="3600" b="1" dirty="0" smtClean="0">
                <a:solidFill>
                  <a:schemeClr val="bg1"/>
                </a:solidFill>
              </a:rPr>
              <a:t>Allocateur de ressources 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74" y="1623240"/>
            <a:ext cx="11167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2030" y="952617"/>
            <a:ext cx="89141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 smtClean="0"/>
              <a:t>1) Allocateur : nombre de processus n’est pas connu </a:t>
            </a:r>
            <a:endParaRPr lang="fr-FR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5136" y="1917883"/>
            <a:ext cx="4933950" cy="296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6358" y="3762531"/>
            <a:ext cx="5257800" cy="2705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de la piscine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924" y="2135398"/>
            <a:ext cx="319087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7134" y="741232"/>
            <a:ext cx="6905312" cy="288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525251" y="1358659"/>
            <a:ext cx="3761936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600" b="1" u="sng" dirty="0" smtClean="0">
                <a:solidFill>
                  <a:schemeClr val="accent5">
                    <a:lumMod val="50000"/>
                  </a:schemeClr>
                </a:solidFill>
              </a:rPr>
              <a:t>Programme de la piscine </a:t>
            </a:r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endParaRPr lang="fr-FR" sz="2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4572" y="5430422"/>
            <a:ext cx="1962150" cy="31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78" y="5784720"/>
            <a:ext cx="1857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Connecteur droit avec flèche 13"/>
          <p:cNvCxnSpPr/>
          <p:nvPr/>
        </p:nvCxnSpPr>
        <p:spPr>
          <a:xfrm rot="5400000" flipH="1" flipV="1">
            <a:off x="3155429" y="1356611"/>
            <a:ext cx="1993693" cy="13491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447738" y="3807502"/>
            <a:ext cx="1349114" cy="179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de la piscine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328" y="1930296"/>
            <a:ext cx="11372850" cy="26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503" y="1518691"/>
            <a:ext cx="7191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525251" y="878979"/>
            <a:ext cx="3761936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600" b="1" u="sng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fr-FR" sz="2600" b="1" u="sng" baseline="30000" dirty="0" smtClean="0">
                <a:solidFill>
                  <a:schemeClr val="accent5">
                    <a:lumMod val="50000"/>
                  </a:schemeClr>
                </a:solidFill>
              </a:rPr>
              <a:t>ière</a:t>
            </a:r>
            <a:r>
              <a:rPr lang="fr-FR" sz="2600" b="1" u="sng" dirty="0" smtClean="0">
                <a:solidFill>
                  <a:schemeClr val="accent5">
                    <a:lumMod val="50000"/>
                  </a:schemeClr>
                </a:solidFill>
              </a:rPr>
              <a:t> Question</a:t>
            </a:r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:   </a:t>
            </a:r>
            <a:endParaRPr lang="fr-FR" sz="2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105" y="4844321"/>
            <a:ext cx="6657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243" y="1220758"/>
            <a:ext cx="8994098" cy="548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1051341" y="0"/>
            <a:ext cx="9839325" cy="494675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000" b="1" dirty="0" smtClean="0">
                <a:solidFill>
                  <a:schemeClr val="bg1"/>
                </a:solidFill>
              </a:rPr>
              <a:t>Synchronisation des processus par sémaphores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74950" y="564189"/>
            <a:ext cx="1014775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</a:rPr>
              <a:t>A quel classe de problèmes appartient le problème de la piscine ? </a:t>
            </a:r>
            <a:endParaRPr lang="fr-FR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Modèle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</a:rPr>
              <a:t>Allocateur de ressources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0121" y="729080"/>
            <a:ext cx="812407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Exemple : Allocation d’imprimantes </a:t>
            </a:r>
            <a:endParaRPr lang="fr-FR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76" y="1442414"/>
            <a:ext cx="89630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Modèle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</a:rPr>
              <a:t>Allocateur de ressources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0121" y="729080"/>
            <a:ext cx="812407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Exemple : Allocation d’imprimantes </a:t>
            </a:r>
            <a:endParaRPr lang="fr-FR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499" y="3296743"/>
            <a:ext cx="93821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605" y="1460215"/>
            <a:ext cx="9576000" cy="15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Modèle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</a:rPr>
              <a:t>Allocateur de ressources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664" y="1838710"/>
            <a:ext cx="96774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617687" y="986412"/>
            <a:ext cx="975550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Deux solutions possibles: </a:t>
            </a:r>
            <a:r>
              <a:rPr lang="fr-FR" sz="3000" b="1" u="sng" dirty="0" smtClean="0">
                <a:solidFill>
                  <a:schemeClr val="accent5">
                    <a:lumMod val="50000"/>
                  </a:schemeClr>
                </a:solidFill>
              </a:rPr>
              <a:t>Sémaphores</a:t>
            </a:r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 et </a:t>
            </a:r>
            <a:r>
              <a:rPr lang="fr-FR" sz="3000" b="1" u="sng" dirty="0" smtClean="0">
                <a:solidFill>
                  <a:schemeClr val="accent5">
                    <a:lumMod val="50000"/>
                  </a:schemeClr>
                </a:solidFill>
              </a:rPr>
              <a:t>Variables d’états </a:t>
            </a:r>
            <a:endParaRPr lang="fr-FR" sz="30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Modèle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</a:rPr>
              <a:t>Allocateur de ressources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2678" y="821520"/>
            <a:ext cx="975550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Deux solutions possibles: </a:t>
            </a:r>
            <a:r>
              <a:rPr lang="fr-FR" sz="3000" b="1" u="sng" dirty="0" smtClean="0">
                <a:solidFill>
                  <a:schemeClr val="accent5">
                    <a:lumMod val="50000"/>
                  </a:schemeClr>
                </a:solidFill>
              </a:rPr>
              <a:t>Sémaphores</a:t>
            </a:r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 et </a:t>
            </a:r>
            <a:r>
              <a:rPr lang="fr-FR" sz="3000" b="1" u="sng" dirty="0" smtClean="0">
                <a:solidFill>
                  <a:schemeClr val="accent5">
                    <a:lumMod val="50000"/>
                  </a:schemeClr>
                </a:solidFill>
              </a:rPr>
              <a:t>Variables d’états </a:t>
            </a:r>
            <a:endParaRPr lang="fr-FR" sz="30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423" y="2422004"/>
            <a:ext cx="10114535" cy="399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690141" y="1598509"/>
            <a:ext cx="812407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fr-FR" sz="3000" b="1" baseline="30000" dirty="0" smtClean="0">
                <a:solidFill>
                  <a:schemeClr val="accent5">
                    <a:lumMod val="50000"/>
                  </a:schemeClr>
                </a:solidFill>
              </a:rPr>
              <a:t>ième</a:t>
            </a:r>
            <a:r>
              <a:rPr lang="fr-FR" sz="3000" b="1" dirty="0" smtClean="0">
                <a:solidFill>
                  <a:schemeClr val="accent5">
                    <a:lumMod val="50000"/>
                  </a:schemeClr>
                </a:solidFill>
              </a:rPr>
              <a:t> solution: En utilisant les variables d’état</a:t>
            </a:r>
            <a:endParaRPr lang="fr-FR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11975</TotalTime>
  <Words>1668</Words>
  <Application>Microsoft Office PowerPoint</Application>
  <PresentationFormat>Personnalisé</PresentationFormat>
  <Paragraphs>294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                      TD de la synchronisation des processus par sémaphores  </vt:lpstr>
      <vt:lpstr>                   Exercice 1: La piscine(Latteux, 1980) </vt:lpstr>
      <vt:lpstr>                  Solution de l’exercice de la piscine </vt:lpstr>
      <vt:lpstr>                  Solution de l’exercice de la piscine </vt:lpstr>
      <vt:lpstr>                   Synchronisation des processus par sémaphores</vt:lpstr>
      <vt:lpstr>                  Modèle Allocateur de ressources </vt:lpstr>
      <vt:lpstr>                  Modèle Allocateur de ressources </vt:lpstr>
      <vt:lpstr>                  Modèle Allocateur de ressources </vt:lpstr>
      <vt:lpstr>                  Modèle Allocateur de ressources </vt:lpstr>
      <vt:lpstr>                  Modèle Allocateur de ressources </vt:lpstr>
      <vt:lpstr>                  Modèle Allocateur de ressources </vt:lpstr>
      <vt:lpstr>                  Solution de l’exercice de la piscine </vt:lpstr>
      <vt:lpstr>                  1ière Solution de l’exercice de la piscine </vt:lpstr>
      <vt:lpstr>                  1ière Solution de l’exercice de la piscine </vt:lpstr>
      <vt:lpstr>                  2ième  Solution de l’exercice de la piscine </vt:lpstr>
      <vt:lpstr>                  2ième  Solution: Amélioration de la solution précédente </vt:lpstr>
      <vt:lpstr>                  2ième Solution de l’exercice de la piscine </vt:lpstr>
      <vt:lpstr>                  Solution de l’exercice de la piscine </vt:lpstr>
      <vt:lpstr>                  Solution de l’exercice de la piscine </vt:lpstr>
      <vt:lpstr>                   Exercice 7: Allocateur de ressources  </vt:lpstr>
      <vt:lpstr>                   Exercice 7: Allocateur de ressources  </vt:lpstr>
      <vt:lpstr>                   Exercice 7: Allocateur de ressources  </vt:lpstr>
      <vt:lpstr>                   Exercice 7: Allocateur de ressources  </vt:lpstr>
      <vt:lpstr>                   Exercice 7: Allocateur de ressources  </vt:lpstr>
      <vt:lpstr>                   Exercice 7: Allocateur de ressources  </vt:lpstr>
      <vt:lpstr>                   Exercice 7: Allocateur de ressources  </vt:lpstr>
      <vt:lpstr>                   Exercice 7: Allocateur de ressources 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Edition de lien</dc:title>
  <dc:creator>morsi</dc:creator>
  <cp:lastModifiedBy>Ayad</cp:lastModifiedBy>
  <cp:revision>227</cp:revision>
  <dcterms:created xsi:type="dcterms:W3CDTF">2021-02-21T10:08:01Z</dcterms:created>
  <dcterms:modified xsi:type="dcterms:W3CDTF">2022-01-05T01:36:03Z</dcterms:modified>
</cp:coreProperties>
</file>