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8" r:id="rId10"/>
    <p:sldId id="265" r:id="rId11"/>
    <p:sldId id="263" r:id="rId12"/>
    <p:sldId id="264" r:id="rId13"/>
    <p:sldId id="267" r:id="rId14"/>
    <p:sldId id="274" r:id="rId15"/>
    <p:sldId id="275" r:id="rId16"/>
    <p:sldId id="269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929"/>
  </p:normalViewPr>
  <p:slideViewPr>
    <p:cSldViewPr snapToGrid="0" snapToObjects="1">
      <p:cViewPr>
        <p:scale>
          <a:sx n="93" d="100"/>
          <a:sy n="93" d="100"/>
        </p:scale>
        <p:origin x="9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F40A2-BCDE-AB46-A959-7533F2EC6BF2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46987-8BC5-DC4F-A705-13EB2A57EE9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4909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Bottleneck -&gt; Increasing the size of the dimension allow more information to pass, resulting in better reconstruction</a:t>
            </a:r>
          </a:p>
          <a:p>
            <a:r>
              <a:rPr lang="en-US" dirty="0"/>
              <a:t>For example if 2 variables (dimension) the output might be fuzzy, because we force entire information to go through 2 single variables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JP" dirty="0"/>
              <a:t>he loss function we compute by looking at output and compare pixel to pixel difference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6987-8BC5-DC4F-A705-13EB2A57EE94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7348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feature learning or dimension reduction happen if the end result is the same as the input?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assumption behind autoencoders is that the transformation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“input –&gt; hidden –&gt; input“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help us learn important properties of the dataset.</a:t>
            </a:r>
            <a:endParaRPr lang="en-JP" dirty="0"/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6987-8BC5-DC4F-A705-13EB2A57EE94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7749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/pdf/1802.06955v5.pdf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6987-8BC5-DC4F-A705-13EB2A57EE94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0392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Inpainting refers to the art of restoring lost parts of an image and reconstructing them based on the background information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/pdf/1806.03589.pdf</a:t>
            </a:r>
          </a:p>
          <a:p>
            <a:r>
              <a:rPr lang="en-US" dirty="0"/>
              <a:t>Image </a:t>
            </a:r>
            <a:r>
              <a:rPr lang="en-US" dirty="0" err="1"/>
              <a:t>impainting</a:t>
            </a:r>
            <a:r>
              <a:rPr lang="en-US" dirty="0"/>
              <a:t> is used in automatic scene editing</a:t>
            </a:r>
          </a:p>
          <a:p>
            <a:r>
              <a:rPr lang="en-US" dirty="0"/>
              <a:t>Restoring old photos and videos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6987-8BC5-DC4F-A705-13EB2A57EE94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6774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JP" dirty="0"/>
              <a:t>ld -&gt; desired structure is aligned with the target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6987-8BC5-DC4F-A705-13EB2A57EE94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4250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shape is a statistically significant predictor for various clinical studies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6987-8BC5-DC4F-A705-13EB2A57EE94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351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JP" dirty="0"/>
              <a:t>hape is the most statistical predictor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6987-8BC5-DC4F-A705-13EB2A57EE94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9278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4EA5-7517-3F1A-551C-E85978ABF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1EE23-547E-98B7-7816-2F1D52A6A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6AE7-3781-3FF0-3CA0-6770D240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0E1-E064-164B-AA9D-15905ACC84C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8CB1-2E55-CC73-3108-ECD39B80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308BE-BEF9-2FA6-251F-509ED26A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ED4-1F06-B046-AE22-6F516D01AD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1823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5B05-1D3A-B91D-A5C8-DB022510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292D9-841F-1E7F-2300-230405FC2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5251-A9DA-600A-5539-5D61CD33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0E1-E064-164B-AA9D-15905ACC84C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FE140-F391-34A3-64F1-B60ADEDC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0134-1B49-BA1E-0BED-5125E47F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ED4-1F06-B046-AE22-6F516D01AD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500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88725-53BC-A183-FC2C-9D1EDB6A9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F968D-D4EE-F5C1-9134-E35130DF9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8AA1-14C9-C88E-8F3F-0ABF03F9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0E1-E064-164B-AA9D-15905ACC84C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CC8FE-46CE-D1A9-8BBA-6247ED73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C6011-2485-4A21-D72F-A561AA55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ED4-1F06-B046-AE22-6F516D01AD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299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F62A-0D5C-C08F-C76D-AB25B2B4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5F09-CD54-4C1A-DFF6-7043A4D3A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1EF42-2DC5-E066-5233-89BA0C26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0E1-E064-164B-AA9D-15905ACC84C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6A19-2EAE-7C73-95D0-E4BDBA20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C7862-521A-26FA-78E3-1687E56D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ED4-1F06-B046-AE22-6F516D01AD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536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6082-9866-F1B7-D627-15D290FD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113A2-7426-7EF2-6AA7-D016FBEF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E7A8-61F1-8B8F-AA4A-D71194F1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0E1-E064-164B-AA9D-15905ACC84C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347D3-02D2-18C7-5C0E-63FEF033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9B205-0047-B82B-5839-6CEF4C5F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ED4-1F06-B046-AE22-6F516D01AD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845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456B-EAB5-2728-F6B4-A1A22E6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849E0-4730-3482-42A4-1EBC4BFF8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14527-A5F1-52E1-937F-2F127043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E31D6-4AA5-B709-A589-0C2213BF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0E1-E064-164B-AA9D-15905ACC84C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6A4F8-9E1A-D345-2D5D-CAE3CF83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510C0-C7E6-E0CD-8475-FA6A20AD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ED4-1F06-B046-AE22-6F516D01AD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667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DA36-2FCA-06B3-2AF8-411E2146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FF6B9-AFEE-B017-EBFD-8578E0DF4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7C00B-9AA5-562B-E3B9-C2BBB93CE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74348-7705-9C23-2568-9E85EDEB0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97DBA-CEC1-C319-56DB-2AF593AF3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4522C-5DBE-D6C4-0413-33DA421C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0E1-E064-164B-AA9D-15905ACC84C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ABCCA-BB89-3B68-8663-F398F241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225CF-EA2D-0A0F-A599-1E9B435D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ED4-1F06-B046-AE22-6F516D01AD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401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DE75-E725-149D-DB4F-D4B9EE10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4CBAA-3CFC-4A52-25F0-E0E15FC6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0E1-E064-164B-AA9D-15905ACC84C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B8861-BC74-5AE8-3968-E6324606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F5EAA-00D7-6A18-1CFA-C5B5CABA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ED4-1F06-B046-AE22-6F516D01AD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1044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F72F4-8E4B-229E-618E-36805FB4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0E1-E064-164B-AA9D-15905ACC84C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6F90A-22D7-5E2A-3134-04532492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DF041-089F-1CB0-49DE-0468D7CD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ED4-1F06-B046-AE22-6F516D01AD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7791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0C7C-89A5-D314-3571-51B2A576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F216-FC9A-7726-6D77-6F981A79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C70FB-D524-2074-1535-A688E8D0C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4B8EE-7E48-AEEF-199E-E6971A64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0E1-E064-164B-AA9D-15905ACC84C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6E1BD-48C6-C436-3248-80F63177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AB037-DCF8-0043-E0A4-29661C69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ED4-1F06-B046-AE22-6F516D01AD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9129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3D57-48B4-14E2-DE47-689DDF3C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3471C-D336-5A2A-D67C-E937DC378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47CA4-2BF3-2A03-4E71-2DFD936F5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A98C0-FB83-9B0B-E464-33221EF6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0E1-E064-164B-AA9D-15905ACC84C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B2A8C-FB5E-3218-1D48-2BD4D44B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85602-34C6-41B5-94B2-3737B4EB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ED4-1F06-B046-AE22-6F516D01AD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00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177B1-54CF-E37A-2CA4-32EF8085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2CA75-60B6-B61B-CE30-6E27300C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C6C79-3F3E-28D2-1DD0-A081FA6CA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4F0E1-E064-164B-AA9D-15905ACC84C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7E11D-8AFC-17F1-B8B1-8AE1DDDC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149F-0643-791F-DE9A-3D9C7D18A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D1ED4-1F06-B046-AE22-6F516D01ADE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3987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34AE-A68D-4ED1-B34E-15FB088DE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>
                <a:solidFill>
                  <a:schemeClr val="accent1"/>
                </a:solidFill>
              </a:rPr>
              <a:t>Variational Autoencoders for Brain Tumor Prograssion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A0C42-BDBB-6C6D-45E5-97281A9B0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Sptember , 1st</a:t>
            </a:r>
          </a:p>
        </p:txBody>
      </p:sp>
    </p:spTree>
    <p:extLst>
      <p:ext uri="{BB962C8B-B14F-4D97-AF65-F5344CB8AC3E}">
        <p14:creationId xmlns:p14="http://schemas.microsoft.com/office/powerpoint/2010/main" val="29331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83DA-4F74-0237-BD31-12400CE8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16"/>
            <a:ext cx="10515600" cy="835025"/>
          </a:xfrm>
        </p:spPr>
        <p:txBody>
          <a:bodyPr/>
          <a:lstStyle/>
          <a:p>
            <a:pPr algn="ctr"/>
            <a:r>
              <a:rPr lang="en-JP" dirty="0">
                <a:solidFill>
                  <a:schemeClr val="accent1"/>
                </a:solidFill>
              </a:rPr>
              <a:t>Limitations of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72991-EA26-2054-9041-C6A5DE4D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3582"/>
            <a:ext cx="10515600" cy="277495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JP" dirty="0"/>
              <a:t>The latent representation is not well structured (no regularization on latent representation).</a:t>
            </a:r>
          </a:p>
          <a:p>
            <a:pPr>
              <a:buFont typeface="Wingdings" pitchFamily="2" charset="2"/>
              <a:buChar char="§"/>
            </a:pPr>
            <a:r>
              <a:rPr lang="en-JP" dirty="0"/>
              <a:t>The loss function is not optimized to enforce a regular latent space.</a:t>
            </a:r>
          </a:p>
          <a:p>
            <a:pPr>
              <a:buFont typeface="Wingdings" pitchFamily="2" charset="2"/>
              <a:buChar char="§"/>
            </a:pPr>
            <a:r>
              <a:rPr lang="en-JP" dirty="0"/>
              <a:t>It lacks two main properties for generation.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Continuity (smooth interpolation) 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Complet</a:t>
            </a:r>
            <a:r>
              <a:rPr lang="en-US" dirty="0"/>
              <a:t>e</a:t>
            </a:r>
            <a:r>
              <a:rPr lang="en-JP" dirty="0"/>
              <a:t>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C78CE-8F53-DAC0-4F28-48C455DDB230}"/>
              </a:ext>
            </a:extLst>
          </p:cNvPr>
          <p:cNvSpPr/>
          <p:nvPr/>
        </p:nvSpPr>
        <p:spPr>
          <a:xfrm>
            <a:off x="2419347" y="5849937"/>
            <a:ext cx="4572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5F340E1B-794D-F2A3-7CDE-7063355F7BD5}"/>
              </a:ext>
            </a:extLst>
          </p:cNvPr>
          <p:cNvSpPr/>
          <p:nvPr/>
        </p:nvSpPr>
        <p:spPr>
          <a:xfrm>
            <a:off x="4157661" y="6078537"/>
            <a:ext cx="685800" cy="628651"/>
          </a:xfrm>
          <a:prstGeom prst="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EE9425-35EC-9DA5-64CE-DDFECEB42088}"/>
              </a:ext>
            </a:extLst>
          </p:cNvPr>
          <p:cNvSpPr/>
          <p:nvPr/>
        </p:nvSpPr>
        <p:spPr>
          <a:xfrm>
            <a:off x="5394293" y="3467090"/>
            <a:ext cx="642938" cy="628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3D90963-666A-BE09-D873-B1D2941F2462}"/>
              </a:ext>
            </a:extLst>
          </p:cNvPr>
          <p:cNvSpPr/>
          <p:nvPr/>
        </p:nvSpPr>
        <p:spPr>
          <a:xfrm>
            <a:off x="2429734" y="4352923"/>
            <a:ext cx="457200" cy="628651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7B1A47BC-71BE-93BD-60C7-B7FDF483FBD1}"/>
              </a:ext>
            </a:extLst>
          </p:cNvPr>
          <p:cNvSpPr/>
          <p:nvPr/>
        </p:nvSpPr>
        <p:spPr>
          <a:xfrm>
            <a:off x="5981609" y="5449885"/>
            <a:ext cx="746185" cy="628652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8BB97C-867E-7B22-77B3-E8C96972BE5C}"/>
              </a:ext>
            </a:extLst>
          </p:cNvPr>
          <p:cNvSpPr/>
          <p:nvPr/>
        </p:nvSpPr>
        <p:spPr>
          <a:xfrm>
            <a:off x="5514976" y="5087932"/>
            <a:ext cx="271462" cy="32861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0A17AC-B614-C368-BD79-86BC6BA96566}"/>
              </a:ext>
            </a:extLst>
          </p:cNvPr>
          <p:cNvSpPr/>
          <p:nvPr/>
        </p:nvSpPr>
        <p:spPr>
          <a:xfrm>
            <a:off x="4500561" y="5331221"/>
            <a:ext cx="271462" cy="32861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377A1-453D-CB9D-1EED-7BCE82DCA6AB}"/>
              </a:ext>
            </a:extLst>
          </p:cNvPr>
          <p:cNvSpPr/>
          <p:nvPr/>
        </p:nvSpPr>
        <p:spPr>
          <a:xfrm>
            <a:off x="3614737" y="4747806"/>
            <a:ext cx="271462" cy="328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8C8D5-75E5-3E29-9C0B-01797E54FFCD}"/>
              </a:ext>
            </a:extLst>
          </p:cNvPr>
          <p:cNvSpPr/>
          <p:nvPr/>
        </p:nvSpPr>
        <p:spPr>
          <a:xfrm>
            <a:off x="3757608" y="5076419"/>
            <a:ext cx="271462" cy="32861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84680F-741D-2373-497D-4EE68303F28E}"/>
              </a:ext>
            </a:extLst>
          </p:cNvPr>
          <p:cNvSpPr/>
          <p:nvPr/>
        </p:nvSpPr>
        <p:spPr>
          <a:xfrm>
            <a:off x="4636292" y="4285449"/>
            <a:ext cx="271462" cy="3286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82030D-FC68-A560-3907-9AAE4A708BFA}"/>
              </a:ext>
            </a:extLst>
          </p:cNvPr>
          <p:cNvSpPr/>
          <p:nvPr/>
        </p:nvSpPr>
        <p:spPr>
          <a:xfrm>
            <a:off x="4907754" y="4394988"/>
            <a:ext cx="271462" cy="3286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B6DCBAF0-4E4C-7E86-6367-C6FE5AA63324}"/>
              </a:ext>
            </a:extLst>
          </p:cNvPr>
          <p:cNvSpPr/>
          <p:nvPr/>
        </p:nvSpPr>
        <p:spPr>
          <a:xfrm>
            <a:off x="4314823" y="3200195"/>
            <a:ext cx="864393" cy="77609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230766-2DB9-F1FC-BFFA-F8D624ACB1A4}"/>
              </a:ext>
            </a:extLst>
          </p:cNvPr>
          <p:cNvCxnSpPr>
            <a:cxnSpLocks/>
          </p:cNvCxnSpPr>
          <p:nvPr/>
        </p:nvCxnSpPr>
        <p:spPr>
          <a:xfrm>
            <a:off x="5722145" y="5348269"/>
            <a:ext cx="315086" cy="209568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C9F351-A9B7-1DBE-920C-927B9653FEC5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4521993" y="5659834"/>
            <a:ext cx="114299" cy="50759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C6E15F-E1B6-DC1D-DDB8-B7672D90B612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897979" y="5356908"/>
            <a:ext cx="899384" cy="493029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D07944-5FE4-080E-7AF5-E6199D9F7CD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715053" y="4785101"/>
            <a:ext cx="899684" cy="12701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F4C1D4-798B-44CD-06F1-1CA8B2C73F06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732730" y="3976285"/>
            <a:ext cx="39293" cy="309164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68FA89-6B62-D209-45F2-995DE1C1FBE7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5179216" y="3950306"/>
            <a:ext cx="340089" cy="608989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359B7EDC-5D6E-931D-D801-40518E00FDF7}"/>
              </a:ext>
            </a:extLst>
          </p:cNvPr>
          <p:cNvSpPr/>
          <p:nvPr/>
        </p:nvSpPr>
        <p:spPr>
          <a:xfrm>
            <a:off x="8405813" y="3180245"/>
            <a:ext cx="2032728" cy="1135361"/>
          </a:xfrm>
          <a:prstGeom prst="wedgeRoundRectCallout">
            <a:avLst>
              <a:gd name="adj1" fmla="val -212576"/>
              <a:gd name="adj2" fmla="val 766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points in the z are not similar at image space</a:t>
            </a:r>
            <a:endParaRPr lang="en-JP" dirty="0"/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3F5A694-E73D-369A-0ADE-209545443D56}"/>
              </a:ext>
            </a:extLst>
          </p:cNvPr>
          <p:cNvSpPr/>
          <p:nvPr/>
        </p:nvSpPr>
        <p:spPr>
          <a:xfrm>
            <a:off x="8349339" y="4785101"/>
            <a:ext cx="2032728" cy="1064836"/>
          </a:xfrm>
          <a:prstGeom prst="wedgeRoundRectCallout">
            <a:avLst>
              <a:gd name="adj1" fmla="val -178858"/>
              <a:gd name="adj2" fmla="val -126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Meaningless image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C2A942-136D-47FA-64FC-907D01FCFC3D}"/>
                  </a:ext>
                </a:extLst>
              </p:cNvPr>
              <p:cNvSpPr txBox="1"/>
              <p:nvPr/>
            </p:nvSpPr>
            <p:spPr>
              <a:xfrm>
                <a:off x="6124575" y="6153190"/>
                <a:ext cx="57151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𝑟𝑒𝑐𝑜𝑛𝑠𝑡𝑟𝑢𝑐𝑡𝑖𝑜𝑛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JP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C2A942-136D-47FA-64FC-907D01FCF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575" y="6153190"/>
                <a:ext cx="5715154" cy="553998"/>
              </a:xfrm>
              <a:prstGeom prst="rect">
                <a:avLst/>
              </a:prstGeom>
              <a:blipFill>
                <a:blip r:embed="rId2"/>
                <a:stretch>
                  <a:fillRect l="-1552" t="-18182" r="-2217" b="-3636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37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DC1E-211C-B301-21F8-F3EB69F5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113"/>
          </a:xfrm>
        </p:spPr>
        <p:txBody>
          <a:bodyPr/>
          <a:lstStyle/>
          <a:p>
            <a:pPr algn="ctr"/>
            <a:r>
              <a:rPr lang="en-JP" dirty="0">
                <a:solidFill>
                  <a:schemeClr val="accent1"/>
                </a:solidFill>
              </a:rPr>
              <a:t>Variational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0FB4-7053-54EB-B574-6E7886CD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84"/>
            <a:ext cx="10515600" cy="1683617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JP" dirty="0"/>
              <a:t>Modern version of Autoencoders</a:t>
            </a:r>
          </a:p>
          <a:p>
            <a:pPr>
              <a:buFont typeface="Wingdings" pitchFamily="2" charset="2"/>
              <a:buChar char="§"/>
            </a:pPr>
            <a:r>
              <a:rPr lang="en-JP" dirty="0"/>
              <a:t>We map an input to a distribution instead of a vector space as in AE.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6EB366D0-2FA4-D1D6-D80A-9F54F1191592}"/>
              </a:ext>
            </a:extLst>
          </p:cNvPr>
          <p:cNvSpPr/>
          <p:nvPr/>
        </p:nvSpPr>
        <p:spPr>
          <a:xfrm rot="5400000">
            <a:off x="2755731" y="3156793"/>
            <a:ext cx="1761825" cy="1481965"/>
          </a:xfrm>
          <a:prstGeom prst="trapezoid">
            <a:avLst>
              <a:gd name="adj" fmla="val 4452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0244C417-8CDB-44DD-A87C-B1923E7418A4}"/>
              </a:ext>
            </a:extLst>
          </p:cNvPr>
          <p:cNvSpPr/>
          <p:nvPr/>
        </p:nvSpPr>
        <p:spPr>
          <a:xfrm rot="16200000">
            <a:off x="6945983" y="3112990"/>
            <a:ext cx="1761825" cy="1481965"/>
          </a:xfrm>
          <a:prstGeom prst="trapezoid">
            <a:avLst>
              <a:gd name="adj" fmla="val 4452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E414-8A03-1D83-5C1A-BAA0482EADE9}"/>
              </a:ext>
            </a:extLst>
          </p:cNvPr>
          <p:cNvSpPr txBox="1"/>
          <p:nvPr/>
        </p:nvSpPr>
        <p:spPr>
          <a:xfrm>
            <a:off x="3047422" y="4651061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Encoder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8E268-3CC4-D021-F405-5AF9E0F45ED5}"/>
              </a:ext>
            </a:extLst>
          </p:cNvPr>
          <p:cNvSpPr txBox="1"/>
          <p:nvPr/>
        </p:nvSpPr>
        <p:spPr>
          <a:xfrm>
            <a:off x="7644621" y="4744514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Decoder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A08273-91A0-64A2-5F8D-2E5C4830AFAC}"/>
              </a:ext>
            </a:extLst>
          </p:cNvPr>
          <p:cNvSpPr/>
          <p:nvPr/>
        </p:nvSpPr>
        <p:spPr>
          <a:xfrm>
            <a:off x="2981155" y="3288323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417B67-511B-35AA-6E21-C35521ADECA4}"/>
              </a:ext>
            </a:extLst>
          </p:cNvPr>
          <p:cNvSpPr/>
          <p:nvPr/>
        </p:nvSpPr>
        <p:spPr>
          <a:xfrm>
            <a:off x="2981154" y="3752420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0D626B-672B-C1ED-90F8-CBB2D72CA7B0}"/>
              </a:ext>
            </a:extLst>
          </p:cNvPr>
          <p:cNvSpPr/>
          <p:nvPr/>
        </p:nvSpPr>
        <p:spPr>
          <a:xfrm>
            <a:off x="2981153" y="4215111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7BDA4A-CAF0-B8A9-5036-BA6FE2DE82B8}"/>
              </a:ext>
            </a:extLst>
          </p:cNvPr>
          <p:cNvSpPr/>
          <p:nvPr/>
        </p:nvSpPr>
        <p:spPr>
          <a:xfrm>
            <a:off x="3423834" y="3480959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481FB8-0D41-9B9E-8F17-38390B15FDD7}"/>
              </a:ext>
            </a:extLst>
          </p:cNvPr>
          <p:cNvSpPr/>
          <p:nvPr/>
        </p:nvSpPr>
        <p:spPr>
          <a:xfrm>
            <a:off x="3423832" y="3927297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227A89-018F-AF6C-4CC0-77A3816EAC54}"/>
              </a:ext>
            </a:extLst>
          </p:cNvPr>
          <p:cNvSpPr/>
          <p:nvPr/>
        </p:nvSpPr>
        <p:spPr>
          <a:xfrm>
            <a:off x="7532320" y="3433719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8E5578-F242-FC90-40BC-487CFADEF7C3}"/>
              </a:ext>
            </a:extLst>
          </p:cNvPr>
          <p:cNvSpPr/>
          <p:nvPr/>
        </p:nvSpPr>
        <p:spPr>
          <a:xfrm>
            <a:off x="7532318" y="3880057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CAC60D-8BDC-9B15-90E4-F0D830FF75BD}"/>
              </a:ext>
            </a:extLst>
          </p:cNvPr>
          <p:cNvSpPr/>
          <p:nvPr/>
        </p:nvSpPr>
        <p:spPr>
          <a:xfrm>
            <a:off x="8050098" y="3197240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620E2A-8632-3CE6-2F3C-2E35B8942A83}"/>
              </a:ext>
            </a:extLst>
          </p:cNvPr>
          <p:cNvSpPr/>
          <p:nvPr/>
        </p:nvSpPr>
        <p:spPr>
          <a:xfrm>
            <a:off x="8050097" y="3661337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1A6007-5709-5842-4EE0-3937B7D1493C}"/>
              </a:ext>
            </a:extLst>
          </p:cNvPr>
          <p:cNvSpPr/>
          <p:nvPr/>
        </p:nvSpPr>
        <p:spPr>
          <a:xfrm>
            <a:off x="8050096" y="4124028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4C8B03-3779-6B47-80C9-85133ED10DF0}"/>
              </a:ext>
            </a:extLst>
          </p:cNvPr>
          <p:cNvSpPr/>
          <p:nvPr/>
        </p:nvSpPr>
        <p:spPr>
          <a:xfrm>
            <a:off x="3794042" y="3718964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494CC6-C0DC-D22E-5609-44E857BFA5C0}"/>
              </a:ext>
            </a:extLst>
          </p:cNvPr>
          <p:cNvSpPr/>
          <p:nvPr/>
        </p:nvSpPr>
        <p:spPr>
          <a:xfrm>
            <a:off x="7159386" y="3673595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B01D24-5147-B268-8992-EAE0D528521F}"/>
              </a:ext>
            </a:extLst>
          </p:cNvPr>
          <p:cNvSpPr/>
          <p:nvPr/>
        </p:nvSpPr>
        <p:spPr>
          <a:xfrm>
            <a:off x="4947719" y="3262525"/>
            <a:ext cx="208893" cy="46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303483-96BD-83D6-0F40-E3F8A57A8B76}"/>
              </a:ext>
            </a:extLst>
          </p:cNvPr>
          <p:cNvSpPr txBox="1"/>
          <p:nvPr/>
        </p:nvSpPr>
        <p:spPr>
          <a:xfrm>
            <a:off x="5223573" y="4192703"/>
            <a:ext cx="232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latent representation:z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80D8FD-D1BB-9BE7-DAB5-211B72A302CB}"/>
              </a:ext>
            </a:extLst>
          </p:cNvPr>
          <p:cNvCxnSpPr>
            <a:cxnSpLocks/>
            <a:stCxn id="4" idx="0"/>
            <a:endCxn id="20" idx="1"/>
          </p:cNvCxnSpPr>
          <p:nvPr/>
        </p:nvCxnSpPr>
        <p:spPr>
          <a:xfrm flipV="1">
            <a:off x="4377626" y="3494574"/>
            <a:ext cx="570093" cy="4032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1AE6C6-137B-BAA4-B2DC-E830F68F1EA1}"/>
              </a:ext>
            </a:extLst>
          </p:cNvPr>
          <p:cNvCxnSpPr/>
          <p:nvPr/>
        </p:nvCxnSpPr>
        <p:spPr>
          <a:xfrm>
            <a:off x="6387225" y="3861051"/>
            <a:ext cx="698688" cy="7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D49B2B-88D0-4DFD-36D2-5A017FE04B78}"/>
              </a:ext>
            </a:extLst>
          </p:cNvPr>
          <p:cNvSpPr/>
          <p:nvPr/>
        </p:nvSpPr>
        <p:spPr>
          <a:xfrm>
            <a:off x="555717" y="3657898"/>
            <a:ext cx="1588636" cy="529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Input: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00CD13-6BCB-EB1E-AE96-C85E5D89C7BE}"/>
              </a:ext>
            </a:extLst>
          </p:cNvPr>
          <p:cNvCxnSpPr/>
          <p:nvPr/>
        </p:nvCxnSpPr>
        <p:spPr>
          <a:xfrm>
            <a:off x="2154227" y="3892594"/>
            <a:ext cx="698688" cy="7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6108F22-3F6F-0DBB-60A6-75E5084F8F15}"/>
              </a:ext>
            </a:extLst>
          </p:cNvPr>
          <p:cNvSpPr/>
          <p:nvPr/>
        </p:nvSpPr>
        <p:spPr>
          <a:xfrm>
            <a:off x="9266562" y="3589409"/>
            <a:ext cx="1588636" cy="529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Output: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17F163-6A80-A644-60D7-AE49FC196741}"/>
              </a:ext>
            </a:extLst>
          </p:cNvPr>
          <p:cNvCxnSpPr/>
          <p:nvPr/>
        </p:nvCxnSpPr>
        <p:spPr>
          <a:xfrm>
            <a:off x="8567874" y="3869948"/>
            <a:ext cx="698688" cy="7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05C604E-998F-05C8-4345-1FA6904C5CA8}"/>
              </a:ext>
            </a:extLst>
          </p:cNvPr>
          <p:cNvSpPr txBox="1"/>
          <p:nvPr/>
        </p:nvSpPr>
        <p:spPr>
          <a:xfrm>
            <a:off x="4119193" y="2637924"/>
            <a:ext cx="2534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800" dirty="0">
                <a:solidFill>
                  <a:schemeClr val="accent6">
                    <a:lumMod val="75000"/>
                  </a:schemeClr>
                </a:solidFill>
              </a:rPr>
              <a:t>Network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E6F35C-35AB-0A27-D048-1AE6DB266A7E}"/>
                  </a:ext>
                </a:extLst>
              </p:cNvPr>
              <p:cNvSpPr txBox="1"/>
              <p:nvPr/>
            </p:nvSpPr>
            <p:spPr>
              <a:xfrm>
                <a:off x="10543806" y="3696188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JP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E6F35C-35AB-0A27-D048-1AE6DB266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806" y="3696188"/>
                <a:ext cx="185948" cy="276999"/>
              </a:xfrm>
              <a:prstGeom prst="rect">
                <a:avLst/>
              </a:prstGeom>
              <a:blipFill>
                <a:blip r:embed="rId3"/>
                <a:stretch>
                  <a:fillRect l="-20000" t="-8696" r="-133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A98E35-D0F7-CCB3-A7FC-D99A6FB48CF1}"/>
                  </a:ext>
                </a:extLst>
              </p:cNvPr>
              <p:cNvSpPr txBox="1"/>
              <p:nvPr/>
            </p:nvSpPr>
            <p:spPr>
              <a:xfrm>
                <a:off x="1595559" y="3737796"/>
                <a:ext cx="4028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A98E35-D0F7-CCB3-A7FC-D99A6FB48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59" y="3737796"/>
                <a:ext cx="4028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96DF59E5-0A68-AB3B-0122-C4B7F8C8AD91}"/>
              </a:ext>
            </a:extLst>
          </p:cNvPr>
          <p:cNvSpPr/>
          <p:nvPr/>
        </p:nvSpPr>
        <p:spPr>
          <a:xfrm>
            <a:off x="4919397" y="3959167"/>
            <a:ext cx="208893" cy="464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6B671C-11DC-8810-C838-87C75A83BA36}"/>
              </a:ext>
            </a:extLst>
          </p:cNvPr>
          <p:cNvSpPr/>
          <p:nvPr/>
        </p:nvSpPr>
        <p:spPr>
          <a:xfrm>
            <a:off x="6184976" y="3417851"/>
            <a:ext cx="186502" cy="8336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83BD0E-492A-7175-7EA9-155798241C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357215" y="3984391"/>
            <a:ext cx="562182" cy="206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D25AB0-A202-73D6-21C2-5AF7597B13C7}"/>
              </a:ext>
            </a:extLst>
          </p:cNvPr>
          <p:cNvCxnSpPr>
            <a:cxnSpLocks/>
          </p:cNvCxnSpPr>
          <p:nvPr/>
        </p:nvCxnSpPr>
        <p:spPr>
          <a:xfrm>
            <a:off x="5131485" y="4171415"/>
            <a:ext cx="10363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9B4A71-F87E-ABF8-2AF1-2ACE509F86CF}"/>
              </a:ext>
            </a:extLst>
          </p:cNvPr>
          <p:cNvCxnSpPr>
            <a:cxnSpLocks/>
          </p:cNvCxnSpPr>
          <p:nvPr/>
        </p:nvCxnSpPr>
        <p:spPr>
          <a:xfrm>
            <a:off x="5156612" y="3523815"/>
            <a:ext cx="1056686" cy="11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DE4FFC1-4A4C-88E7-608A-B6C284A50863}"/>
                  </a:ext>
                </a:extLst>
              </p:cNvPr>
              <p:cNvSpPr txBox="1"/>
              <p:nvPr/>
            </p:nvSpPr>
            <p:spPr>
              <a:xfrm>
                <a:off x="5200483" y="3152422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DE4FFC1-4A4C-88E7-608A-B6C284A50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83" y="3152422"/>
                <a:ext cx="185756" cy="276999"/>
              </a:xfrm>
              <a:prstGeom prst="rect">
                <a:avLst/>
              </a:prstGeom>
              <a:blipFill>
                <a:blip r:embed="rId5"/>
                <a:stretch>
                  <a:fillRect l="-25000" r="-18750" b="-2173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E60267-63D8-1B34-4836-E3ACD72447CC}"/>
                  </a:ext>
                </a:extLst>
              </p:cNvPr>
              <p:cNvSpPr txBox="1"/>
              <p:nvPr/>
            </p:nvSpPr>
            <p:spPr>
              <a:xfrm>
                <a:off x="4995464" y="4378899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E60267-63D8-1B34-4836-E3ACD724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464" y="4378899"/>
                <a:ext cx="193194" cy="276999"/>
              </a:xfrm>
              <a:prstGeom prst="rect">
                <a:avLst/>
              </a:prstGeom>
              <a:blipFill>
                <a:blip r:embed="rId6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78D03D-35D5-3CF1-322B-7E38875C1DB7}"/>
                  </a:ext>
                </a:extLst>
              </p:cNvPr>
              <p:cNvSpPr txBox="1"/>
              <p:nvPr/>
            </p:nvSpPr>
            <p:spPr>
              <a:xfrm>
                <a:off x="555717" y="5108201"/>
                <a:ext cx="1120289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𝑟𝑒𝑐𝑜𝑛𝑠𝑡𝑟𝑢𝑐𝑡𝑖𝑜𝑛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𝑝𝑜𝑠𝑡𝑒𝑟𝑖𝑜𝑟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JP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JP" sz="2800" dirty="0">
                    <a:solidFill>
                      <a:srgbClr val="C00000"/>
                    </a:solidFill>
                  </a:rPr>
                  <a:t>,</a:t>
                </a:r>
                <a:r>
                  <a:rPr lang="en-JP" sz="28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JP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|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𝑝𝑟𝑖𝑜𝑟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endParaRPr lang="en-JP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78D03D-35D5-3CF1-322B-7E38875C1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17" y="5108201"/>
                <a:ext cx="11202896" cy="430887"/>
              </a:xfrm>
              <a:prstGeom prst="rect">
                <a:avLst/>
              </a:prstGeom>
              <a:blipFill>
                <a:blip r:embed="rId7"/>
                <a:stretch>
                  <a:fillRect l="-1019" t="-25714" b="-4571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D1ED9860-2FF5-A808-7A71-581367331ACE}"/>
              </a:ext>
            </a:extLst>
          </p:cNvPr>
          <p:cNvSpPr txBox="1">
            <a:spLocks/>
          </p:cNvSpPr>
          <p:nvPr/>
        </p:nvSpPr>
        <p:spPr>
          <a:xfrm>
            <a:off x="838200" y="5715473"/>
            <a:ext cx="10515600" cy="1002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JP" dirty="0"/>
              <a:t>Reconstruction -&gt; Pixel difference between input and output (MSE)</a:t>
            </a:r>
          </a:p>
          <a:p>
            <a:pPr>
              <a:buFont typeface="Wingdings" pitchFamily="2" charset="2"/>
              <a:buChar char="§"/>
            </a:pPr>
            <a:r>
              <a:rPr lang="en-JP" dirty="0"/>
              <a:t>KL divergence -&gt; Regularize the latent representation (to have desired structure) for generation</a:t>
            </a:r>
          </a:p>
        </p:txBody>
      </p:sp>
    </p:spTree>
    <p:extLst>
      <p:ext uri="{BB962C8B-B14F-4D97-AF65-F5344CB8AC3E}">
        <p14:creationId xmlns:p14="http://schemas.microsoft.com/office/powerpoint/2010/main" val="298524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DC1E-211C-B301-21F8-F3EB69F5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20750"/>
          </a:xfrm>
        </p:spPr>
        <p:txBody>
          <a:bodyPr/>
          <a:lstStyle/>
          <a:p>
            <a:pPr algn="ctr"/>
            <a:r>
              <a:rPr lang="en-JP" dirty="0">
                <a:solidFill>
                  <a:schemeClr val="accent1"/>
                </a:solidFill>
              </a:rPr>
              <a:t>Why VAE is a candidade model for our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0FB4-7053-54EB-B574-6E7886CD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276"/>
            <a:ext cx="10515600" cy="377507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JP" dirty="0"/>
              <a:t>Learn a powerful feature representation (manifold learning)</a:t>
            </a:r>
          </a:p>
          <a:p>
            <a:pPr>
              <a:buFont typeface="Wingdings" pitchFamily="2" charset="2"/>
              <a:buChar char="§"/>
            </a:pPr>
            <a:r>
              <a:rPr lang="en-JP" dirty="0"/>
              <a:t>For instance in our case: 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For the model to be able to do a smooth interpolation, it has to learn the object localization, size and shape variability.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Fill the missing parts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Generative capability</a:t>
            </a:r>
          </a:p>
          <a:p>
            <a:pPr>
              <a:buFont typeface="Wingdings" pitchFamily="2" charset="2"/>
              <a:buChar char="§"/>
            </a:pPr>
            <a:endParaRPr lang="en-JP" dirty="0"/>
          </a:p>
          <a:p>
            <a:pPr>
              <a:buFont typeface="Wingdings" pitchFamily="2" charset="2"/>
              <a:buChar char="§"/>
            </a:pPr>
            <a:r>
              <a:rPr lang="en-JP" dirty="0"/>
              <a:t>Easily we can transfer the knowledge learned to a new domain.</a:t>
            </a:r>
          </a:p>
        </p:txBody>
      </p:sp>
    </p:spTree>
    <p:extLst>
      <p:ext uri="{BB962C8B-B14F-4D97-AF65-F5344CB8AC3E}">
        <p14:creationId xmlns:p14="http://schemas.microsoft.com/office/powerpoint/2010/main" val="393180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8AA-0B6A-BB07-D57D-13500831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P" dirty="0">
                <a:solidFill>
                  <a:schemeClr val="accent1"/>
                </a:solidFill>
              </a:rPr>
              <a:t>What can be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7EA9-8BF4-A708-CBAB-99AEE285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JP" dirty="0"/>
              <a:t>The relationship between the hidden manifold and the clinical parameters.</a:t>
            </a:r>
          </a:p>
          <a:p>
            <a:pPr>
              <a:buFont typeface="Wingdings" pitchFamily="2" charset="2"/>
              <a:buChar char="§"/>
            </a:pPr>
            <a:r>
              <a:rPr lang="en-JP" dirty="0"/>
              <a:t>How the tumour develop in certain: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Ages, 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Gender, 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Location</a:t>
            </a:r>
          </a:p>
          <a:p>
            <a:pPr marL="0" indent="0">
              <a:buNone/>
            </a:pP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15803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E176-0F5E-DBE5-532D-4BB16938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P" dirty="0">
                <a:solidFill>
                  <a:schemeClr val="accent1">
                    <a:lumMod val="75000"/>
                  </a:schemeClr>
                </a:solidFill>
              </a:rPr>
              <a:t>Front Propagation (Dataset)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E531-531C-9401-6F4D-334C979B2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657"/>
            <a:ext cx="10515600" cy="70926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JP" dirty="0"/>
              <a:t>Intially, we are working with toy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F92F8-FA9F-E292-24FE-793CEB15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51" y="2534893"/>
            <a:ext cx="9931078" cy="1557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3D08E1-C5FB-D7E5-A57B-9DC3F0114972}"/>
              </a:ext>
            </a:extLst>
          </p:cNvPr>
          <p:cNvSpPr txBox="1"/>
          <p:nvPr/>
        </p:nvSpPr>
        <p:spPr>
          <a:xfrm>
            <a:off x="1250066" y="4432645"/>
            <a:ext cx="156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</a:t>
            </a:r>
            <a:r>
              <a:rPr lang="en-JP" baseline="30000" dirty="0"/>
              <a:t>st </a:t>
            </a:r>
            <a:r>
              <a:rPr lang="en-JP" dirty="0"/>
              <a:t>Time Stamp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5558A-6717-E750-70A7-968B2362B702}"/>
              </a:ext>
            </a:extLst>
          </p:cNvPr>
          <p:cNvSpPr txBox="1"/>
          <p:nvPr/>
        </p:nvSpPr>
        <p:spPr>
          <a:xfrm>
            <a:off x="5551990" y="4432645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2</a:t>
            </a:r>
            <a:r>
              <a:rPr lang="en-JP" baseline="30000" dirty="0"/>
              <a:t>nd </a:t>
            </a:r>
            <a:r>
              <a:rPr lang="en-JP" dirty="0"/>
              <a:t>Time Stamp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1119D-E8CB-FF91-E59F-E2C6BD8B3864}"/>
              </a:ext>
            </a:extLst>
          </p:cNvPr>
          <p:cNvSpPr txBox="1"/>
          <p:nvPr/>
        </p:nvSpPr>
        <p:spPr>
          <a:xfrm>
            <a:off x="9479837" y="4420548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3</a:t>
            </a:r>
            <a:r>
              <a:rPr lang="en-JP" baseline="30000" dirty="0"/>
              <a:t>rd </a:t>
            </a:r>
            <a:r>
              <a:rPr lang="en-JP" dirty="0"/>
              <a:t> Time Stamp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79FEE1-5207-8C55-35BB-1D00312A7CA2}"/>
              </a:ext>
            </a:extLst>
          </p:cNvPr>
          <p:cNvSpPr txBox="1">
            <a:spLocks/>
          </p:cNvSpPr>
          <p:nvPr/>
        </p:nvSpPr>
        <p:spPr>
          <a:xfrm>
            <a:off x="838200" y="4948526"/>
            <a:ext cx="10515600" cy="1557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JP" dirty="0"/>
              <a:t>Objective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Predict the progression of the front at specific time stamp knowing the first and second time stamp</a:t>
            </a:r>
          </a:p>
        </p:txBody>
      </p:sp>
    </p:spTree>
    <p:extLst>
      <p:ext uri="{BB962C8B-B14F-4D97-AF65-F5344CB8AC3E}">
        <p14:creationId xmlns:p14="http://schemas.microsoft.com/office/powerpoint/2010/main" val="326557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CA82-FD2C-CD77-2BD1-915A2CEC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41"/>
            <a:ext cx="10515600" cy="7729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Model is based on VAE</a:t>
            </a:r>
            <a:endParaRPr lang="en-JP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7A583D-0100-892B-51CF-5D0852161BE5}"/>
              </a:ext>
            </a:extLst>
          </p:cNvPr>
          <p:cNvCxnSpPr>
            <a:cxnSpLocks/>
          </p:cNvCxnSpPr>
          <p:nvPr/>
        </p:nvCxnSpPr>
        <p:spPr>
          <a:xfrm flipH="1" flipV="1">
            <a:off x="6138886" y="2275589"/>
            <a:ext cx="3" cy="29156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805AE8-B1A3-A025-5036-22DB3AA15EA0}"/>
              </a:ext>
            </a:extLst>
          </p:cNvPr>
          <p:cNvCxnSpPr>
            <a:cxnSpLocks/>
          </p:cNvCxnSpPr>
          <p:nvPr/>
        </p:nvCxnSpPr>
        <p:spPr>
          <a:xfrm>
            <a:off x="6138889" y="5191210"/>
            <a:ext cx="5519409" cy="72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56C303-0E37-C723-6A26-E01E3DE73590}"/>
              </a:ext>
            </a:extLst>
          </p:cNvPr>
          <p:cNvCxnSpPr>
            <a:cxnSpLocks/>
          </p:cNvCxnSpPr>
          <p:nvPr/>
        </p:nvCxnSpPr>
        <p:spPr>
          <a:xfrm flipH="1">
            <a:off x="4354471" y="5191210"/>
            <a:ext cx="1784418" cy="13811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640848-0264-4FA6-1E48-3F2FA943D9D7}"/>
              </a:ext>
            </a:extLst>
          </p:cNvPr>
          <p:cNvCxnSpPr>
            <a:cxnSpLocks/>
          </p:cNvCxnSpPr>
          <p:nvPr/>
        </p:nvCxnSpPr>
        <p:spPr>
          <a:xfrm>
            <a:off x="6138888" y="5191209"/>
            <a:ext cx="1234013" cy="4092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CA83E1-EAF3-983E-0DDA-1F314F4F2CEA}"/>
              </a:ext>
            </a:extLst>
          </p:cNvPr>
          <p:cNvCxnSpPr>
            <a:cxnSpLocks/>
          </p:cNvCxnSpPr>
          <p:nvPr/>
        </p:nvCxnSpPr>
        <p:spPr>
          <a:xfrm flipV="1">
            <a:off x="6138887" y="4446991"/>
            <a:ext cx="861793" cy="7514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8F917-6D94-A63D-FDAE-B130D416014D}"/>
              </a:ext>
            </a:extLst>
          </p:cNvPr>
          <p:cNvCxnSpPr>
            <a:cxnSpLocks/>
          </p:cNvCxnSpPr>
          <p:nvPr/>
        </p:nvCxnSpPr>
        <p:spPr>
          <a:xfrm>
            <a:off x="6138887" y="5191208"/>
            <a:ext cx="464606" cy="10126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04A793-C6DC-5D45-701D-8AFBD0B9B281}"/>
              </a:ext>
            </a:extLst>
          </p:cNvPr>
          <p:cNvCxnSpPr>
            <a:cxnSpLocks/>
          </p:cNvCxnSpPr>
          <p:nvPr/>
        </p:nvCxnSpPr>
        <p:spPr>
          <a:xfrm flipH="1" flipV="1">
            <a:off x="5407623" y="4446991"/>
            <a:ext cx="731263" cy="7514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37A799-0843-3AAB-5523-B7FC77E00119}"/>
              </a:ext>
            </a:extLst>
          </p:cNvPr>
          <p:cNvCxnSpPr>
            <a:cxnSpLocks/>
          </p:cNvCxnSpPr>
          <p:nvPr/>
        </p:nvCxnSpPr>
        <p:spPr>
          <a:xfrm flipH="1" flipV="1">
            <a:off x="5107372" y="5046084"/>
            <a:ext cx="1031514" cy="15235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unched Tape 26">
            <a:extLst>
              <a:ext uri="{FF2B5EF4-FFF2-40B4-BE49-F238E27FC236}">
                <a16:creationId xmlns:a16="http://schemas.microsoft.com/office/drawing/2014/main" id="{BCABDCF4-1F4B-D4A4-E0CE-104A44D034EB}"/>
              </a:ext>
            </a:extLst>
          </p:cNvPr>
          <p:cNvSpPr/>
          <p:nvPr/>
        </p:nvSpPr>
        <p:spPr>
          <a:xfrm>
            <a:off x="7178100" y="1338791"/>
            <a:ext cx="4303977" cy="3671132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Punched Tape 27">
            <a:extLst>
              <a:ext uri="{FF2B5EF4-FFF2-40B4-BE49-F238E27FC236}">
                <a16:creationId xmlns:a16="http://schemas.microsoft.com/office/drawing/2014/main" id="{F454F2AF-CFF3-2772-E52A-1531943478CA}"/>
              </a:ext>
            </a:extLst>
          </p:cNvPr>
          <p:cNvSpPr/>
          <p:nvPr/>
        </p:nvSpPr>
        <p:spPr>
          <a:xfrm>
            <a:off x="7840162" y="2786553"/>
            <a:ext cx="2289586" cy="1755973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886EBC-D45C-3E43-A89C-0628CDB987FB}"/>
              </a:ext>
            </a:extLst>
          </p:cNvPr>
          <p:cNvSpPr/>
          <p:nvPr/>
        </p:nvSpPr>
        <p:spPr>
          <a:xfrm>
            <a:off x="7693872" y="3284705"/>
            <a:ext cx="292580" cy="300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AE7AAF-E171-E8F8-7AFE-831BD4299F2F}"/>
              </a:ext>
            </a:extLst>
          </p:cNvPr>
          <p:cNvSpPr/>
          <p:nvPr/>
        </p:nvSpPr>
        <p:spPr>
          <a:xfrm>
            <a:off x="7693872" y="3989201"/>
            <a:ext cx="292580" cy="300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5EFE66-CF15-FBE5-2E0D-B6CB1061C793}"/>
              </a:ext>
            </a:extLst>
          </p:cNvPr>
          <p:cNvSpPr/>
          <p:nvPr/>
        </p:nvSpPr>
        <p:spPr>
          <a:xfrm>
            <a:off x="8321405" y="4332918"/>
            <a:ext cx="292580" cy="300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17358C-C6C5-654F-792C-F07C4EA63289}"/>
              </a:ext>
            </a:extLst>
          </p:cNvPr>
          <p:cNvSpPr/>
          <p:nvPr/>
        </p:nvSpPr>
        <p:spPr>
          <a:xfrm>
            <a:off x="9129757" y="4051434"/>
            <a:ext cx="292580" cy="3002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87D5E6-FD5A-3D94-A1D4-EA78C2393D25}"/>
              </a:ext>
            </a:extLst>
          </p:cNvPr>
          <p:cNvSpPr/>
          <p:nvPr/>
        </p:nvSpPr>
        <p:spPr>
          <a:xfrm>
            <a:off x="9983458" y="3664539"/>
            <a:ext cx="292580" cy="300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E89C4E-A2BB-5A65-122C-F594CF1A550C}"/>
              </a:ext>
            </a:extLst>
          </p:cNvPr>
          <p:cNvSpPr/>
          <p:nvPr/>
        </p:nvSpPr>
        <p:spPr>
          <a:xfrm>
            <a:off x="10014588" y="3112403"/>
            <a:ext cx="292580" cy="300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D6AECD-6EE4-FB87-4CFB-9734EB40957B}"/>
              </a:ext>
            </a:extLst>
          </p:cNvPr>
          <p:cNvSpPr/>
          <p:nvPr/>
        </p:nvSpPr>
        <p:spPr>
          <a:xfrm>
            <a:off x="8364638" y="2963913"/>
            <a:ext cx="292580" cy="300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86243F-6AA5-1748-BE17-05835F74802E}"/>
              </a:ext>
            </a:extLst>
          </p:cNvPr>
          <p:cNvSpPr/>
          <p:nvPr/>
        </p:nvSpPr>
        <p:spPr>
          <a:xfrm>
            <a:off x="9422337" y="2605266"/>
            <a:ext cx="292580" cy="300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A8D02D-0E73-8C62-79AE-D0365C5ED2D5}"/>
              </a:ext>
            </a:extLst>
          </p:cNvPr>
          <p:cNvSpPr/>
          <p:nvPr/>
        </p:nvSpPr>
        <p:spPr>
          <a:xfrm>
            <a:off x="8209644" y="3561890"/>
            <a:ext cx="292580" cy="300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EC4D2D1-16A1-96F6-1754-E41A32FD0730}"/>
              </a:ext>
            </a:extLst>
          </p:cNvPr>
          <p:cNvSpPr/>
          <p:nvPr/>
        </p:nvSpPr>
        <p:spPr>
          <a:xfrm>
            <a:off x="8753447" y="3146583"/>
            <a:ext cx="292580" cy="3002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2CB03BD-7D53-A768-E882-0608CE6BE134}"/>
              </a:ext>
            </a:extLst>
          </p:cNvPr>
          <p:cNvSpPr/>
          <p:nvPr/>
        </p:nvSpPr>
        <p:spPr>
          <a:xfrm>
            <a:off x="8602177" y="3860497"/>
            <a:ext cx="292580" cy="300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A60FF07-C136-BB0C-F4FD-FA6F16CA34F3}"/>
              </a:ext>
            </a:extLst>
          </p:cNvPr>
          <p:cNvSpPr/>
          <p:nvPr/>
        </p:nvSpPr>
        <p:spPr>
          <a:xfrm>
            <a:off x="9321396" y="3495513"/>
            <a:ext cx="292580" cy="300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5A4075-EA3C-7B90-A64E-2FBAADD5BC37}"/>
              </a:ext>
            </a:extLst>
          </p:cNvPr>
          <p:cNvSpPr/>
          <p:nvPr/>
        </p:nvSpPr>
        <p:spPr>
          <a:xfrm>
            <a:off x="10735404" y="3345387"/>
            <a:ext cx="292580" cy="3002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987A07-7C2B-F752-CFA9-6136FD6D8E32}"/>
              </a:ext>
            </a:extLst>
          </p:cNvPr>
          <p:cNvSpPr/>
          <p:nvPr/>
        </p:nvSpPr>
        <p:spPr>
          <a:xfrm>
            <a:off x="10074702" y="2053166"/>
            <a:ext cx="292580" cy="3002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B6DA1F-E762-8FC3-AEE8-78F304CB2AD4}"/>
              </a:ext>
            </a:extLst>
          </p:cNvPr>
          <p:cNvCxnSpPr>
            <a:cxnSpLocks/>
          </p:cNvCxnSpPr>
          <p:nvPr/>
        </p:nvCxnSpPr>
        <p:spPr>
          <a:xfrm flipV="1">
            <a:off x="9207540" y="3161187"/>
            <a:ext cx="2450758" cy="101950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E5EBE9-33EC-EABE-61A0-F7AF6D7DCDC5}"/>
              </a:ext>
            </a:extLst>
          </p:cNvPr>
          <p:cNvCxnSpPr>
            <a:cxnSpLocks/>
          </p:cNvCxnSpPr>
          <p:nvPr/>
        </p:nvCxnSpPr>
        <p:spPr>
          <a:xfrm flipV="1">
            <a:off x="9276047" y="1628538"/>
            <a:ext cx="1582838" cy="1374522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A0DFB7-D52C-C629-48E5-2DCFD0B25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04" y="998687"/>
            <a:ext cx="4520878" cy="557367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endParaRPr lang="en-JP" dirty="0"/>
          </a:p>
          <a:p>
            <a:pPr>
              <a:buFont typeface="Wingdings" pitchFamily="2" charset="2"/>
              <a:buChar char="§"/>
            </a:pPr>
            <a:r>
              <a:rPr lang="en-JP" dirty="0"/>
              <a:t>The objective is to control the latent space representations.</a:t>
            </a:r>
          </a:p>
          <a:p>
            <a:pPr>
              <a:buFont typeface="Wingdings" pitchFamily="2" charset="2"/>
              <a:buChar char="§"/>
            </a:pPr>
            <a:r>
              <a:rPr lang="en-JP" dirty="0"/>
              <a:t>We aim to have a latent manifold that allow smoth linear interpolation and extrapolation.</a:t>
            </a:r>
          </a:p>
          <a:p>
            <a:pPr>
              <a:buFont typeface="Wingdings" pitchFamily="2" charset="2"/>
              <a:buChar char="§"/>
            </a:pPr>
            <a:r>
              <a:rPr lang="en-JP" dirty="0"/>
              <a:t>Linear Interpolation of two blues points generates a purple one.</a:t>
            </a:r>
          </a:p>
          <a:p>
            <a:pPr>
              <a:buFont typeface="Wingdings" pitchFamily="2" charset="2"/>
              <a:buChar char="§"/>
            </a:pPr>
            <a:r>
              <a:rPr lang="en-JP" dirty="0"/>
              <a:t>Linear Extrapolation generates a red point</a:t>
            </a:r>
          </a:p>
          <a:p>
            <a:pPr>
              <a:buFont typeface="Wingdings" pitchFamily="2" charset="2"/>
              <a:buChar char="§"/>
            </a:pPr>
            <a:endParaRPr lang="en-JP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FD3233-105C-4044-B6D8-8EA4CC84B1A7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8375618" y="2861546"/>
            <a:ext cx="1089566" cy="824875"/>
          </a:xfrm>
          <a:prstGeom prst="straightConnector1">
            <a:avLst/>
          </a:prstGeom>
          <a:ln w="44450">
            <a:solidFill>
              <a:schemeClr val="accent6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EB8A3F-9369-8E23-A637-7E7E7B0E0FAE}"/>
              </a:ext>
            </a:extLst>
          </p:cNvPr>
          <p:cNvCxnSpPr>
            <a:cxnSpLocks/>
          </p:cNvCxnSpPr>
          <p:nvPr/>
        </p:nvCxnSpPr>
        <p:spPr>
          <a:xfrm flipV="1">
            <a:off x="8500022" y="3795764"/>
            <a:ext cx="1629726" cy="755999"/>
          </a:xfrm>
          <a:prstGeom prst="straightConnector1">
            <a:avLst/>
          </a:prstGeom>
          <a:ln w="44450">
            <a:solidFill>
              <a:schemeClr val="accent6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AE2940-7381-B84C-F654-D62E28E5D967}"/>
              </a:ext>
            </a:extLst>
          </p:cNvPr>
          <p:cNvSpPr txBox="1"/>
          <p:nvPr/>
        </p:nvSpPr>
        <p:spPr>
          <a:xfrm>
            <a:off x="8216854" y="5362411"/>
            <a:ext cx="21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L</a:t>
            </a:r>
            <a:r>
              <a:rPr lang="en-JP" dirty="0">
                <a:solidFill>
                  <a:srgbClr val="92D050"/>
                </a:solidFill>
              </a:rPr>
              <a:t>atent Data Manifold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BC0F3B-9687-2499-6163-21011CE5F6BE}"/>
              </a:ext>
            </a:extLst>
          </p:cNvPr>
          <p:cNvSpPr txBox="1"/>
          <p:nvPr/>
        </p:nvSpPr>
        <p:spPr>
          <a:xfrm>
            <a:off x="7776167" y="3670950"/>
            <a:ext cx="125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1</a:t>
            </a:r>
            <a:r>
              <a:rPr lang="en-JP" sz="1400" baseline="30000" dirty="0"/>
              <a:t>st </a:t>
            </a:r>
            <a:r>
              <a:rPr lang="en-JP" sz="1400" dirty="0"/>
              <a:t>Time Stamp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5459CA-F0E8-C920-1CB9-8A4BB97B5CDA}"/>
              </a:ext>
            </a:extLst>
          </p:cNvPr>
          <p:cNvSpPr txBox="1"/>
          <p:nvPr/>
        </p:nvSpPr>
        <p:spPr>
          <a:xfrm>
            <a:off x="8857634" y="2396127"/>
            <a:ext cx="1294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2</a:t>
            </a:r>
            <a:r>
              <a:rPr lang="en-JP" sz="1400" baseline="30000" dirty="0"/>
              <a:t>nd </a:t>
            </a:r>
            <a:r>
              <a:rPr lang="en-JP" sz="1400" dirty="0"/>
              <a:t>Time Stamp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7E94FC-333B-ADBC-8324-C7C4235B4923}"/>
              </a:ext>
            </a:extLst>
          </p:cNvPr>
          <p:cNvSpPr txBox="1"/>
          <p:nvPr/>
        </p:nvSpPr>
        <p:spPr>
          <a:xfrm>
            <a:off x="10307168" y="2038757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78533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C4ED-660E-49B4-DD3A-9BE98418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P" dirty="0">
                <a:solidFill>
                  <a:schemeClr val="accent1">
                    <a:lumMod val="75000"/>
                  </a:schemeClr>
                </a:solidFill>
              </a:rPr>
              <a:t>Results on Toy Dataset -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3A2C-B316-69D7-0DB9-783104E71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208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JP" dirty="0"/>
              <a:t>Goal: Reconstruct the initial input data</a:t>
            </a:r>
          </a:p>
          <a:p>
            <a:pPr>
              <a:buFont typeface="Wingdings" pitchFamily="2" charset="2"/>
              <a:buChar char="§"/>
            </a:pPr>
            <a:r>
              <a:rPr lang="en-JP" dirty="0"/>
              <a:t>This is just a sanity check to evaluate if the model learned the structure (geometry) of the data.</a:t>
            </a:r>
          </a:p>
        </p:txBody>
      </p:sp>
      <p:pic>
        <p:nvPicPr>
          <p:cNvPr id="9" name="Picture 8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FE6F4A41-BFCB-D6F2-E7BB-ED93298A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26" y="3429000"/>
            <a:ext cx="10170165" cy="2133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3FDC47-E5EB-FEC5-D47D-2A052A1DC67B}"/>
              </a:ext>
            </a:extLst>
          </p:cNvPr>
          <p:cNvSpPr txBox="1"/>
          <p:nvPr/>
        </p:nvSpPr>
        <p:spPr>
          <a:xfrm>
            <a:off x="182966" y="3787980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3B31D-2870-07DC-DBC8-FFF7DE91B602}"/>
              </a:ext>
            </a:extLst>
          </p:cNvPr>
          <p:cNvSpPr txBox="1"/>
          <p:nvPr/>
        </p:nvSpPr>
        <p:spPr>
          <a:xfrm>
            <a:off x="182966" y="4813216"/>
            <a:ext cx="1438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Reconstruted</a:t>
            </a:r>
          </a:p>
          <a:p>
            <a:r>
              <a:rPr lang="en-JP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10503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F774-B81B-34FC-767D-94297003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644"/>
            <a:ext cx="10515600" cy="1325563"/>
          </a:xfrm>
        </p:spPr>
        <p:txBody>
          <a:bodyPr/>
          <a:lstStyle/>
          <a:p>
            <a:pPr algn="ctr"/>
            <a:r>
              <a:rPr lang="en-JP" dirty="0">
                <a:solidFill>
                  <a:schemeClr val="accent1">
                    <a:lumMod val="75000"/>
                  </a:schemeClr>
                </a:solidFill>
              </a:rPr>
              <a:t>Image Extrapolation [ main objective]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AF4617-5854-4714-51E7-BCB5C5F9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71" y="1415181"/>
            <a:ext cx="10515600" cy="774140"/>
          </a:xfrm>
        </p:spPr>
        <p:txBody>
          <a:bodyPr>
            <a:normAutofit fontScale="85000" lnSpcReduction="20000"/>
          </a:bodyPr>
          <a:lstStyle/>
          <a:p>
            <a:r>
              <a:rPr lang="en-JP" dirty="0"/>
              <a:t>Linear Extrapolation </a:t>
            </a:r>
          </a:p>
          <a:p>
            <a:r>
              <a:rPr lang="en-US" dirty="0"/>
              <a:t>I</a:t>
            </a:r>
            <a:r>
              <a:rPr lang="en-JP" dirty="0"/>
              <a:t>mg1*alpha + img2(1-alpha)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EDDB2-10A8-CE05-D2C2-14ABAF68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4544016"/>
            <a:ext cx="11518900" cy="97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F09E1A-A341-AE33-DBC8-1357D0FB2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3672442"/>
            <a:ext cx="11518900" cy="97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2A82BA-BEB9-8AC8-FBD6-5B4BE884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0" y="2790087"/>
            <a:ext cx="11518900" cy="97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9135BB-AAF1-90A5-CA5A-C1F4D5195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50" y="5437151"/>
            <a:ext cx="11518900" cy="97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CC961D-234D-4206-656D-4D949A1ADD39}"/>
              </a:ext>
            </a:extLst>
          </p:cNvPr>
          <p:cNvSpPr txBox="1"/>
          <p:nvPr/>
        </p:nvSpPr>
        <p:spPr>
          <a:xfrm>
            <a:off x="1" y="6415051"/>
            <a:ext cx="160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solidFill>
                  <a:schemeClr val="accent6">
                    <a:lumMod val="75000"/>
                  </a:schemeClr>
                </a:solidFill>
              </a:rPr>
              <a:t>Intial front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EF9D2-4D77-758E-699A-BDC834CB36E9}"/>
              </a:ext>
            </a:extLst>
          </p:cNvPr>
          <p:cNvSpPr txBox="1"/>
          <p:nvPr/>
        </p:nvSpPr>
        <p:spPr>
          <a:xfrm>
            <a:off x="1435248" y="6415051"/>
            <a:ext cx="12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accent6">
                    <a:lumMod val="75000"/>
                  </a:schemeClr>
                </a:solidFill>
              </a:rPr>
              <a:t>Intial front1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9998C-0A78-CF6D-4188-AB6D8E4C4552}"/>
              </a:ext>
            </a:extLst>
          </p:cNvPr>
          <p:cNvSpPr txBox="1"/>
          <p:nvPr/>
        </p:nvSpPr>
        <p:spPr>
          <a:xfrm>
            <a:off x="4527839" y="6415051"/>
            <a:ext cx="143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Extrapolation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37B8B-7047-6787-97E8-88387591FE94}"/>
              </a:ext>
            </a:extLst>
          </p:cNvPr>
          <p:cNvSpPr txBox="1"/>
          <p:nvPr/>
        </p:nvSpPr>
        <p:spPr>
          <a:xfrm>
            <a:off x="4946994" y="2124469"/>
            <a:ext cx="7468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dirty="0"/>
              <a:t>For smaller displacement between (img1,img2) it looks fine [1st row]. </a:t>
            </a:r>
          </a:p>
          <a:p>
            <a:r>
              <a:rPr lang="en-US" sz="2000" dirty="0"/>
              <a:t>H</a:t>
            </a:r>
            <a:r>
              <a:rPr lang="en-JP" sz="2000" dirty="0"/>
              <a:t>owever,</a:t>
            </a:r>
            <a:r>
              <a:rPr lang="en-US" sz="2000" dirty="0"/>
              <a:t> f</a:t>
            </a:r>
            <a:r>
              <a:rPr lang="en-JP" sz="2000" dirty="0"/>
              <a:t>or large one does not give good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E6103E-3D46-9DBE-853A-DA483D6E0261}"/>
              </a:ext>
            </a:extLst>
          </p:cNvPr>
          <p:cNvSpPr txBox="1"/>
          <p:nvPr/>
        </p:nvSpPr>
        <p:spPr>
          <a:xfrm>
            <a:off x="10708398" y="638773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accent6">
                    <a:lumMod val="75000"/>
                  </a:schemeClr>
                </a:solidFill>
              </a:rPr>
              <a:t>Intial front 2</a:t>
            </a:r>
          </a:p>
        </p:txBody>
      </p:sp>
    </p:spTree>
    <p:extLst>
      <p:ext uri="{BB962C8B-B14F-4D97-AF65-F5344CB8AC3E}">
        <p14:creationId xmlns:p14="http://schemas.microsoft.com/office/powerpoint/2010/main" val="352329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C057-23BC-D04E-C058-74FD87D0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P" dirty="0">
                <a:solidFill>
                  <a:schemeClr val="accent1">
                    <a:lumMod val="75000"/>
                  </a:schemeClr>
                </a:solidFill>
              </a:rPr>
              <a:t>Image Interpolation [ sanity check]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31120-552F-5EE1-3A22-D1C96C64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96" y="1854476"/>
            <a:ext cx="10044113" cy="1718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E1765-95CD-B645-2484-A4553D2E00BF}"/>
              </a:ext>
            </a:extLst>
          </p:cNvPr>
          <p:cNvSpPr txBox="1"/>
          <p:nvPr/>
        </p:nvSpPr>
        <p:spPr>
          <a:xfrm>
            <a:off x="722452" y="3562197"/>
            <a:ext cx="11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accent6">
                    <a:lumMod val="75000"/>
                  </a:schemeClr>
                </a:solidFill>
              </a:rPr>
              <a:t>Intial front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889FE-CAAB-510F-F30A-5F135D2F1F07}"/>
              </a:ext>
            </a:extLst>
          </p:cNvPr>
          <p:cNvSpPr txBox="1"/>
          <p:nvPr/>
        </p:nvSpPr>
        <p:spPr>
          <a:xfrm>
            <a:off x="10079100" y="3562197"/>
            <a:ext cx="114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accent6">
                    <a:lumMod val="75000"/>
                  </a:schemeClr>
                </a:solidFill>
              </a:rPr>
              <a:t>Final 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15B03-46A9-1AB0-A9C8-30E1BE61F51B}"/>
              </a:ext>
            </a:extLst>
          </p:cNvPr>
          <p:cNvSpPr txBox="1"/>
          <p:nvPr/>
        </p:nvSpPr>
        <p:spPr>
          <a:xfrm>
            <a:off x="4813884" y="3551069"/>
            <a:ext cx="13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Propagation</a:t>
            </a:r>
          </a:p>
        </p:txBody>
      </p:sp>
    </p:spTree>
    <p:extLst>
      <p:ext uri="{BB962C8B-B14F-4D97-AF65-F5344CB8AC3E}">
        <p14:creationId xmlns:p14="http://schemas.microsoft.com/office/powerpoint/2010/main" val="3901360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F27A-E6C2-FBB6-2F0F-810A57B3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P" dirty="0">
                <a:solidFill>
                  <a:schemeClr val="accent1">
                    <a:lumMod val="75000"/>
                  </a:schemeClr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A738-83B7-D7B2-8C0F-9A92DB06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JP" dirty="0"/>
              <a:t>Work with actual brain tumor image [The dataset sample is in pdf file]</a:t>
            </a:r>
          </a:p>
        </p:txBody>
      </p:sp>
    </p:spTree>
    <p:extLst>
      <p:ext uri="{BB962C8B-B14F-4D97-AF65-F5344CB8AC3E}">
        <p14:creationId xmlns:p14="http://schemas.microsoft.com/office/powerpoint/2010/main" val="287068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DC1E-211C-B301-21F8-F3EB69F5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P" dirty="0">
                <a:solidFill>
                  <a:schemeClr val="accent1"/>
                </a:solidFill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0FB4-7053-54EB-B574-6E7886CD9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JP" dirty="0"/>
              <a:t>Why Autoencoders (Variational Autoencoders)?</a:t>
            </a:r>
          </a:p>
          <a:p>
            <a:pPr>
              <a:buFont typeface="Wingdings" pitchFamily="2" charset="2"/>
              <a:buChar char="§"/>
            </a:pPr>
            <a:r>
              <a:rPr lang="en-JP" dirty="0"/>
              <a:t>Autoencoders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Network model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Objective function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Applications</a:t>
            </a:r>
          </a:p>
          <a:p>
            <a:pPr>
              <a:buFont typeface="Wingdings" pitchFamily="2" charset="2"/>
              <a:buChar char="§"/>
            </a:pPr>
            <a:r>
              <a:rPr lang="en-JP" dirty="0"/>
              <a:t>Variational Autoencoders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Network model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Objective function </a:t>
            </a:r>
          </a:p>
          <a:p>
            <a:pPr>
              <a:buFont typeface="Wingdings" pitchFamily="2" charset="2"/>
              <a:buChar char="§"/>
            </a:pPr>
            <a:r>
              <a:rPr lang="en-JP" dirty="0"/>
              <a:t>Why VAE is a candidade model for our work?</a:t>
            </a:r>
          </a:p>
        </p:txBody>
      </p:sp>
    </p:spTree>
    <p:extLst>
      <p:ext uri="{BB962C8B-B14F-4D97-AF65-F5344CB8AC3E}">
        <p14:creationId xmlns:p14="http://schemas.microsoft.com/office/powerpoint/2010/main" val="380549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DC1E-211C-B301-21F8-F3EB69F5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P" dirty="0">
                <a:solidFill>
                  <a:schemeClr val="accent1"/>
                </a:solidFill>
              </a:rPr>
              <a:t>Why Autoencoders (Variational Autoencoders)?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0FB4-7053-54EB-B574-6E7886CD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89684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JP" dirty="0"/>
              <a:t>In many real world data (Image, audio, text) the underline factors which represents the data can be much simpler. </a:t>
            </a:r>
          </a:p>
          <a:p>
            <a:pPr>
              <a:buFont typeface="Wingdings" pitchFamily="2" charset="2"/>
              <a:buChar char="§"/>
            </a:pPr>
            <a:endParaRPr lang="en-JP" dirty="0"/>
          </a:p>
          <a:p>
            <a:pPr>
              <a:buFont typeface="Wingdings" pitchFamily="2" charset="2"/>
              <a:buChar char="§"/>
            </a:pPr>
            <a:r>
              <a:rPr lang="en-JP" dirty="0"/>
              <a:t>Machine Learning (ML) algorithms transform (non-linear) high dimensional data into a smaller representation. </a:t>
            </a:r>
          </a:p>
          <a:p>
            <a:pPr>
              <a:buFont typeface="Wingdings" pitchFamily="2" charset="2"/>
              <a:buChar char="§"/>
            </a:pPr>
            <a:endParaRPr lang="en-JP" dirty="0"/>
          </a:p>
          <a:p>
            <a:pPr>
              <a:buFont typeface="Wingdings" pitchFamily="2" charset="2"/>
              <a:buChar char="§"/>
            </a:pPr>
            <a:r>
              <a:rPr lang="en-JP" dirty="0"/>
              <a:t>One of the techniques are Autoencoders (Variational Autoencoders).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32C244-0F75-57EA-1B58-FFC0AFBC0082}"/>
              </a:ext>
            </a:extLst>
          </p:cNvPr>
          <p:cNvSpPr txBox="1">
            <a:spLocks/>
          </p:cNvSpPr>
          <p:nvPr/>
        </p:nvSpPr>
        <p:spPr>
          <a:xfrm>
            <a:off x="838200" y="5172075"/>
            <a:ext cx="10515600" cy="132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dirty="0"/>
              <a:t>W</a:t>
            </a:r>
            <a:r>
              <a:rPr lang="en-JP" dirty="0"/>
              <a:t>hy? 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Discover useful representations</a:t>
            </a:r>
          </a:p>
          <a:p>
            <a:pPr lvl="2">
              <a:buFont typeface="Wingdings" pitchFamily="2" charset="2"/>
              <a:buChar char="§"/>
            </a:pPr>
            <a:r>
              <a:rPr lang="en-JP" dirty="0"/>
              <a:t>Not just for current task but unknown tasks (future tasks)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Ignores irrelevant information or redudant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63588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DC1E-211C-B301-21F8-F3EB69F5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991"/>
            <a:ext cx="10515600" cy="1024903"/>
          </a:xfrm>
        </p:spPr>
        <p:txBody>
          <a:bodyPr>
            <a:normAutofit fontScale="90000"/>
          </a:bodyPr>
          <a:lstStyle/>
          <a:p>
            <a:pPr algn="ctr"/>
            <a:r>
              <a:rPr lang="en-JP" dirty="0">
                <a:solidFill>
                  <a:schemeClr val="accent1"/>
                </a:solidFill>
              </a:rPr>
              <a:t>Autoencoders -&gt; </a:t>
            </a:r>
            <a:r>
              <a:rPr lang="en-US" dirty="0">
                <a:solidFill>
                  <a:schemeClr val="accent1"/>
                </a:solidFill>
              </a:rPr>
              <a:t>learn the underlying manifold </a:t>
            </a:r>
            <a:endParaRPr lang="en-JP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0FB4-7053-54EB-B574-6E7886CD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894"/>
            <a:ext cx="10515600" cy="198244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JP" dirty="0"/>
              <a:t>Takes higher dimensional data and runs it into a neural network.</a:t>
            </a:r>
          </a:p>
          <a:p>
            <a:pPr>
              <a:buFont typeface="Wingdings" pitchFamily="2" charset="2"/>
              <a:buChar char="§"/>
            </a:pPr>
            <a:r>
              <a:rPr lang="en-JP" dirty="0"/>
              <a:t>It does that with 2 components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Encoder -&gt; higher dimension to lower representation 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Decoder -&gt; reconstruct lower representation back to input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Bottleneck -&gt; specify the dimension of compression (number of variables)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6F5C49AA-D1D4-61B8-D09C-9846569BAADC}"/>
              </a:ext>
            </a:extLst>
          </p:cNvPr>
          <p:cNvSpPr/>
          <p:nvPr/>
        </p:nvSpPr>
        <p:spPr>
          <a:xfrm rot="5400000">
            <a:off x="2684293" y="3412260"/>
            <a:ext cx="1761825" cy="1481965"/>
          </a:xfrm>
          <a:prstGeom prst="trapezoid">
            <a:avLst>
              <a:gd name="adj" fmla="val 4452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3B27500B-1C39-79EC-730F-63B26092FCF1}"/>
              </a:ext>
            </a:extLst>
          </p:cNvPr>
          <p:cNvSpPr/>
          <p:nvPr/>
        </p:nvSpPr>
        <p:spPr>
          <a:xfrm rot="16200000">
            <a:off x="5933123" y="3412259"/>
            <a:ext cx="1761825" cy="1481965"/>
          </a:xfrm>
          <a:prstGeom prst="trapezoid">
            <a:avLst>
              <a:gd name="adj" fmla="val 4452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97A6A-1990-2271-03FE-C98DF3F612C7}"/>
              </a:ext>
            </a:extLst>
          </p:cNvPr>
          <p:cNvSpPr txBox="1"/>
          <p:nvPr/>
        </p:nvSpPr>
        <p:spPr>
          <a:xfrm>
            <a:off x="3088311" y="5042948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Encoder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70BDE-F1E3-A143-5A37-B4A613B05D94}"/>
              </a:ext>
            </a:extLst>
          </p:cNvPr>
          <p:cNvSpPr txBox="1"/>
          <p:nvPr/>
        </p:nvSpPr>
        <p:spPr>
          <a:xfrm>
            <a:off x="6325119" y="5042948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Decoder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54FDD7-07C8-C812-A79B-F3A111011074}"/>
              </a:ext>
            </a:extLst>
          </p:cNvPr>
          <p:cNvSpPr/>
          <p:nvPr/>
        </p:nvSpPr>
        <p:spPr>
          <a:xfrm>
            <a:off x="2909717" y="3543790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B658A0-59C4-8B21-92A0-A02F654027F6}"/>
              </a:ext>
            </a:extLst>
          </p:cNvPr>
          <p:cNvSpPr/>
          <p:nvPr/>
        </p:nvSpPr>
        <p:spPr>
          <a:xfrm>
            <a:off x="2909716" y="4007887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79E6D8-2EF9-1ACC-CD1A-576BFD06FCFB}"/>
              </a:ext>
            </a:extLst>
          </p:cNvPr>
          <p:cNvSpPr/>
          <p:nvPr/>
        </p:nvSpPr>
        <p:spPr>
          <a:xfrm>
            <a:off x="2909715" y="4470578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A168CF-1090-514E-C527-8317C28704C7}"/>
              </a:ext>
            </a:extLst>
          </p:cNvPr>
          <p:cNvSpPr/>
          <p:nvPr/>
        </p:nvSpPr>
        <p:spPr>
          <a:xfrm>
            <a:off x="3352396" y="3736426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F635F4-06A4-F99B-F011-7FAFB2CAAD4F}"/>
              </a:ext>
            </a:extLst>
          </p:cNvPr>
          <p:cNvSpPr/>
          <p:nvPr/>
        </p:nvSpPr>
        <p:spPr>
          <a:xfrm>
            <a:off x="3352394" y="4182764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53C8B9-31DD-3AF5-4604-23C6B5828780}"/>
              </a:ext>
            </a:extLst>
          </p:cNvPr>
          <p:cNvSpPr/>
          <p:nvPr/>
        </p:nvSpPr>
        <p:spPr>
          <a:xfrm>
            <a:off x="6519459" y="3720729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5EFF33-BF13-ED65-8BF5-A6384F3E8674}"/>
              </a:ext>
            </a:extLst>
          </p:cNvPr>
          <p:cNvSpPr/>
          <p:nvPr/>
        </p:nvSpPr>
        <p:spPr>
          <a:xfrm>
            <a:off x="6519457" y="4167067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AF2658-D505-A273-3274-D52D124475C7}"/>
              </a:ext>
            </a:extLst>
          </p:cNvPr>
          <p:cNvSpPr/>
          <p:nvPr/>
        </p:nvSpPr>
        <p:spPr>
          <a:xfrm>
            <a:off x="7037237" y="3484250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0F181F-9A47-B3E0-8384-79AA25B873D3}"/>
              </a:ext>
            </a:extLst>
          </p:cNvPr>
          <p:cNvSpPr/>
          <p:nvPr/>
        </p:nvSpPr>
        <p:spPr>
          <a:xfrm>
            <a:off x="7037236" y="3948347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38EC98-5AEA-D41F-6180-E528EE03ABC4}"/>
              </a:ext>
            </a:extLst>
          </p:cNvPr>
          <p:cNvSpPr/>
          <p:nvPr/>
        </p:nvSpPr>
        <p:spPr>
          <a:xfrm>
            <a:off x="7037235" y="4411038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1FF45C-B069-EFB1-8CE9-4D5FA3051B1A}"/>
              </a:ext>
            </a:extLst>
          </p:cNvPr>
          <p:cNvSpPr/>
          <p:nvPr/>
        </p:nvSpPr>
        <p:spPr>
          <a:xfrm>
            <a:off x="3722604" y="3974431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684FCF-2E00-A53D-3865-F8FE4483A28E}"/>
              </a:ext>
            </a:extLst>
          </p:cNvPr>
          <p:cNvSpPr/>
          <p:nvPr/>
        </p:nvSpPr>
        <p:spPr>
          <a:xfrm>
            <a:off x="6146525" y="3960605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BAB48B-4B96-5ED0-1081-AAA20D3F1338}"/>
              </a:ext>
            </a:extLst>
          </p:cNvPr>
          <p:cNvSpPr/>
          <p:nvPr/>
        </p:nvSpPr>
        <p:spPr>
          <a:xfrm>
            <a:off x="5004876" y="3929062"/>
            <a:ext cx="369488" cy="46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E43D56-282E-EA80-8121-8F2FD620C191}"/>
              </a:ext>
            </a:extLst>
          </p:cNvPr>
          <p:cNvSpPr txBox="1"/>
          <p:nvPr/>
        </p:nvSpPr>
        <p:spPr>
          <a:xfrm>
            <a:off x="4355935" y="4408796"/>
            <a:ext cx="26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Bottleneck</a:t>
            </a:r>
          </a:p>
          <a:p>
            <a:r>
              <a:rPr lang="en-JP" dirty="0"/>
              <a:t>(latent representation)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C1E290-B4AA-904A-01EB-6DAC8E07CFA6}"/>
              </a:ext>
            </a:extLst>
          </p:cNvPr>
          <p:cNvCxnSpPr>
            <a:stCxn id="4" idx="0"/>
            <a:endCxn id="20" idx="1"/>
          </p:cNvCxnSpPr>
          <p:nvPr/>
        </p:nvCxnSpPr>
        <p:spPr>
          <a:xfrm>
            <a:off x="4306188" y="4153243"/>
            <a:ext cx="698688" cy="7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8D7A23-2DCE-5108-D749-4F2FB881D547}"/>
              </a:ext>
            </a:extLst>
          </p:cNvPr>
          <p:cNvCxnSpPr/>
          <p:nvPr/>
        </p:nvCxnSpPr>
        <p:spPr>
          <a:xfrm>
            <a:off x="5374364" y="4148061"/>
            <a:ext cx="698688" cy="7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CA20B0E-AB60-7148-15C0-7AF583479259}"/>
              </a:ext>
            </a:extLst>
          </p:cNvPr>
          <p:cNvSpPr/>
          <p:nvPr/>
        </p:nvSpPr>
        <p:spPr>
          <a:xfrm>
            <a:off x="484279" y="3913365"/>
            <a:ext cx="1588636" cy="529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Input: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82C9FA-4715-2500-507D-55D792E49EDA}"/>
              </a:ext>
            </a:extLst>
          </p:cNvPr>
          <p:cNvCxnSpPr/>
          <p:nvPr/>
        </p:nvCxnSpPr>
        <p:spPr>
          <a:xfrm>
            <a:off x="2082789" y="4148061"/>
            <a:ext cx="698688" cy="7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E1BE4D-AFD0-9663-CAB1-E3E9904ADE6B}"/>
              </a:ext>
            </a:extLst>
          </p:cNvPr>
          <p:cNvSpPr/>
          <p:nvPr/>
        </p:nvSpPr>
        <p:spPr>
          <a:xfrm>
            <a:off x="8253701" y="3876419"/>
            <a:ext cx="1588636" cy="529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Output: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321135-2E7F-2358-2197-9764CA236F1F}"/>
              </a:ext>
            </a:extLst>
          </p:cNvPr>
          <p:cNvCxnSpPr/>
          <p:nvPr/>
        </p:nvCxnSpPr>
        <p:spPr>
          <a:xfrm>
            <a:off x="7555013" y="4156958"/>
            <a:ext cx="698688" cy="7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97F7A0-AAAD-EDB2-8A17-587275158C31}"/>
              </a:ext>
            </a:extLst>
          </p:cNvPr>
          <p:cNvSpPr txBox="1"/>
          <p:nvPr/>
        </p:nvSpPr>
        <p:spPr>
          <a:xfrm>
            <a:off x="4042098" y="3079773"/>
            <a:ext cx="2534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800" dirty="0">
                <a:solidFill>
                  <a:schemeClr val="accent6">
                    <a:lumMod val="75000"/>
                  </a:schemeClr>
                </a:solidFill>
              </a:rPr>
              <a:t>Network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F3BBA2-32A5-AB69-6997-D230FE2AFB12}"/>
              </a:ext>
            </a:extLst>
          </p:cNvPr>
          <p:cNvSpPr txBox="1"/>
          <p:nvPr/>
        </p:nvSpPr>
        <p:spPr>
          <a:xfrm>
            <a:off x="3890158" y="5393536"/>
            <a:ext cx="2983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800" dirty="0">
                <a:solidFill>
                  <a:schemeClr val="accent6">
                    <a:lumMod val="75000"/>
                  </a:schemeClr>
                </a:solidFill>
              </a:rPr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460F20-4569-39FA-2DE6-A7FF23F0EC81}"/>
                  </a:ext>
                </a:extLst>
              </p:cNvPr>
              <p:cNvSpPr txBox="1"/>
              <p:nvPr/>
            </p:nvSpPr>
            <p:spPr>
              <a:xfrm>
                <a:off x="9530945" y="3983198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JP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460F20-4569-39FA-2DE6-A7FF23F0E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945" y="3983198"/>
                <a:ext cx="185948" cy="276999"/>
              </a:xfrm>
              <a:prstGeom prst="rect">
                <a:avLst/>
              </a:prstGeom>
              <a:blipFill>
                <a:blip r:embed="rId3"/>
                <a:stretch>
                  <a:fillRect l="-18750" t="-13043" r="-125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48A041-D397-71AF-CC11-F876177632CF}"/>
                  </a:ext>
                </a:extLst>
              </p:cNvPr>
              <p:cNvSpPr txBox="1"/>
              <p:nvPr/>
            </p:nvSpPr>
            <p:spPr>
              <a:xfrm>
                <a:off x="1524121" y="3993263"/>
                <a:ext cx="4028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48A041-D397-71AF-CC11-F8761776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21" y="3993263"/>
                <a:ext cx="4028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4759F1-A118-DF65-50B6-880B547E2382}"/>
                  </a:ext>
                </a:extLst>
              </p:cNvPr>
              <p:cNvSpPr txBox="1"/>
              <p:nvPr/>
            </p:nvSpPr>
            <p:spPr>
              <a:xfrm>
                <a:off x="2516787" y="5983462"/>
                <a:ext cx="57151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𝑟𝑒𝑐𝑜𝑛𝑠𝑡𝑟𝑢𝑐𝑡𝑖𝑜𝑛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JP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4759F1-A118-DF65-50B6-880B547E2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87" y="5983462"/>
                <a:ext cx="5715154" cy="553998"/>
              </a:xfrm>
              <a:prstGeom prst="rect">
                <a:avLst/>
              </a:prstGeom>
              <a:blipFill>
                <a:blip r:embed="rId5"/>
                <a:stretch>
                  <a:fillRect l="-1556" t="-20455" r="-2444" b="-3409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07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DC1E-211C-B301-21F8-F3EB69F5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96"/>
            <a:ext cx="10515600" cy="1325563"/>
          </a:xfrm>
        </p:spPr>
        <p:txBody>
          <a:bodyPr/>
          <a:lstStyle/>
          <a:p>
            <a:pPr algn="ctr"/>
            <a:r>
              <a:rPr lang="en-JP" dirty="0">
                <a:solidFill>
                  <a:schemeClr val="accent1"/>
                </a:solidFill>
              </a:rPr>
              <a:t>Remarks on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0FB4-7053-54EB-B574-6E7886CD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7613"/>
            <a:ext cx="10515600" cy="241935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does feature learning or dimension reduction happen if the result is the same as the input?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The transformation from input -&gt; latent representation -&gt; output allow us learn relevant properties of the dataset.</a:t>
            </a:r>
            <a:endParaRPr lang="en-JP" dirty="0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1C742949-AC6C-59C4-DDCE-AE49EB4A51AD}"/>
              </a:ext>
            </a:extLst>
          </p:cNvPr>
          <p:cNvSpPr/>
          <p:nvPr/>
        </p:nvSpPr>
        <p:spPr>
          <a:xfrm rot="5400000">
            <a:off x="2755731" y="1612035"/>
            <a:ext cx="1761825" cy="1481965"/>
          </a:xfrm>
          <a:prstGeom prst="trapezoid">
            <a:avLst>
              <a:gd name="adj" fmla="val 4452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80E68A63-FED2-A3BF-199C-BB052C75E927}"/>
              </a:ext>
            </a:extLst>
          </p:cNvPr>
          <p:cNvSpPr/>
          <p:nvPr/>
        </p:nvSpPr>
        <p:spPr>
          <a:xfrm rot="16200000">
            <a:off x="6004561" y="1612034"/>
            <a:ext cx="1761825" cy="1481965"/>
          </a:xfrm>
          <a:prstGeom prst="trapezoid">
            <a:avLst>
              <a:gd name="adj" fmla="val 4452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D6985-1C14-CD25-2EDD-508B2A3B960D}"/>
              </a:ext>
            </a:extLst>
          </p:cNvPr>
          <p:cNvSpPr txBox="1"/>
          <p:nvPr/>
        </p:nvSpPr>
        <p:spPr>
          <a:xfrm>
            <a:off x="3159749" y="3242723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Encoder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092BE-AAD5-97A1-AD81-1947EA734963}"/>
              </a:ext>
            </a:extLst>
          </p:cNvPr>
          <p:cNvSpPr txBox="1"/>
          <p:nvPr/>
        </p:nvSpPr>
        <p:spPr>
          <a:xfrm>
            <a:off x="6396557" y="3242723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Decoder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715FFA-D4BF-BBB7-2C44-74D8FEDDB80B}"/>
              </a:ext>
            </a:extLst>
          </p:cNvPr>
          <p:cNvSpPr/>
          <p:nvPr/>
        </p:nvSpPr>
        <p:spPr>
          <a:xfrm>
            <a:off x="2981155" y="1743565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E78EB6-4ACF-BBEF-FB39-84005CE7C499}"/>
              </a:ext>
            </a:extLst>
          </p:cNvPr>
          <p:cNvSpPr/>
          <p:nvPr/>
        </p:nvSpPr>
        <p:spPr>
          <a:xfrm>
            <a:off x="2981154" y="2207662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E4B978-8BF2-E7E0-CBB8-7BF02AFA08E7}"/>
              </a:ext>
            </a:extLst>
          </p:cNvPr>
          <p:cNvSpPr/>
          <p:nvPr/>
        </p:nvSpPr>
        <p:spPr>
          <a:xfrm>
            <a:off x="2981153" y="2670353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E42973-737B-B755-BF98-44B86B0FEC01}"/>
              </a:ext>
            </a:extLst>
          </p:cNvPr>
          <p:cNvSpPr/>
          <p:nvPr/>
        </p:nvSpPr>
        <p:spPr>
          <a:xfrm>
            <a:off x="3423834" y="1936201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B8502E-DEEC-12DE-B602-30AD516BE7D8}"/>
              </a:ext>
            </a:extLst>
          </p:cNvPr>
          <p:cNvSpPr/>
          <p:nvPr/>
        </p:nvSpPr>
        <p:spPr>
          <a:xfrm>
            <a:off x="3423832" y="2382539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7FCE32-8B07-6AAE-C8EC-1D81F09FD9B5}"/>
              </a:ext>
            </a:extLst>
          </p:cNvPr>
          <p:cNvSpPr/>
          <p:nvPr/>
        </p:nvSpPr>
        <p:spPr>
          <a:xfrm>
            <a:off x="6590897" y="1920504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F9A7E6-EC68-D10D-2394-DF38CE0CD42E}"/>
              </a:ext>
            </a:extLst>
          </p:cNvPr>
          <p:cNvSpPr/>
          <p:nvPr/>
        </p:nvSpPr>
        <p:spPr>
          <a:xfrm>
            <a:off x="6590895" y="2366842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13869E-EFFA-25AD-FADB-8CCAABA8E17B}"/>
              </a:ext>
            </a:extLst>
          </p:cNvPr>
          <p:cNvSpPr/>
          <p:nvPr/>
        </p:nvSpPr>
        <p:spPr>
          <a:xfrm>
            <a:off x="7108675" y="1684025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898836-073F-93D3-66F9-95C107427FF7}"/>
              </a:ext>
            </a:extLst>
          </p:cNvPr>
          <p:cNvSpPr/>
          <p:nvPr/>
        </p:nvSpPr>
        <p:spPr>
          <a:xfrm>
            <a:off x="7108674" y="2148122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0456AC-A41F-508F-FB42-24CE097AC233}"/>
              </a:ext>
            </a:extLst>
          </p:cNvPr>
          <p:cNvSpPr/>
          <p:nvPr/>
        </p:nvSpPr>
        <p:spPr>
          <a:xfrm>
            <a:off x="7108673" y="2610813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E8CD34-1CA4-B6B7-B933-2122B9ADB1E9}"/>
              </a:ext>
            </a:extLst>
          </p:cNvPr>
          <p:cNvSpPr/>
          <p:nvPr/>
        </p:nvSpPr>
        <p:spPr>
          <a:xfrm>
            <a:off x="3794042" y="2174206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FD9DEC-A2A1-51DA-5463-50E4BB37A6E5}"/>
              </a:ext>
            </a:extLst>
          </p:cNvPr>
          <p:cNvSpPr/>
          <p:nvPr/>
        </p:nvSpPr>
        <p:spPr>
          <a:xfrm>
            <a:off x="6217963" y="2160380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960CB0-45A0-435C-0B62-BF088F881BF7}"/>
              </a:ext>
            </a:extLst>
          </p:cNvPr>
          <p:cNvSpPr/>
          <p:nvPr/>
        </p:nvSpPr>
        <p:spPr>
          <a:xfrm>
            <a:off x="5076314" y="2128837"/>
            <a:ext cx="369488" cy="46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303E8-6FB1-8779-E2AA-D040D25A33F6}"/>
              </a:ext>
            </a:extLst>
          </p:cNvPr>
          <p:cNvSpPr txBox="1"/>
          <p:nvPr/>
        </p:nvSpPr>
        <p:spPr>
          <a:xfrm>
            <a:off x="4700563" y="2594135"/>
            <a:ext cx="2314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Bottleneck</a:t>
            </a:r>
          </a:p>
          <a:p>
            <a:r>
              <a:rPr lang="en-JP" dirty="0"/>
              <a:t>(latent representation)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2A1BED-3A24-3383-E077-9D29072558F4}"/>
              </a:ext>
            </a:extLst>
          </p:cNvPr>
          <p:cNvCxnSpPr>
            <a:stCxn id="4" idx="0"/>
            <a:endCxn id="20" idx="1"/>
          </p:cNvCxnSpPr>
          <p:nvPr/>
        </p:nvCxnSpPr>
        <p:spPr>
          <a:xfrm>
            <a:off x="4377626" y="2353018"/>
            <a:ext cx="698688" cy="7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4CFF71-7414-E0DA-DE69-C86B5C3479CA}"/>
              </a:ext>
            </a:extLst>
          </p:cNvPr>
          <p:cNvCxnSpPr/>
          <p:nvPr/>
        </p:nvCxnSpPr>
        <p:spPr>
          <a:xfrm>
            <a:off x="5445802" y="2347836"/>
            <a:ext cx="698688" cy="7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944D256-6429-8A3F-F7DF-7F53447915C4}"/>
              </a:ext>
            </a:extLst>
          </p:cNvPr>
          <p:cNvSpPr/>
          <p:nvPr/>
        </p:nvSpPr>
        <p:spPr>
          <a:xfrm>
            <a:off x="555717" y="2113140"/>
            <a:ext cx="1588636" cy="529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Input: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BC05C4-72E4-44DE-DDA1-A4B6CC590672}"/>
              </a:ext>
            </a:extLst>
          </p:cNvPr>
          <p:cNvCxnSpPr/>
          <p:nvPr/>
        </p:nvCxnSpPr>
        <p:spPr>
          <a:xfrm>
            <a:off x="2154227" y="2347836"/>
            <a:ext cx="698688" cy="7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6004C3-7BA4-CC62-39C5-8FD2D63FF9BA}"/>
              </a:ext>
            </a:extLst>
          </p:cNvPr>
          <p:cNvSpPr/>
          <p:nvPr/>
        </p:nvSpPr>
        <p:spPr>
          <a:xfrm>
            <a:off x="8325139" y="2076194"/>
            <a:ext cx="1588636" cy="5291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Output: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78A8BB-8241-5527-9AE8-38C012B5D547}"/>
              </a:ext>
            </a:extLst>
          </p:cNvPr>
          <p:cNvCxnSpPr/>
          <p:nvPr/>
        </p:nvCxnSpPr>
        <p:spPr>
          <a:xfrm>
            <a:off x="7626451" y="2356733"/>
            <a:ext cx="698688" cy="7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CCC5D12-1FE2-CC60-F7C0-6D77AAD896F6}"/>
              </a:ext>
            </a:extLst>
          </p:cNvPr>
          <p:cNvSpPr txBox="1"/>
          <p:nvPr/>
        </p:nvSpPr>
        <p:spPr>
          <a:xfrm>
            <a:off x="4074764" y="1251633"/>
            <a:ext cx="2534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800" dirty="0">
                <a:solidFill>
                  <a:schemeClr val="accent6">
                    <a:lumMod val="75000"/>
                  </a:schemeClr>
                </a:solidFill>
              </a:rPr>
              <a:t>Network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DCF605-9CBF-7941-BC20-74240BB9D0A8}"/>
                  </a:ext>
                </a:extLst>
              </p:cNvPr>
              <p:cNvSpPr txBox="1"/>
              <p:nvPr/>
            </p:nvSpPr>
            <p:spPr>
              <a:xfrm>
                <a:off x="9602383" y="2182973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JP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DCF605-9CBF-7941-BC20-74240BB9D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83" y="2182973"/>
                <a:ext cx="185948" cy="276999"/>
              </a:xfrm>
              <a:prstGeom prst="rect">
                <a:avLst/>
              </a:prstGeom>
              <a:blipFill>
                <a:blip r:embed="rId3"/>
                <a:stretch>
                  <a:fillRect l="-20000" t="-13043" r="-133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61C569-8860-A82A-AFD6-BC3249BD79CB}"/>
                  </a:ext>
                </a:extLst>
              </p:cNvPr>
              <p:cNvSpPr txBox="1"/>
              <p:nvPr/>
            </p:nvSpPr>
            <p:spPr>
              <a:xfrm>
                <a:off x="1595559" y="2193038"/>
                <a:ext cx="4028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61C569-8860-A82A-AFD6-BC3249BD7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59" y="2193038"/>
                <a:ext cx="4028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97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E8F0-2BF0-1A33-2754-4A35809A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P" dirty="0">
                <a:solidFill>
                  <a:schemeClr val="accent1"/>
                </a:solidFill>
              </a:rPr>
              <a:t>Remarks on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9978-27A6-36C3-7CC4-816708254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7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JP" dirty="0"/>
              <a:t>When compressing the data we want to keep the main structure that well describe the data.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7873FE-AFD2-B780-75EB-A89B5660B4D3}"/>
              </a:ext>
            </a:extLst>
          </p:cNvPr>
          <p:cNvCxnSpPr>
            <a:cxnSpLocks/>
          </p:cNvCxnSpPr>
          <p:nvPr/>
        </p:nvCxnSpPr>
        <p:spPr>
          <a:xfrm>
            <a:off x="6681787" y="4674698"/>
            <a:ext cx="2276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4DDED6-036E-517B-B07D-974663C1E1FB}"/>
              </a:ext>
            </a:extLst>
          </p:cNvPr>
          <p:cNvCxnSpPr>
            <a:cxnSpLocks/>
          </p:cNvCxnSpPr>
          <p:nvPr/>
        </p:nvCxnSpPr>
        <p:spPr>
          <a:xfrm>
            <a:off x="9513110" y="4664144"/>
            <a:ext cx="2562225" cy="2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A70B0F-BB7F-C5FD-37A2-B800ECFD0384}"/>
              </a:ext>
            </a:extLst>
          </p:cNvPr>
          <p:cNvCxnSpPr>
            <a:cxnSpLocks/>
          </p:cNvCxnSpPr>
          <p:nvPr/>
        </p:nvCxnSpPr>
        <p:spPr>
          <a:xfrm flipV="1">
            <a:off x="10679922" y="3400766"/>
            <a:ext cx="0" cy="2552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287125-C77F-B390-BBA2-EA1B488A5024}"/>
              </a:ext>
            </a:extLst>
          </p:cNvPr>
          <p:cNvSpPr/>
          <p:nvPr/>
        </p:nvSpPr>
        <p:spPr>
          <a:xfrm>
            <a:off x="581027" y="3914776"/>
            <a:ext cx="457175" cy="457199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9B4921-3C90-5ABC-A0A7-B91320B0A328}"/>
              </a:ext>
            </a:extLst>
          </p:cNvPr>
          <p:cNvSpPr/>
          <p:nvPr/>
        </p:nvSpPr>
        <p:spPr>
          <a:xfrm>
            <a:off x="581026" y="4371975"/>
            <a:ext cx="457175" cy="457199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D5453D-5747-0EC3-580D-BBA3DBD09B96}"/>
              </a:ext>
            </a:extLst>
          </p:cNvPr>
          <p:cNvSpPr/>
          <p:nvPr/>
        </p:nvSpPr>
        <p:spPr>
          <a:xfrm>
            <a:off x="581026" y="4829174"/>
            <a:ext cx="457175" cy="457199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BDEA80-BE32-470C-F024-0CAF42299573}"/>
              </a:ext>
            </a:extLst>
          </p:cNvPr>
          <p:cNvSpPr/>
          <p:nvPr/>
        </p:nvSpPr>
        <p:spPr>
          <a:xfrm>
            <a:off x="581025" y="5286373"/>
            <a:ext cx="457175" cy="457199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228249-1CD0-8C08-F95B-AC9A4EB22936}"/>
              </a:ext>
            </a:extLst>
          </p:cNvPr>
          <p:cNvSpPr/>
          <p:nvPr/>
        </p:nvSpPr>
        <p:spPr>
          <a:xfrm>
            <a:off x="1397778" y="3914776"/>
            <a:ext cx="457175" cy="457199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C3A82A-1DCB-BF4B-84B7-E70C3C84643B}"/>
              </a:ext>
            </a:extLst>
          </p:cNvPr>
          <p:cNvSpPr/>
          <p:nvPr/>
        </p:nvSpPr>
        <p:spPr>
          <a:xfrm>
            <a:off x="1397777" y="4371975"/>
            <a:ext cx="457175" cy="457199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1F1AC-ECC1-FC29-E3F5-D5AFC893E070}"/>
              </a:ext>
            </a:extLst>
          </p:cNvPr>
          <p:cNvSpPr/>
          <p:nvPr/>
        </p:nvSpPr>
        <p:spPr>
          <a:xfrm>
            <a:off x="1397777" y="4829174"/>
            <a:ext cx="457175" cy="457199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B6D126-3EFD-327A-7419-234F0C9F291E}"/>
              </a:ext>
            </a:extLst>
          </p:cNvPr>
          <p:cNvSpPr/>
          <p:nvPr/>
        </p:nvSpPr>
        <p:spPr>
          <a:xfrm>
            <a:off x="1397776" y="5286373"/>
            <a:ext cx="457175" cy="457199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1556B-B571-DBB3-CDD0-C4276D56F66A}"/>
              </a:ext>
            </a:extLst>
          </p:cNvPr>
          <p:cNvSpPr/>
          <p:nvPr/>
        </p:nvSpPr>
        <p:spPr>
          <a:xfrm>
            <a:off x="2214527" y="3914776"/>
            <a:ext cx="457175" cy="457199"/>
          </a:xfrm>
          <a:prstGeom prst="rect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811652-F374-133E-91A4-DAF406C5317A}"/>
              </a:ext>
            </a:extLst>
          </p:cNvPr>
          <p:cNvSpPr/>
          <p:nvPr/>
        </p:nvSpPr>
        <p:spPr>
          <a:xfrm>
            <a:off x="2214526" y="4371975"/>
            <a:ext cx="457175" cy="457199"/>
          </a:xfrm>
          <a:prstGeom prst="rect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D6894B-5CFD-70F3-B042-7A0045FAF0E0}"/>
              </a:ext>
            </a:extLst>
          </p:cNvPr>
          <p:cNvSpPr/>
          <p:nvPr/>
        </p:nvSpPr>
        <p:spPr>
          <a:xfrm>
            <a:off x="2214526" y="4829174"/>
            <a:ext cx="457175" cy="457199"/>
          </a:xfrm>
          <a:prstGeom prst="rect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2DF141-F104-CE9D-7AE0-3538AEA4091A}"/>
              </a:ext>
            </a:extLst>
          </p:cNvPr>
          <p:cNvSpPr/>
          <p:nvPr/>
        </p:nvSpPr>
        <p:spPr>
          <a:xfrm>
            <a:off x="2214525" y="5286373"/>
            <a:ext cx="457175" cy="457199"/>
          </a:xfrm>
          <a:prstGeom prst="rect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E77164-7006-5A19-7CCF-DFA5783F6BC8}"/>
              </a:ext>
            </a:extLst>
          </p:cNvPr>
          <p:cNvSpPr/>
          <p:nvPr/>
        </p:nvSpPr>
        <p:spPr>
          <a:xfrm>
            <a:off x="3005145" y="3914776"/>
            <a:ext cx="457175" cy="457199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209721-0929-AE2C-3B8D-C420D7AD36DB}"/>
              </a:ext>
            </a:extLst>
          </p:cNvPr>
          <p:cNvSpPr/>
          <p:nvPr/>
        </p:nvSpPr>
        <p:spPr>
          <a:xfrm>
            <a:off x="3005144" y="4371975"/>
            <a:ext cx="457175" cy="457199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52F2E4-2D82-035B-C80C-A625AD628C60}"/>
              </a:ext>
            </a:extLst>
          </p:cNvPr>
          <p:cNvSpPr/>
          <p:nvPr/>
        </p:nvSpPr>
        <p:spPr>
          <a:xfrm>
            <a:off x="3005144" y="4829174"/>
            <a:ext cx="457175" cy="457199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D1F115-C546-4C0A-D593-98E9DF0BC9E2}"/>
              </a:ext>
            </a:extLst>
          </p:cNvPr>
          <p:cNvSpPr/>
          <p:nvPr/>
        </p:nvSpPr>
        <p:spPr>
          <a:xfrm>
            <a:off x="3005143" y="5286373"/>
            <a:ext cx="457175" cy="457199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28" name="Graphic 27" descr="Wolf with solid fill">
            <a:extLst>
              <a:ext uri="{FF2B5EF4-FFF2-40B4-BE49-F238E27FC236}">
                <a16:creationId xmlns:a16="http://schemas.microsoft.com/office/drawing/2014/main" id="{3109D030-F65C-24AB-D561-45E916272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019" y="2814640"/>
            <a:ext cx="614362" cy="614362"/>
          </a:xfrm>
          <a:prstGeom prst="rect">
            <a:avLst/>
          </a:prstGeom>
        </p:spPr>
      </p:pic>
      <p:pic>
        <p:nvPicPr>
          <p:cNvPr id="30" name="Graphic 29" descr="Eagle with solid fill">
            <a:extLst>
              <a:ext uri="{FF2B5EF4-FFF2-40B4-BE49-F238E27FC236}">
                <a16:creationId xmlns:a16="http://schemas.microsoft.com/office/drawing/2014/main" id="{8EE78771-2A21-47BB-6904-634DA3FF6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183" y="2814640"/>
            <a:ext cx="614360" cy="614360"/>
          </a:xfrm>
          <a:prstGeom prst="rect">
            <a:avLst/>
          </a:prstGeom>
        </p:spPr>
      </p:pic>
      <p:pic>
        <p:nvPicPr>
          <p:cNvPr id="32" name="Graphic 31" descr="Take Off with solid fill">
            <a:extLst>
              <a:ext uri="{FF2B5EF4-FFF2-40B4-BE49-F238E27FC236}">
                <a16:creationId xmlns:a16="http://schemas.microsoft.com/office/drawing/2014/main" id="{D4C82590-9745-9F03-90AF-09857787E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6838" y="2800348"/>
            <a:ext cx="728664" cy="728664"/>
          </a:xfrm>
          <a:prstGeom prst="rect">
            <a:avLst/>
          </a:prstGeom>
        </p:spPr>
      </p:pic>
      <p:pic>
        <p:nvPicPr>
          <p:cNvPr id="34" name="Graphic 33" descr="Convertible with solid fill">
            <a:extLst>
              <a:ext uri="{FF2B5EF4-FFF2-40B4-BE49-F238E27FC236}">
                <a16:creationId xmlns:a16="http://schemas.microsoft.com/office/drawing/2014/main" id="{12C8F575-0760-1184-B3A1-3BBB145C0A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28797" y="2814640"/>
            <a:ext cx="728648" cy="7286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6720077-23FA-0EE5-70BE-9D1C003B8794}"/>
              </a:ext>
            </a:extLst>
          </p:cNvPr>
          <p:cNvSpPr txBox="1"/>
          <p:nvPr/>
        </p:nvSpPr>
        <p:spPr>
          <a:xfrm>
            <a:off x="480034" y="339566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accent6"/>
                </a:solidFill>
              </a:rPr>
              <a:t>Dog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821E15-1FDB-9F0A-4A85-7A153E441F32}"/>
              </a:ext>
            </a:extLst>
          </p:cNvPr>
          <p:cNvSpPr txBox="1"/>
          <p:nvPr/>
        </p:nvSpPr>
        <p:spPr>
          <a:xfrm>
            <a:off x="1331614" y="3408634"/>
            <a:ext cx="5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accent2">
                    <a:lumMod val="75000"/>
                  </a:schemeClr>
                </a:solidFill>
              </a:rPr>
              <a:t>Bird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79C9D2-D1DA-FF75-F0F5-5F36076B09D0}"/>
              </a:ext>
            </a:extLst>
          </p:cNvPr>
          <p:cNvSpPr txBox="1"/>
          <p:nvPr/>
        </p:nvSpPr>
        <p:spPr>
          <a:xfrm>
            <a:off x="2073947" y="339566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C000"/>
                </a:solidFill>
              </a:rPr>
              <a:t>Plane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DAB882-6CC3-835D-957B-7BBD1129D4B5}"/>
              </a:ext>
            </a:extLst>
          </p:cNvPr>
          <p:cNvSpPr txBox="1"/>
          <p:nvPr/>
        </p:nvSpPr>
        <p:spPr>
          <a:xfrm>
            <a:off x="2984302" y="338005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00B0F0"/>
                </a:solidFill>
              </a:rPr>
              <a:t>Car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F6598B-D279-6C24-1F1E-50FB809EC8D8}"/>
              </a:ext>
            </a:extLst>
          </p:cNvPr>
          <p:cNvSpPr txBox="1"/>
          <p:nvPr/>
        </p:nvSpPr>
        <p:spPr>
          <a:xfrm>
            <a:off x="1164236" y="5875620"/>
            <a:ext cx="15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Input features</a:t>
            </a:r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ECCA5664-81D7-9916-90AE-B2C491843132}"/>
              </a:ext>
            </a:extLst>
          </p:cNvPr>
          <p:cNvSpPr/>
          <p:nvPr/>
        </p:nvSpPr>
        <p:spPr>
          <a:xfrm rot="5400000">
            <a:off x="4142733" y="3931029"/>
            <a:ext cx="1761825" cy="1481965"/>
          </a:xfrm>
          <a:prstGeom prst="trapezoid">
            <a:avLst>
              <a:gd name="adj" fmla="val 4452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7DA630-D3AB-D69C-D03C-D91BBBB2445C}"/>
              </a:ext>
            </a:extLst>
          </p:cNvPr>
          <p:cNvSpPr txBox="1"/>
          <p:nvPr/>
        </p:nvSpPr>
        <p:spPr>
          <a:xfrm>
            <a:off x="4546751" y="5561717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Encoder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4AB5736-3838-583F-43EA-CF32A0485267}"/>
              </a:ext>
            </a:extLst>
          </p:cNvPr>
          <p:cNvSpPr/>
          <p:nvPr/>
        </p:nvSpPr>
        <p:spPr>
          <a:xfrm>
            <a:off x="4368157" y="4062559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BA7F022-64AA-CB02-03DF-B066102CF8CB}"/>
              </a:ext>
            </a:extLst>
          </p:cNvPr>
          <p:cNvSpPr/>
          <p:nvPr/>
        </p:nvSpPr>
        <p:spPr>
          <a:xfrm>
            <a:off x="4368156" y="4526656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4A8A4-FCC7-A9D7-79C8-155A6C95171A}"/>
              </a:ext>
            </a:extLst>
          </p:cNvPr>
          <p:cNvSpPr/>
          <p:nvPr/>
        </p:nvSpPr>
        <p:spPr>
          <a:xfrm>
            <a:off x="4368155" y="4989347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001353E-5FE9-F849-1EE9-D1E87CF482A5}"/>
              </a:ext>
            </a:extLst>
          </p:cNvPr>
          <p:cNvSpPr/>
          <p:nvPr/>
        </p:nvSpPr>
        <p:spPr>
          <a:xfrm>
            <a:off x="4810836" y="4255195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7324586-475F-ED9B-0168-B727162E12BE}"/>
              </a:ext>
            </a:extLst>
          </p:cNvPr>
          <p:cNvSpPr/>
          <p:nvPr/>
        </p:nvSpPr>
        <p:spPr>
          <a:xfrm>
            <a:off x="4810834" y="4701533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FC9218-9DE4-E831-3109-77D91327FF52}"/>
              </a:ext>
            </a:extLst>
          </p:cNvPr>
          <p:cNvSpPr/>
          <p:nvPr/>
        </p:nvSpPr>
        <p:spPr>
          <a:xfrm>
            <a:off x="5181044" y="4493200"/>
            <a:ext cx="357187" cy="3852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E23625-B46E-17FC-8843-398C6A4CE381}"/>
              </a:ext>
            </a:extLst>
          </p:cNvPr>
          <p:cNvCxnSpPr/>
          <p:nvPr/>
        </p:nvCxnSpPr>
        <p:spPr>
          <a:xfrm>
            <a:off x="3541229" y="4666830"/>
            <a:ext cx="698688" cy="7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3D1508D-531B-A94B-3CF7-8558CACB79E1}"/>
              </a:ext>
            </a:extLst>
          </p:cNvPr>
          <p:cNvSpPr txBox="1"/>
          <p:nvPr/>
        </p:nvSpPr>
        <p:spPr>
          <a:xfrm>
            <a:off x="7241254" y="485936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C00000"/>
                </a:solidFill>
              </a:rPr>
              <a:t>1 dimension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3B5461-17F3-2191-7BA4-1C31EDF39AF6}"/>
              </a:ext>
            </a:extLst>
          </p:cNvPr>
          <p:cNvSpPr txBox="1"/>
          <p:nvPr/>
        </p:nvSpPr>
        <p:spPr>
          <a:xfrm>
            <a:off x="10016574" y="601841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C00000"/>
                </a:solidFill>
              </a:rPr>
              <a:t>2 dimensions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96F1F0-F8B3-DE26-8594-48C7966CBA00}"/>
              </a:ext>
            </a:extLst>
          </p:cNvPr>
          <p:cNvSpPr txBox="1"/>
          <p:nvPr/>
        </p:nvSpPr>
        <p:spPr>
          <a:xfrm>
            <a:off x="8566693" y="433220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living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640FEF-5CD6-4F6F-E721-688E45836F17}"/>
              </a:ext>
            </a:extLst>
          </p:cNvPr>
          <p:cNvSpPr txBox="1"/>
          <p:nvPr/>
        </p:nvSpPr>
        <p:spPr>
          <a:xfrm>
            <a:off x="10736024" y="331255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living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95FF3D-90AB-9E10-CE5E-5FB4F901FC0F}"/>
              </a:ext>
            </a:extLst>
          </p:cNvPr>
          <p:cNvSpPr txBox="1"/>
          <p:nvPr/>
        </p:nvSpPr>
        <p:spPr>
          <a:xfrm>
            <a:off x="11458573" y="471532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flying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329187-CA07-A3FB-3298-E8A8A3A49AAA}"/>
              </a:ext>
            </a:extLst>
          </p:cNvPr>
          <p:cNvSpPr/>
          <p:nvPr/>
        </p:nvSpPr>
        <p:spPr>
          <a:xfrm>
            <a:off x="6009137" y="4453787"/>
            <a:ext cx="369488" cy="46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873939-08FF-4FF7-6B8B-E76117C5DC04}"/>
              </a:ext>
            </a:extLst>
          </p:cNvPr>
          <p:cNvCxnSpPr>
            <a:cxnSpLocks/>
          </p:cNvCxnSpPr>
          <p:nvPr/>
        </p:nvCxnSpPr>
        <p:spPr>
          <a:xfrm flipV="1">
            <a:off x="5751164" y="4664144"/>
            <a:ext cx="281490" cy="2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A6D9AC-AE74-1CAA-E4CF-5859E138BB95}"/>
              </a:ext>
            </a:extLst>
          </p:cNvPr>
          <p:cNvSpPr txBox="1"/>
          <p:nvPr/>
        </p:nvSpPr>
        <p:spPr>
          <a:xfrm>
            <a:off x="5612232" y="4894169"/>
            <a:ext cx="1205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solidFill>
                  <a:srgbClr val="C00000"/>
                </a:solidFill>
              </a:rPr>
              <a:t>Bottleneck</a:t>
            </a:r>
          </a:p>
          <a:p>
            <a:r>
              <a:rPr lang="en-JP" dirty="0">
                <a:solidFill>
                  <a:srgbClr val="C00000"/>
                </a:solidFill>
              </a:rPr>
              <a:t>(latent representation)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66F1A2-B115-3071-B06C-F9C187ED2C37}"/>
              </a:ext>
            </a:extLst>
          </p:cNvPr>
          <p:cNvSpPr/>
          <p:nvPr/>
        </p:nvSpPr>
        <p:spPr>
          <a:xfrm>
            <a:off x="6871095" y="4527101"/>
            <a:ext cx="255352" cy="2306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99401F2-BA9E-D4DA-9C2D-80F0E71AF0B8}"/>
              </a:ext>
            </a:extLst>
          </p:cNvPr>
          <p:cNvSpPr/>
          <p:nvPr/>
        </p:nvSpPr>
        <p:spPr>
          <a:xfrm>
            <a:off x="7223448" y="4527101"/>
            <a:ext cx="255352" cy="2306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C8D7C8D-2CEB-6C14-5A5F-63596432339E}"/>
              </a:ext>
            </a:extLst>
          </p:cNvPr>
          <p:cNvSpPr/>
          <p:nvPr/>
        </p:nvSpPr>
        <p:spPr>
          <a:xfrm>
            <a:off x="8039073" y="4541787"/>
            <a:ext cx="255352" cy="23066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B00133D-B375-6F78-F4D2-7E1A744CF10C}"/>
              </a:ext>
            </a:extLst>
          </p:cNvPr>
          <p:cNvSpPr/>
          <p:nvPr/>
        </p:nvSpPr>
        <p:spPr>
          <a:xfrm>
            <a:off x="8391426" y="4541787"/>
            <a:ext cx="255352" cy="2306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64" name="Graphic 63" descr="Convertible with solid fill">
            <a:extLst>
              <a:ext uri="{FF2B5EF4-FFF2-40B4-BE49-F238E27FC236}">
                <a16:creationId xmlns:a16="http://schemas.microsoft.com/office/drawing/2014/main" id="{A5E5F0DB-9AB3-7C3B-295C-C97F3AF85A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23351" y="3852869"/>
            <a:ext cx="728648" cy="728648"/>
          </a:xfrm>
          <a:prstGeom prst="rect">
            <a:avLst/>
          </a:prstGeom>
        </p:spPr>
      </p:pic>
      <p:pic>
        <p:nvPicPr>
          <p:cNvPr id="65" name="Graphic 64" descr="Take Off with solid fill">
            <a:extLst>
              <a:ext uri="{FF2B5EF4-FFF2-40B4-BE49-F238E27FC236}">
                <a16:creationId xmlns:a16="http://schemas.microsoft.com/office/drawing/2014/main" id="{6C2D659D-468B-FA3C-1035-1CB4B1837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5280" y="4625015"/>
            <a:ext cx="728664" cy="728664"/>
          </a:xfrm>
          <a:prstGeom prst="rect">
            <a:avLst/>
          </a:prstGeom>
        </p:spPr>
      </p:pic>
      <p:pic>
        <p:nvPicPr>
          <p:cNvPr id="66" name="Graphic 65" descr="Eagle with solid fill">
            <a:extLst>
              <a:ext uri="{FF2B5EF4-FFF2-40B4-BE49-F238E27FC236}">
                <a16:creationId xmlns:a16="http://schemas.microsoft.com/office/drawing/2014/main" id="{D3D4D1D5-4406-3F26-3295-7F2459778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0970" y="3910013"/>
            <a:ext cx="614360" cy="614360"/>
          </a:xfrm>
          <a:prstGeom prst="rect">
            <a:avLst/>
          </a:prstGeom>
        </p:spPr>
      </p:pic>
      <p:pic>
        <p:nvPicPr>
          <p:cNvPr id="67" name="Graphic 66" descr="Wolf with solid fill">
            <a:extLst>
              <a:ext uri="{FF2B5EF4-FFF2-40B4-BE49-F238E27FC236}">
                <a16:creationId xmlns:a16="http://schemas.microsoft.com/office/drawing/2014/main" id="{E575BB52-7CCA-AE16-C04B-72884A0DA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0849" y="4611290"/>
            <a:ext cx="614362" cy="614362"/>
          </a:xfrm>
          <a:prstGeom prst="rect">
            <a:avLst/>
          </a:prstGeom>
        </p:spPr>
      </p:pic>
      <p:pic>
        <p:nvPicPr>
          <p:cNvPr id="68" name="Graphic 67" descr="Eagle with solid fill">
            <a:extLst>
              <a:ext uri="{FF2B5EF4-FFF2-40B4-BE49-F238E27FC236}">
                <a16:creationId xmlns:a16="http://schemas.microsoft.com/office/drawing/2014/main" id="{99E0F72D-71D1-4165-59C1-A08FA9CC2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3793" y="3602833"/>
            <a:ext cx="614360" cy="614360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FC8377D9-05ED-B45F-2C81-62E720B86EEE}"/>
              </a:ext>
            </a:extLst>
          </p:cNvPr>
          <p:cNvSpPr/>
          <p:nvPr/>
        </p:nvSpPr>
        <p:spPr>
          <a:xfrm>
            <a:off x="11084270" y="4029280"/>
            <a:ext cx="255352" cy="2306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70" name="Graphic 69" descr="Take Off with solid fill">
            <a:extLst>
              <a:ext uri="{FF2B5EF4-FFF2-40B4-BE49-F238E27FC236}">
                <a16:creationId xmlns:a16="http://schemas.microsoft.com/office/drawing/2014/main" id="{2704BBEC-CD6A-F18C-3760-C50A55705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39461" y="5303758"/>
            <a:ext cx="728664" cy="728664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E3544C20-FBF3-14CE-2710-9942336DEE2B}"/>
              </a:ext>
            </a:extLst>
          </p:cNvPr>
          <p:cNvSpPr/>
          <p:nvPr/>
        </p:nvSpPr>
        <p:spPr>
          <a:xfrm>
            <a:off x="11094009" y="4878495"/>
            <a:ext cx="255352" cy="23066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72" name="Graphic 71" descr="Wolf with solid fill">
            <a:extLst>
              <a:ext uri="{FF2B5EF4-FFF2-40B4-BE49-F238E27FC236}">
                <a16:creationId xmlns:a16="http://schemas.microsoft.com/office/drawing/2014/main" id="{0AE3EF84-B025-09D3-482B-50A8FDF4B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0329" y="3566028"/>
            <a:ext cx="614362" cy="614362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F1C8153A-E30D-CF91-FA7E-6F8918FA7D94}"/>
              </a:ext>
            </a:extLst>
          </p:cNvPr>
          <p:cNvSpPr/>
          <p:nvPr/>
        </p:nvSpPr>
        <p:spPr>
          <a:xfrm>
            <a:off x="9968840" y="4123062"/>
            <a:ext cx="255352" cy="23066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74" name="Graphic 73" descr="Convertible with solid fill">
            <a:extLst>
              <a:ext uri="{FF2B5EF4-FFF2-40B4-BE49-F238E27FC236}">
                <a16:creationId xmlns:a16="http://schemas.microsoft.com/office/drawing/2014/main" id="{6877F76B-8B8C-010B-D6CC-AF76BE4C2A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3409" y="5252776"/>
            <a:ext cx="728648" cy="728648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39C7EEB5-43CD-A24C-150D-6B5916B4F577}"/>
              </a:ext>
            </a:extLst>
          </p:cNvPr>
          <p:cNvSpPr/>
          <p:nvPr/>
        </p:nvSpPr>
        <p:spPr>
          <a:xfrm>
            <a:off x="9977474" y="5051040"/>
            <a:ext cx="255352" cy="2306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2336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DC1E-211C-B301-21F8-F3EB69F5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P" dirty="0">
                <a:solidFill>
                  <a:schemeClr val="accent1"/>
                </a:solidFill>
              </a:rPr>
              <a:t>Applications of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0FB4-7053-54EB-B574-6E7886CD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192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JP" dirty="0"/>
              <a:t>Image segmentation</a:t>
            </a:r>
          </a:p>
          <a:p>
            <a:pPr lvl="1">
              <a:buFont typeface="Wingdings" pitchFamily="2" charset="2"/>
              <a:buChar char="§"/>
            </a:pPr>
            <a:r>
              <a:rPr lang="en-JP" dirty="0"/>
              <a:t>Instead of reconstruction the input, we target the label (mask).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6BE51-4518-1AFB-00D0-9298C8DFCBA6}"/>
              </a:ext>
            </a:extLst>
          </p:cNvPr>
          <p:cNvSpPr txBox="1"/>
          <p:nvPr/>
        </p:nvSpPr>
        <p:spPr>
          <a:xfrm>
            <a:off x="7813102" y="6488668"/>
            <a:ext cx="119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Alom</a:t>
            </a:r>
            <a:r>
              <a:rPr lang="en-US" dirty="0"/>
              <a:t> et al.</a:t>
            </a:r>
            <a:endParaRPr lang="en-JP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05D61D4-1FEC-C98F-0C25-ED3285ECC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87" y="2860675"/>
            <a:ext cx="58420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9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DC1E-211C-B301-21F8-F3EB69F5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221150"/>
            <a:ext cx="11358562" cy="1325563"/>
          </a:xfrm>
        </p:spPr>
        <p:txBody>
          <a:bodyPr>
            <a:normAutofit/>
          </a:bodyPr>
          <a:lstStyle/>
          <a:p>
            <a:pPr algn="ctr"/>
            <a:r>
              <a:rPr lang="en-JP" dirty="0">
                <a:solidFill>
                  <a:schemeClr val="accent1"/>
                </a:solidFill>
              </a:rPr>
              <a:t>Applications of Autoencoders - Denoising Image/image inpainting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0FB4-7053-54EB-B574-6E7886CD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6077930"/>
            <a:ext cx="11206163" cy="65811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JP" dirty="0"/>
              <a:t>During training, we encourage the model to learn a clean image</a:t>
            </a:r>
          </a:p>
          <a:p>
            <a:pPr>
              <a:buFont typeface="Wingdings" pitchFamily="2" charset="2"/>
              <a:buChar char="§"/>
            </a:pPr>
            <a:r>
              <a:rPr lang="en-JP" dirty="0"/>
              <a:t>For the model to be able to reconstruct clean image has to learn higher level semantics of t</a:t>
            </a:r>
            <a:r>
              <a:rPr lang="en-US" dirty="0"/>
              <a:t>he</a:t>
            </a:r>
            <a:r>
              <a:rPr lang="en-JP" dirty="0"/>
              <a:t>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34B1A-0D3A-ED2F-684F-6E6956E0A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549303"/>
            <a:ext cx="8401050" cy="2146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454499-FD9A-BEEE-C2F7-349945F8430F}"/>
              </a:ext>
            </a:extLst>
          </p:cNvPr>
          <p:cNvSpPr txBox="1"/>
          <p:nvPr/>
        </p:nvSpPr>
        <p:spPr>
          <a:xfrm>
            <a:off x="9758362" y="2204116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Image Denoising</a:t>
            </a:r>
          </a:p>
        </p:txBody>
      </p:sp>
      <p:pic>
        <p:nvPicPr>
          <p:cNvPr id="9" name="Picture 8" descr="A picture containing text, sky, outdoor&#10;&#10;Description automatically generated">
            <a:extLst>
              <a:ext uri="{FF2B5EF4-FFF2-40B4-BE49-F238E27FC236}">
                <a16:creationId xmlns:a16="http://schemas.microsoft.com/office/drawing/2014/main" id="{38DFC65E-5734-1A64-630C-BEB8A3830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613" y="3868637"/>
            <a:ext cx="6221412" cy="1990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F46F4A-191D-EA58-1CCE-A1C31FD1D86C}"/>
              </a:ext>
            </a:extLst>
          </p:cNvPr>
          <p:cNvSpPr txBox="1"/>
          <p:nvPr/>
        </p:nvSpPr>
        <p:spPr>
          <a:xfrm>
            <a:off x="9312494" y="4393792"/>
            <a:ext cx="287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Image Impainting - [Yu et al.]</a:t>
            </a:r>
          </a:p>
        </p:txBody>
      </p:sp>
    </p:spTree>
    <p:extLst>
      <p:ext uri="{BB962C8B-B14F-4D97-AF65-F5344CB8AC3E}">
        <p14:creationId xmlns:p14="http://schemas.microsoft.com/office/powerpoint/2010/main" val="28911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65A9-712E-0FA7-E3D9-BF1FF3EF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06"/>
            <a:ext cx="10515600" cy="5616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U-net architecture [Image Segmentation]</a:t>
            </a:r>
            <a:endParaRPr lang="en-JP" dirty="0">
              <a:solidFill>
                <a:schemeClr val="accent1"/>
              </a:solidFill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4816177-4D46-0D51-8013-80215575A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6" t="4325" r="1701"/>
          <a:stretch/>
        </p:blipFill>
        <p:spPr>
          <a:xfrm>
            <a:off x="1878228" y="1085117"/>
            <a:ext cx="8118388" cy="54845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A803A6-F871-F5B9-C1CB-E64F7BDA8B4D}"/>
              </a:ext>
            </a:extLst>
          </p:cNvPr>
          <p:cNvSpPr/>
          <p:nvPr/>
        </p:nvSpPr>
        <p:spPr>
          <a:xfrm>
            <a:off x="2487826" y="1085117"/>
            <a:ext cx="2669961" cy="548456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E243C-B3C9-236C-94D1-6C82342E8EF1}"/>
              </a:ext>
            </a:extLst>
          </p:cNvPr>
          <p:cNvSpPr/>
          <p:nvPr/>
        </p:nvSpPr>
        <p:spPr>
          <a:xfrm>
            <a:off x="5937422" y="1085117"/>
            <a:ext cx="2850936" cy="5484560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22244-4D13-8DF5-940F-39A33DD20451}"/>
              </a:ext>
            </a:extLst>
          </p:cNvPr>
          <p:cNvSpPr txBox="1"/>
          <p:nvPr/>
        </p:nvSpPr>
        <p:spPr>
          <a:xfrm>
            <a:off x="3243262" y="715785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567E7-5AD1-67C0-F357-C0CAADE04228}"/>
              </a:ext>
            </a:extLst>
          </p:cNvPr>
          <p:cNvSpPr txBox="1"/>
          <p:nvPr/>
        </p:nvSpPr>
        <p:spPr>
          <a:xfrm>
            <a:off x="6651989" y="724238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1343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5805</TotalTime>
  <Words>1027</Words>
  <Application>Microsoft Macintosh PowerPoint</Application>
  <PresentationFormat>Widescreen</PresentationFormat>
  <Paragraphs>177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 Theme</vt:lpstr>
      <vt:lpstr>Variational Autoencoders for Brain Tumor Prograssion</vt:lpstr>
      <vt:lpstr>Outlines</vt:lpstr>
      <vt:lpstr>Why Autoencoders (Variational Autoencoders)?</vt:lpstr>
      <vt:lpstr>Autoencoders -&gt; learn the underlying manifold </vt:lpstr>
      <vt:lpstr>Remarks on Autoencoders</vt:lpstr>
      <vt:lpstr>Remarks on Autoencoders</vt:lpstr>
      <vt:lpstr>Applications of Autoencoders</vt:lpstr>
      <vt:lpstr>Applications of Autoencoders - Denoising Image/image inpainting</vt:lpstr>
      <vt:lpstr>U-net architecture [Image Segmentation]</vt:lpstr>
      <vt:lpstr>Limitations of Autoencoders</vt:lpstr>
      <vt:lpstr>Variational Autoencoders</vt:lpstr>
      <vt:lpstr>Why VAE is a candidade model for our work?</vt:lpstr>
      <vt:lpstr>What can be Learned</vt:lpstr>
      <vt:lpstr>Front Propagation (Dataset)</vt:lpstr>
      <vt:lpstr>The Model is based on VAE</vt:lpstr>
      <vt:lpstr>Results on Toy Dataset - Reconstruction</vt:lpstr>
      <vt:lpstr>Image Extrapolation [ main objective]</vt:lpstr>
      <vt:lpstr>Image Interpolation [ sanity check]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Autoencoders</dc:title>
  <dc:creator>lino os paulinos</dc:creator>
  <cp:lastModifiedBy>Paulino Cristovao</cp:lastModifiedBy>
  <cp:revision>167</cp:revision>
  <dcterms:created xsi:type="dcterms:W3CDTF">2022-07-17T15:16:21Z</dcterms:created>
  <dcterms:modified xsi:type="dcterms:W3CDTF">2022-09-01T08:49:27Z</dcterms:modified>
</cp:coreProperties>
</file>