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5" r:id="rId5"/>
    <p:sldId id="258" r:id="rId6"/>
    <p:sldId id="278" r:id="rId7"/>
    <p:sldId id="277" r:id="rId8"/>
    <p:sldId id="268" r:id="rId9"/>
    <p:sldId id="261" r:id="rId10"/>
    <p:sldId id="285" r:id="rId11"/>
    <p:sldId id="279" r:id="rId12"/>
    <p:sldId id="263" r:id="rId13"/>
    <p:sldId id="280" r:id="rId14"/>
    <p:sldId id="284" r:id="rId15"/>
    <p:sldId id="264" r:id="rId16"/>
    <p:sldId id="269" r:id="rId17"/>
    <p:sldId id="281" r:id="rId18"/>
    <p:sldId id="282" r:id="rId19"/>
    <p:sldId id="283" r:id="rId20"/>
    <p:sldId id="272" r:id="rId21"/>
    <p:sldId id="266" r:id="rId22"/>
    <p:sldId id="26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88511-F8C1-4501-BAE3-E47A8F56BF21}" type="datetimeFigureOut">
              <a:rPr lang="en-US"/>
              <a:pPr>
                <a:defRPr/>
              </a:pPr>
              <a:t>10/25/2023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2E60E660-5F57-450B-B3B3-12C7CDCB23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0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C421-EAB6-4B56-A265-5C24553DD571}" type="datetimeFigureOut">
              <a:rPr lang="en-US"/>
              <a:pPr>
                <a:defRPr/>
              </a:pPr>
              <a:t>10/25/2023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323D7-3D88-47F9-BF53-6F74EE3B3A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42F9D-FF3C-496C-9653-8CBA42AAA6AE}" type="datetimeFigureOut">
              <a:rPr lang="en-US"/>
              <a:pPr>
                <a:defRPr/>
              </a:pPr>
              <a:t>10/25/2023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E184D-3960-475A-BDCD-A692F38C2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45A8FA1-3DE6-477F-90A9-6950711104D4}" type="datetimeFigureOut">
              <a:rPr lang="en-US"/>
              <a:pPr>
                <a:defRPr/>
              </a:pPr>
              <a:t>10/25/2023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BE1CFF-1F7F-4EBC-A29E-3A272B9225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0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8177B-F6D0-4BEA-B172-A18E1208319E}" type="datetimeFigureOut">
              <a:rPr lang="en-US"/>
              <a:pPr>
                <a:defRPr/>
              </a:pPr>
              <a:t>10/25/2023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27298BA1-011E-4273-9959-6BD737776B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3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1C806-54BF-434A-8D64-5BC005035DD3}" type="datetimeFigureOut">
              <a:rPr lang="en-US"/>
              <a:pPr>
                <a:defRPr/>
              </a:pPr>
              <a:t>10/25/2023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F2E80-E127-4886-A497-02612D688C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5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BB5FF-2B48-4937-8879-C9E606981607}" type="datetimeFigureOut">
              <a:rPr lang="en-US"/>
              <a:pPr>
                <a:defRPr/>
              </a:pPr>
              <a:t>10/25/2023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23C2D-69BC-4839-B8C6-E46276E9F4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2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FB97A55-5891-41B9-92C5-5A0BC8A85915}" type="datetimeFigureOut">
              <a:rPr lang="en-US"/>
              <a:pPr>
                <a:defRPr/>
              </a:pPr>
              <a:t>10/25/2023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672590-86E1-44FE-A533-6B41CCE21B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CED46-CDBA-4DF4-B60C-A1FD734F0C44}" type="datetimeFigureOut">
              <a:rPr lang="en-US"/>
              <a:pPr>
                <a:defRPr/>
              </a:pPr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714B0-A285-4EBF-A3BD-98CE78BBFA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6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0498EAF-F47B-46D4-9B60-6C5752A3E5D7}" type="datetimeFigureOut">
              <a:rPr lang="en-US"/>
              <a:pPr>
                <a:defRPr/>
              </a:pPr>
              <a:t>10/25/2023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25BEBF-E006-4A75-9338-B3BC463D0A6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1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726724-9D4B-484D-80A9-55FFB1381CEE}" type="datetimeFigureOut">
              <a:rPr lang="en-US"/>
              <a:pPr>
                <a:defRPr/>
              </a:pPr>
              <a:t>10/25/2023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519341-401A-48AB-BD98-56757208AC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716E71-3A5E-4EA2-A165-27D7A31B1F7B}" type="datetimeFigureOut">
              <a:rPr lang="en-US"/>
              <a:pPr>
                <a:defRPr/>
              </a:pPr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B75F09A5-61FD-4C0F-A282-A73F6C0B8C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69" r:id="rId4"/>
    <p:sldLayoutId id="2147483768" r:id="rId5"/>
    <p:sldLayoutId id="2147483773" r:id="rId6"/>
    <p:sldLayoutId id="2147483767" r:id="rId7"/>
    <p:sldLayoutId id="2147483774" r:id="rId8"/>
    <p:sldLayoutId id="2147483775" r:id="rId9"/>
    <p:sldLayoutId id="2147483766" r:id="rId10"/>
    <p:sldLayoutId id="21474837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38.png"/><Relationship Id="rId18" Type="http://schemas.openxmlformats.org/officeDocument/2006/relationships/image" Target="../media/image33.wmf"/><Relationship Id="rId3" Type="http://schemas.openxmlformats.org/officeDocument/2006/relationships/image" Target="../media/image2.png"/><Relationship Id="rId21" Type="http://schemas.openxmlformats.org/officeDocument/2006/relationships/image" Target="../media/image34.wmf"/><Relationship Id="rId7" Type="http://schemas.openxmlformats.org/officeDocument/2006/relationships/image" Target="../media/image36.png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9.png"/><Relationship Id="rId20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32.wmf"/><Relationship Id="rId10" Type="http://schemas.openxmlformats.org/officeDocument/2006/relationships/image" Target="../media/image37.png"/><Relationship Id="rId19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772400" cy="14700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cap="none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Syntactic Approach 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US" sz="2000" b="1" u="sng" cap="none" dirty="0"/>
              <a:t>EXAMPLE </a:t>
            </a:r>
            <a:r>
              <a:rPr lang="en-US" sz="2000" b="1" u="sng" cap="none" dirty="0" smtClean="0"/>
              <a:t>3 </a:t>
            </a:r>
            <a:r>
              <a:rPr lang="en-US" sz="2000" b="1" u="sng" cap="none" dirty="0"/>
              <a:t>OF REASONING MODELING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1524000"/>
            <a:ext cx="8534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Build a deduction of the conclusion (C) from the hypotheses H1, H2, H3, H4.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H1: If it is rainy Kate goes to the library or she goes shopping.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H2: Kate goes shopping only with her friend Carla.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H3: John goes to the library daily.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H4: It is rainy today, Carla is sick and she will not go shopping.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C (conclusion) Kate will meet John at the library today.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9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7200" cy="792162"/>
          </a:xfrm>
        </p:spPr>
        <p:txBody>
          <a:bodyPr>
            <a:noAutofit/>
          </a:bodyPr>
          <a:lstStyle/>
          <a:p>
            <a:r>
              <a:rPr lang="en-US" sz="1600" b="1" cap="none" dirty="0" smtClean="0"/>
              <a:t>WHICH RULE OF INFERENCE IS USED IN EACH ARGUMENT BELOW?</a:t>
            </a:r>
            <a:br>
              <a:rPr lang="en-US" sz="1600" b="1" cap="none" dirty="0" smtClean="0"/>
            </a:b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142" y="-10092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85800"/>
            <a:ext cx="8145517" cy="76200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22930"/>
              </p:ext>
            </p:extLst>
          </p:nvPr>
        </p:nvGraphicFramePr>
        <p:xfrm>
          <a:off x="6705600" y="1066800"/>
          <a:ext cx="914400" cy="30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0" name="Equation" r:id="rId5" imgW="622030" imgH="203112" progId="Equation.3">
                  <p:embed/>
                </p:oleObj>
              </mc:Choice>
              <mc:Fallback>
                <p:oleObj name="Equation" r:id="rId5" imgW="622030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066800"/>
                        <a:ext cx="914400" cy="301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03" y="1432049"/>
            <a:ext cx="8145517" cy="717436"/>
          </a:xfrm>
          <a:prstGeom prst="rect">
            <a:avLst/>
          </a:prstGeom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-2139" y="24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999708"/>
              </p:ext>
            </p:extLst>
          </p:nvPr>
        </p:nvGraphicFramePr>
        <p:xfrm>
          <a:off x="6846887" y="1722438"/>
          <a:ext cx="963188" cy="314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1" name="Equation" r:id="rId8" imgW="634725" imgH="203112" progId="Equation.3">
                  <p:embed/>
                </p:oleObj>
              </mc:Choice>
              <mc:Fallback>
                <p:oleObj name="Equation" r:id="rId8" imgW="6347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7" y="1722438"/>
                        <a:ext cx="963188" cy="314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974" y="2132220"/>
            <a:ext cx="8132577" cy="1086681"/>
          </a:xfrm>
          <a:prstGeom prst="rect">
            <a:avLst/>
          </a:prstGeom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05597" y="100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362644"/>
              </p:ext>
            </p:extLst>
          </p:nvPr>
        </p:nvGraphicFramePr>
        <p:xfrm>
          <a:off x="6676006" y="2630420"/>
          <a:ext cx="1324994" cy="32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2" name="Equation" r:id="rId11" imgW="837836" imgH="203112" progId="Equation.3">
                  <p:embed/>
                </p:oleObj>
              </mc:Choice>
              <mc:Fallback>
                <p:oleObj name="Equation" r:id="rId11" imgW="83783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006" y="2630420"/>
                        <a:ext cx="1324994" cy="3262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0102" y="3218901"/>
            <a:ext cx="8123951" cy="1104226"/>
          </a:xfrm>
          <a:prstGeom prst="rect">
            <a:avLst/>
          </a:prstGeom>
        </p:spPr>
      </p:pic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799279"/>
              </p:ext>
            </p:extLst>
          </p:nvPr>
        </p:nvGraphicFramePr>
        <p:xfrm>
          <a:off x="6655589" y="3785485"/>
          <a:ext cx="1503872" cy="301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3" name="Equation" r:id="rId14" imgW="1028254" imgH="203112" progId="Equation.3">
                  <p:embed/>
                </p:oleObj>
              </mc:Choice>
              <mc:Fallback>
                <p:oleObj name="Equation" r:id="rId14" imgW="1028254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5589" y="3785485"/>
                        <a:ext cx="1503872" cy="3017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2673" y="4305582"/>
            <a:ext cx="8130654" cy="1028418"/>
          </a:xfrm>
          <a:prstGeom prst="rect">
            <a:avLst/>
          </a:prstGeom>
        </p:spPr>
      </p:pic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882780"/>
              </p:ext>
            </p:extLst>
          </p:nvPr>
        </p:nvGraphicFramePr>
        <p:xfrm>
          <a:off x="6676006" y="4923637"/>
          <a:ext cx="1512678" cy="221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4" name="Equation" r:id="rId17" imgW="1409088" imgH="203112" progId="Equation.3">
                  <p:embed/>
                </p:oleObj>
              </mc:Choice>
              <mc:Fallback>
                <p:oleObj name="Equation" r:id="rId17" imgW="1409088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006" y="4923637"/>
                        <a:ext cx="1512678" cy="2214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0102" y="5332074"/>
            <a:ext cx="8123951" cy="1106613"/>
          </a:xfrm>
          <a:prstGeom prst="rect">
            <a:avLst/>
          </a:prstGeom>
        </p:spPr>
      </p:pic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694217"/>
              </p:ext>
            </p:extLst>
          </p:nvPr>
        </p:nvGraphicFramePr>
        <p:xfrm>
          <a:off x="6696489" y="5908167"/>
          <a:ext cx="1228311" cy="29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5" name="Equation" r:id="rId20" imgW="863225" imgH="203112" progId="Equation.3">
                  <p:embed/>
                </p:oleObj>
              </mc:Choice>
              <mc:Fallback>
                <p:oleObj name="Equation" r:id="rId20" imgW="863225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489" y="5908167"/>
                        <a:ext cx="1228311" cy="294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8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FALLACIES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52484"/>
            <a:ext cx="7239000" cy="440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5472754"/>
            <a:ext cx="5638800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2400" b="1" u="sng" cap="none" dirty="0" smtClean="0"/>
              <a:t>FALLACIES (contd.)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6290998" cy="47244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87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3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ÎNŢELEPCIUNE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8382000" cy="39481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0"/>
            <a:ext cx="1648167" cy="193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9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91" y="228600"/>
            <a:ext cx="7982309" cy="533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THEOREM OF DEDUCTION AND ITS REVERSE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62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8382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cap="none" smtClean="0"/>
              <a:t/>
            </a:r>
            <a:br>
              <a:rPr lang="en-US" sz="2700" b="1" cap="none" smtClean="0"/>
            </a:br>
            <a:r>
              <a:rPr lang="en-US" sz="2700" b="1" u="sng" cap="none" smtClean="0"/>
              <a:t>Theorem of deduction - consequences</a:t>
            </a:r>
            <a:endParaRPr lang="en-US" sz="2700" u="sng" cap="none" smtClean="0"/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u="sng" dirty="0" smtClean="0"/>
              <a:t>Proof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39329"/>
            <a:ext cx="6477000" cy="589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000"/>
            <a:ext cx="7486650" cy="356235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7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b="1" u="sng" cap="none" dirty="0"/>
              <a:t>EXAMPLE</a:t>
            </a:r>
            <a:r>
              <a:rPr lang="en-US" sz="2400" cap="none" dirty="0"/>
              <a:t> </a:t>
            </a:r>
            <a:r>
              <a:rPr lang="en-US" sz="2400" b="1" cap="none" dirty="0"/>
              <a:t>4 </a:t>
            </a:r>
            <a:r>
              <a:rPr lang="en-US" sz="2400" cap="none" dirty="0"/>
              <a:t>– THEOREM OF DEDUCTION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4400"/>
            <a:ext cx="7924800" cy="20600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9" y="3043330"/>
            <a:ext cx="7307931" cy="166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50677"/>
            <a:ext cx="5867400" cy="505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562600"/>
            <a:ext cx="2943225" cy="533400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75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sz="2400" b="1" u="sng" cap="none" dirty="0"/>
              <a:t>EXAMPLE 4</a:t>
            </a:r>
            <a:r>
              <a:rPr lang="en-US" sz="2400" cap="none" dirty="0"/>
              <a:t> (CONTD.)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6" y="845389"/>
            <a:ext cx="6981825" cy="1400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351" y="2245564"/>
            <a:ext cx="3686175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351" y="3125907"/>
            <a:ext cx="2705100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799" y="3996725"/>
            <a:ext cx="6619875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176" y="4838968"/>
            <a:ext cx="3162300" cy="771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186" y="5646526"/>
            <a:ext cx="6948488" cy="854919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45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5175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 smtClean="0"/>
              <a:t>AXIOMATIC (FORMAL) SYSTEM</a:t>
            </a:r>
            <a:r>
              <a:rPr lang="en-US" sz="2000" cap="none" dirty="0" smtClean="0"/>
              <a:t>: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49" y="274638"/>
            <a:ext cx="2667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470" y="990600"/>
            <a:ext cx="8215313" cy="50292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79" y="-3591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EXAMPLE 4</a:t>
            </a:r>
            <a:r>
              <a:rPr lang="en-US" sz="2400" cap="none" smtClean="0"/>
              <a:t> (CONTD.)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7772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4419600"/>
            <a:ext cx="4953000" cy="19812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DECISION PROBLEMS</a:t>
            </a:r>
            <a:r>
              <a:rPr lang="en-US" sz="2400" cap="none" smtClean="0"/>
              <a:t> </a:t>
            </a:r>
            <a:br>
              <a:rPr lang="en-US" sz="2400" cap="none" smtClean="0"/>
            </a:br>
            <a:r>
              <a:rPr lang="en-US" sz="2400" cap="none" smtClean="0"/>
              <a:t>	                </a:t>
            </a:r>
            <a:r>
              <a:rPr lang="en-US" sz="2400" b="1" u="sng" cap="none" smtClean="0"/>
              <a:t>IN PROPOSITIONAL LOGIC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 smtClean="0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96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639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cap="none" smtClean="0"/>
              <a:t>CLASSIFICATION OF PROOF METHODS</a:t>
            </a: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153400" cy="5410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590" y="4603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 smtClean="0"/>
              <a:t>DEDUCTION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905125"/>
            <a:ext cx="68103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816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153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574" y="1149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smtClean="0"/>
              <a:t>PROPERTIES OF DERIVABILITY RELATION</a:t>
            </a:r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924800" cy="5105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01000" cy="7159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200" b="1" u="sng" cap="none" dirty="0" smtClean="0"/>
              <a:t>EXAMPLE</a:t>
            </a:r>
            <a:r>
              <a:rPr lang="en-US" sz="2200" u="sng" cap="none" dirty="0" smtClean="0"/>
              <a:t> </a:t>
            </a:r>
            <a:r>
              <a:rPr lang="en-US" sz="2200" b="1" u="sng" cap="none" dirty="0" smtClean="0"/>
              <a:t>1</a:t>
            </a:r>
            <a:r>
              <a:rPr lang="en-US" sz="2200" u="sng" cap="none" dirty="0" smtClean="0"/>
              <a:t> OF REASONING MODELING: </a:t>
            </a:r>
            <a:r>
              <a:rPr lang="en-US" sz="2200" i="1" u="sng" cap="none" dirty="0" smtClean="0"/>
              <a:t>PARTY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668" y="1600200"/>
            <a:ext cx="5562600" cy="3657600"/>
          </a:xfrm>
          <a:noFill/>
        </p:spPr>
      </p:pic>
      <p:pic>
        <p:nvPicPr>
          <p:cNvPr id="12292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914400"/>
            <a:ext cx="3581400" cy="2362200"/>
          </a:xfrm>
          <a:noFill/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81400"/>
            <a:ext cx="259080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"/>
            <a:ext cx="62484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85800"/>
            <a:ext cx="7010400" cy="18912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85" y="2724795"/>
            <a:ext cx="4206815" cy="426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020" y="3175892"/>
            <a:ext cx="5105400" cy="390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325" y="3753082"/>
            <a:ext cx="4982653" cy="327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325" y="4251394"/>
            <a:ext cx="5471988" cy="3522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325" y="4817563"/>
            <a:ext cx="5629275" cy="35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5273835"/>
            <a:ext cx="7543800" cy="766037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888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4559" y="1090143"/>
            <a:ext cx="1714500" cy="4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5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b="1" u="sng" cap="none" dirty="0" smtClean="0"/>
              <a:t>EXAMPLE 2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7429500" cy="276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62357"/>
            <a:ext cx="7124700" cy="148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5" y="2948257"/>
            <a:ext cx="5886450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775" y="4191000"/>
            <a:ext cx="2581275" cy="1457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5722728"/>
            <a:ext cx="7953375" cy="523875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4984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320" y="1882983"/>
            <a:ext cx="1714500" cy="4211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4295" y="2306244"/>
            <a:ext cx="1914525" cy="28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6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400" b="1" u="sng" cap="none" dirty="0" smtClean="0"/>
              <a:t>PROPERTIES OF PROPOSITIONAL LOGIC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219200"/>
            <a:ext cx="7848600" cy="494665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cap="none" smtClean="0"/>
              <a:t>PROPOSITIONAL INFERENCE RULES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 smtClean="0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777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694" y="0"/>
            <a:ext cx="631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083" y="3352800"/>
            <a:ext cx="2107097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6BF9C9617CA44586AEFE13E64A775E" ma:contentTypeVersion="4" ma:contentTypeDescription="Create a new document." ma:contentTypeScope="" ma:versionID="ec52974a043c366ae162b9712440edd4">
  <xsd:schema xmlns:xsd="http://www.w3.org/2001/XMLSchema" xmlns:xs="http://www.w3.org/2001/XMLSchema" xmlns:p="http://schemas.microsoft.com/office/2006/metadata/properties" xmlns:ns2="acb2d3ac-1929-4604-869d-007e754123db" targetNamespace="http://schemas.microsoft.com/office/2006/metadata/properties" ma:root="true" ma:fieldsID="2f29da8717ff01afcf467a7cb90e1487" ns2:_="">
    <xsd:import namespace="acb2d3ac-1929-4604-869d-007e754123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2d3ac-1929-4604-869d-007e754123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1A3037-E628-4B5E-BA7B-5CEF8D3E179F}"/>
</file>

<file path=customXml/itemProps2.xml><?xml version="1.0" encoding="utf-8"?>
<ds:datastoreItem xmlns:ds="http://schemas.openxmlformats.org/officeDocument/2006/customXml" ds:itemID="{12507310-015C-4C92-AC77-CF708BE4A910}"/>
</file>

<file path=customXml/itemProps3.xml><?xml version="1.0" encoding="utf-8"?>
<ds:datastoreItem xmlns:ds="http://schemas.openxmlformats.org/officeDocument/2006/customXml" ds:itemID="{010BD067-0C03-4A92-9276-D4A7C4BAACAF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2003</TotalTime>
  <Words>174</Words>
  <Application>Microsoft Office PowerPoint</Application>
  <PresentationFormat>On-screen Show (4:3)</PresentationFormat>
  <Paragraphs>28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Century Schoolbook</vt:lpstr>
      <vt:lpstr>Times New Roman</vt:lpstr>
      <vt:lpstr>Wingdings</vt:lpstr>
      <vt:lpstr>Wingdings 2</vt:lpstr>
      <vt:lpstr>Oriel</vt:lpstr>
      <vt:lpstr>Equation</vt:lpstr>
      <vt:lpstr>           PROPOSITIONAL LOGIC</vt:lpstr>
      <vt:lpstr>AXIOMATIC (FORMAL) SYSTEM:</vt:lpstr>
      <vt:lpstr>DEDUCTION</vt:lpstr>
      <vt:lpstr>PROPERTIES OF DERIVABILITY RELATION</vt:lpstr>
      <vt:lpstr>EXAMPLE 1 OF REASONING MODELING: PARTY</vt:lpstr>
      <vt:lpstr>PowerPoint Presentation</vt:lpstr>
      <vt:lpstr>EXAMPLE 2</vt:lpstr>
      <vt:lpstr>PROPERTIES OF PROPOSITIONAL LOGIC</vt:lpstr>
      <vt:lpstr>PROPOSITIONAL INFERENCE RULES</vt:lpstr>
      <vt:lpstr>EXAMPLE 3 OF REASONING MODELING</vt:lpstr>
      <vt:lpstr>WHICH RULE OF INFERENCE IS USED IN EACH ARGUMENT BELOW? </vt:lpstr>
      <vt:lpstr>FALLACIES</vt:lpstr>
      <vt:lpstr>FALLACIES (contd.)</vt:lpstr>
      <vt:lpstr>    ÎNŢELEPCIUNE</vt:lpstr>
      <vt:lpstr>THEOREM OF DEDUCTION AND ITS REVERSE</vt:lpstr>
      <vt:lpstr>       Theorem of deduction - consequences</vt:lpstr>
      <vt:lpstr>Proof</vt:lpstr>
      <vt:lpstr>EXAMPLE 4 – THEOREM OF DEDUCTION</vt:lpstr>
      <vt:lpstr>EXAMPLE 4 (CONTD.)</vt:lpstr>
      <vt:lpstr>EXAMPLE 4 (CONTD.)</vt:lpstr>
      <vt:lpstr>DECISION PROBLEMS                   IN PROPOSITIONAL LOGIC</vt:lpstr>
      <vt:lpstr>CLASSIFICATION OF PROOF METHODS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Microsoft account</cp:lastModifiedBy>
  <cp:revision>115</cp:revision>
  <dcterms:created xsi:type="dcterms:W3CDTF">2017-10-24T14:24:02Z</dcterms:created>
  <dcterms:modified xsi:type="dcterms:W3CDTF">2023-10-25T15:28:05Z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0x010100506BF9C9617CA44586AEFE13E64A775E</vt:lpwstr>
  </property>
</Properties>
</file>