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sldIdLst>
    <p:sldId id="273" r:id="rId2"/>
    <p:sldId id="274" r:id="rId3"/>
    <p:sldId id="275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82" r:id="rId12"/>
    <p:sldId id="285" r:id="rId13"/>
    <p:sldId id="290" r:id="rId14"/>
    <p:sldId id="266" r:id="rId15"/>
    <p:sldId id="279" r:id="rId16"/>
    <p:sldId id="278" r:id="rId17"/>
    <p:sldId id="289" r:id="rId18"/>
    <p:sldId id="288" r:id="rId19"/>
    <p:sldId id="267" r:id="rId20"/>
    <p:sldId id="281" r:id="rId21"/>
    <p:sldId id="269" r:id="rId22"/>
    <p:sldId id="270" r:id="rId23"/>
    <p:sldId id="284" r:id="rId24"/>
    <p:sldId id="283" r:id="rId25"/>
    <p:sldId id="287" r:id="rId26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BA9A-FDD7-4744-AE59-794B7989A5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4E6D1-C3CD-4C71-BC93-D2DEA76E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4E6D1-C3CD-4C71-BC93-D2DEA76EEB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A5A24-8A6B-430E-A0FA-E8B3A57652F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20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8AFB-02A9-4E98-8676-C34678F1F79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38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08AD-0885-4384-89BD-811E855B835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73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6218D-6463-49AC-AD12-B9C73BF1A50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6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01DE-933F-4AAE-BC74-B3BFDB2BF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50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1650-9BD3-4C9C-9BE0-9BE8252D634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71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9772-4598-435D-BAFB-2AD8F52E90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AF97-CB85-4F55-B553-AA7AEA63C83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34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1009-5BE9-46CF-B81B-13049D4E2C7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7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3B31-F824-40D5-81F3-86EC92C7EAD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1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0B87-5F8E-40FF-A4CB-C9ABEDCB3BE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77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5FFC7C-C34C-4738-90FB-C112F8395C8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42900" y="307975"/>
            <a:ext cx="7696200" cy="914400"/>
          </a:xfrm>
        </p:spPr>
        <p:txBody>
          <a:bodyPr/>
          <a:lstStyle/>
          <a:p>
            <a:r>
              <a:rPr lang="en-US" sz="2400" b="1" u="sng" dirty="0" smtClean="0"/>
              <a:t>DECISION PROBLEMS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   </a:t>
            </a:r>
            <a:r>
              <a:rPr lang="en-US" sz="2400" b="1" u="sng" dirty="0" smtClean="0"/>
              <a:t>IN PROPOSITIONAL/PREDICATE LOGIC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96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3300"/>
            <a:ext cx="8534400" cy="7620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Theorems </a:t>
            </a:r>
            <a:br>
              <a:rPr lang="en-US" sz="24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000" b="1" dirty="0" smtClean="0"/>
              <a:t>Semantic tableaux method – a </a:t>
            </a:r>
            <a:r>
              <a:rPr lang="en-US" sz="2000" b="1" i="1" dirty="0" smtClean="0"/>
              <a:t>refutation</a:t>
            </a:r>
            <a:r>
              <a:rPr lang="en-US" sz="2000" b="1" dirty="0" smtClean="0"/>
              <a:t> proof method</a:t>
            </a:r>
            <a:endParaRPr lang="ro-RO" sz="2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6" y="1981200"/>
            <a:ext cx="7815842" cy="415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Predicate logic - undecidable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550"/>
            <a:ext cx="820189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8" y="4475911"/>
            <a:ext cx="8392881" cy="192488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769" y="914400"/>
            <a:ext cx="6240462" cy="319087"/>
          </a:xfrm>
        </p:spPr>
        <p:txBody>
          <a:bodyPr/>
          <a:lstStyle/>
          <a:p>
            <a:r>
              <a:rPr lang="en-US" sz="3200" dirty="0" smtClean="0"/>
              <a:t>Theoretical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1" y="152400"/>
            <a:ext cx="12763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696" y="152400"/>
            <a:ext cx="6258798" cy="533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838200"/>
            <a:ext cx="5849166" cy="733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1571727"/>
            <a:ext cx="1829055" cy="733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643" y="2324306"/>
            <a:ext cx="1857634" cy="714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5191" y="1543148"/>
            <a:ext cx="1914792" cy="781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191" y="2346429"/>
            <a:ext cx="1819529" cy="9812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9621" y="1775155"/>
            <a:ext cx="838317" cy="381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7452" y="1657425"/>
            <a:ext cx="838317" cy="3810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6874" y="1757490"/>
            <a:ext cx="838317" cy="3810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7858" y="3237070"/>
            <a:ext cx="5944430" cy="12003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7523" y="4473197"/>
            <a:ext cx="5953956" cy="14670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400" y="5925866"/>
            <a:ext cx="6058746" cy="6287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67650" y="4503049"/>
            <a:ext cx="1181100" cy="10652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35494" y="2777733"/>
            <a:ext cx="1143000" cy="15017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83427" y="867578"/>
            <a:ext cx="790685" cy="25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35795" y="1124789"/>
            <a:ext cx="838317" cy="132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11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803275"/>
            <a:ext cx="8181975" cy="838200"/>
          </a:xfrm>
        </p:spPr>
        <p:txBody>
          <a:bodyPr/>
          <a:lstStyle/>
          <a:p>
            <a:pPr eaLnBrk="1" hangingPunct="1"/>
            <a:r>
              <a:rPr lang="en-US" sz="2200" b="1" u="sng" smtClean="0"/>
              <a:t>Example 3</a:t>
            </a:r>
            <a:r>
              <a:rPr lang="en-US" sz="2200" smtClean="0"/>
              <a:t>. </a:t>
            </a:r>
            <a:br>
              <a:rPr lang="en-US" sz="2200" smtClean="0"/>
            </a:br>
            <a:r>
              <a:rPr lang="en-US" sz="2200" smtClean="0"/>
              <a:t>Prove the validity of</a:t>
            </a:r>
            <a:br>
              <a:rPr lang="en-US" sz="2200" smtClean="0"/>
            </a:br>
            <a:endParaRPr lang="ro-RO" sz="2200" smtClean="0"/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1125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075" y="3067050"/>
            <a:ext cx="367665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073275"/>
            <a:ext cx="3962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070350"/>
            <a:ext cx="4314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495800"/>
            <a:ext cx="42148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5249863"/>
            <a:ext cx="6486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4626" y="1004094"/>
            <a:ext cx="1143000" cy="150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819400"/>
            <a:ext cx="1181100" cy="106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778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3" y="945356"/>
            <a:ext cx="8477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200150" cy="25717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9817"/>
            <a:ext cx="5962650" cy="589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96000"/>
            <a:ext cx="608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0" y="76200"/>
            <a:ext cx="7793037" cy="430917"/>
          </a:xfrm>
        </p:spPr>
        <p:txBody>
          <a:bodyPr/>
          <a:lstStyle/>
          <a:p>
            <a:r>
              <a:rPr lang="en-US" sz="2000" b="1" u="sng" dirty="0"/>
              <a:t>Example 4</a:t>
            </a:r>
            <a:r>
              <a:rPr lang="en-US" sz="2000" b="1" dirty="0"/>
              <a:t>.</a:t>
            </a:r>
            <a:r>
              <a:rPr lang="en-US" sz="2000" dirty="0"/>
              <a:t> Build two different semantic tableaux for the formula: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73" y="497368"/>
            <a:ext cx="4019550" cy="3143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4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7" y="952866"/>
            <a:ext cx="8192643" cy="2057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" y="2999037"/>
            <a:ext cx="3419952" cy="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008564"/>
            <a:ext cx="3467584" cy="438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904039"/>
            <a:ext cx="3439005" cy="438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453" y="3446775"/>
            <a:ext cx="3448531" cy="609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47" y="4342250"/>
            <a:ext cx="3439005" cy="628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400" y="4038600"/>
            <a:ext cx="3458058" cy="1038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4971861"/>
            <a:ext cx="3410426" cy="13527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6198" y="5049583"/>
            <a:ext cx="339137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93037" cy="1004887"/>
          </a:xfrm>
        </p:spPr>
        <p:txBody>
          <a:bodyPr/>
          <a:lstStyle/>
          <a:p>
            <a:r>
              <a:rPr lang="en-US" sz="3200" b="1" i="1" dirty="0"/>
              <a:t>Famous Aristotle Quotes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924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sz="2400" u="sng" smtClean="0"/>
              <a:t>Example 5:</a:t>
            </a:r>
            <a:endParaRPr lang="ro-RO" sz="2400" u="sng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9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111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7793037" cy="1295400"/>
          </a:xfrm>
        </p:spPr>
        <p:txBody>
          <a:bodyPr/>
          <a:lstStyle/>
          <a:p>
            <a:r>
              <a:rPr lang="en-GB" sz="2400" b="1" dirty="0"/>
              <a:t>C</a:t>
            </a:r>
            <a:r>
              <a:rPr lang="en-GB" sz="2400" b="1" dirty="0" smtClean="0"/>
              <a:t>lassification</a:t>
            </a:r>
            <a:r>
              <a:rPr lang="en-GB" sz="2400" b="1" dirty="0"/>
              <a:t>: 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/>
              <a:t>	</a:t>
            </a:r>
            <a:r>
              <a:rPr lang="en-GB" sz="2400" b="1" u="sng" dirty="0" smtClean="0"/>
              <a:t>semantic</a:t>
            </a:r>
            <a:r>
              <a:rPr lang="en-GB" sz="2400" b="1" dirty="0" smtClean="0"/>
              <a:t> </a:t>
            </a:r>
            <a:r>
              <a:rPr lang="en-GB" sz="2400" b="1" i="1" dirty="0"/>
              <a:t>versus</a:t>
            </a:r>
            <a:r>
              <a:rPr lang="en-GB" sz="2400" b="1" dirty="0"/>
              <a:t> </a:t>
            </a:r>
            <a:r>
              <a:rPr lang="en-GB" sz="2400" b="1" u="sng" dirty="0"/>
              <a:t>syntactic</a:t>
            </a:r>
            <a:r>
              <a:rPr lang="en-GB" sz="2400" b="1" dirty="0"/>
              <a:t> </a:t>
            </a:r>
            <a:r>
              <a:rPr lang="en-GB" sz="2400" b="1" dirty="0" smtClean="0"/>
              <a:t>proof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3820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1" y="5842386"/>
            <a:ext cx="6324599" cy="8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6200"/>
            <a:ext cx="6838950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409575"/>
            <a:ext cx="5876925" cy="1013263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445929"/>
            <a:ext cx="4724400" cy="96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1" y="2476320"/>
            <a:ext cx="4114800" cy="544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020562"/>
            <a:ext cx="5181600" cy="10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351" y="3982786"/>
            <a:ext cx="5472113" cy="859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4829123"/>
            <a:ext cx="4343400" cy="94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460" y="1828800"/>
            <a:ext cx="1928078" cy="325126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793038" cy="1462087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3340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82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2769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4025"/>
            <a:ext cx="7162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64" y="423306"/>
            <a:ext cx="6638336" cy="56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6027"/>
            <a:ext cx="7793037" cy="609599"/>
          </a:xfrm>
        </p:spPr>
        <p:txBody>
          <a:bodyPr/>
          <a:lstStyle/>
          <a:p>
            <a:r>
              <a:rPr lang="en-US" sz="2400" u="sng" dirty="0" smtClean="0"/>
              <a:t>Example 6</a:t>
            </a:r>
            <a:r>
              <a:rPr lang="en-US" sz="2400" dirty="0" smtClean="0"/>
              <a:t>: Prove the non-validity of</a:t>
            </a:r>
            <a:endParaRPr lang="en-US" sz="2400" dirty="0"/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4293"/>
            <a:ext cx="2362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" y="4509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71" y="916864"/>
            <a:ext cx="5267325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" y="1836027"/>
            <a:ext cx="519112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" y="3110411"/>
            <a:ext cx="52578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" y="3726696"/>
            <a:ext cx="524827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3" y="4981156"/>
            <a:ext cx="524827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0" y="5579265"/>
            <a:ext cx="5210175" cy="1047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3211" y="933642"/>
            <a:ext cx="3962400" cy="47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/>
              <a:t>Famous Aristotle Quotes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15375" cy="4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Classification: </a:t>
            </a:r>
            <a:br>
              <a:rPr lang="en-GB" sz="2400" b="1" dirty="0"/>
            </a:b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	</a:t>
            </a:r>
            <a:r>
              <a:rPr lang="en-US" sz="2400" b="1" u="sng" dirty="0"/>
              <a:t>direct</a:t>
            </a:r>
            <a:r>
              <a:rPr lang="en-US" sz="2400" b="1" dirty="0"/>
              <a:t> </a:t>
            </a:r>
            <a:r>
              <a:rPr lang="en-US" sz="2400" b="1" i="1" dirty="0"/>
              <a:t>versus</a:t>
            </a:r>
            <a:r>
              <a:rPr lang="en-US" sz="2400" b="1" dirty="0"/>
              <a:t> </a:t>
            </a:r>
            <a:r>
              <a:rPr lang="en-US" sz="2400" b="1" u="sng" dirty="0"/>
              <a:t>refutation</a:t>
            </a:r>
            <a:r>
              <a:rPr lang="en-US" sz="2400" b="1" dirty="0"/>
              <a:t> </a:t>
            </a:r>
            <a:r>
              <a:rPr lang="en-US" sz="2400" b="1" dirty="0" smtClean="0"/>
              <a:t>proof methods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133600"/>
            <a:ext cx="86391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Semantic Tableaux Method</a:t>
            </a:r>
            <a:endParaRPr lang="ro-RO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267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It was proposed as a proof method for classical logics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   R. </a:t>
            </a:r>
            <a:r>
              <a:rPr lang="en-US" sz="2200" dirty="0" err="1" smtClean="0"/>
              <a:t>Smullyan</a:t>
            </a:r>
            <a:r>
              <a:rPr lang="en-US" sz="2200" dirty="0" smtClean="0"/>
              <a:t> in 1968.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Dedicated theorem </a:t>
            </a:r>
            <a:r>
              <a:rPr lang="en-US" sz="2200" dirty="0" err="1" smtClean="0"/>
              <a:t>provers</a:t>
            </a:r>
            <a:r>
              <a:rPr lang="en-US" sz="2200" dirty="0" smtClean="0"/>
              <a:t>: 3TAP, </a:t>
            </a:r>
            <a:r>
              <a:rPr lang="en-US" sz="2200" dirty="0" err="1" smtClean="0"/>
              <a:t>pTAP</a:t>
            </a:r>
            <a:r>
              <a:rPr lang="en-US" sz="2200" dirty="0" smtClean="0"/>
              <a:t>, </a:t>
            </a:r>
            <a:r>
              <a:rPr lang="en-US" sz="2200" dirty="0" err="1" smtClean="0"/>
              <a:t>leanTAP</a:t>
            </a:r>
            <a:r>
              <a:rPr lang="en-US" sz="2200" dirty="0" smtClean="0"/>
              <a:t>, Cassandra.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was easily adapted to </a:t>
            </a:r>
            <a:r>
              <a:rPr lang="en-US" sz="2200" i="1" dirty="0" smtClean="0"/>
              <a:t>nonstandard logics</a:t>
            </a:r>
            <a:r>
              <a:rPr lang="en-US" sz="2200" dirty="0" smtClean="0"/>
              <a:t> (modal, temporal, many-valued, non-monotonic).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is based on semantic considerations =&gt; </a:t>
            </a:r>
            <a:r>
              <a:rPr lang="en-US" sz="2200" b="1" i="1" dirty="0" smtClean="0"/>
              <a:t>semantic method.</a:t>
            </a:r>
          </a:p>
          <a:p>
            <a:pPr eaLnBrk="1" hangingPunct="1"/>
            <a:endParaRPr lang="en-US" sz="400" b="1" i="1" dirty="0" smtClean="0"/>
          </a:p>
          <a:p>
            <a:pPr eaLnBrk="1" hangingPunct="1"/>
            <a:r>
              <a:rPr lang="en-GB" sz="2200" dirty="0" smtClean="0"/>
              <a:t>Its basic aim is to decide </a:t>
            </a:r>
            <a:r>
              <a:rPr lang="en-GB" sz="2200" b="1" i="1" dirty="0" smtClean="0"/>
              <a:t>consistency</a:t>
            </a:r>
            <a:r>
              <a:rPr lang="en-GB" sz="2200" dirty="0" smtClean="0"/>
              <a:t>  and to find all the models of a formula by decomposing the formula in sub-formulas.</a:t>
            </a:r>
          </a:p>
          <a:p>
            <a:pPr eaLnBrk="1" hangingPunct="1"/>
            <a:endParaRPr lang="en-GB" sz="400" dirty="0" smtClean="0"/>
          </a:p>
          <a:p>
            <a:pPr eaLnBrk="1" hangingPunct="1"/>
            <a:r>
              <a:rPr lang="en-GB" sz="2200" dirty="0" smtClean="0"/>
              <a:t>The </a:t>
            </a:r>
            <a:r>
              <a:rPr lang="en-GB" sz="2200" b="1" i="1" dirty="0" smtClean="0"/>
              <a:t>validity</a:t>
            </a:r>
            <a:r>
              <a:rPr lang="en-GB" sz="2200" dirty="0" smtClean="0"/>
              <a:t> of a formula </a:t>
            </a:r>
            <a:r>
              <a:rPr lang="en-GB" sz="2200" b="1" dirty="0" smtClean="0"/>
              <a:t>is proved by contradiction</a:t>
            </a:r>
            <a:r>
              <a:rPr lang="en-GB" sz="2200" dirty="0" smtClean="0"/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dirty="0" smtClean="0"/>
              <a:t>                                                              </a:t>
            </a:r>
            <a:r>
              <a:rPr lang="en-GB" sz="2200" dirty="0" smtClean="0"/>
              <a:t>=&gt;</a:t>
            </a:r>
            <a:r>
              <a:rPr lang="en-GB" sz="2200" b="1" i="1" dirty="0" smtClean="0"/>
              <a:t> refutation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200" b="1" i="1" dirty="0" smtClean="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610600" cy="700088"/>
          </a:xfrm>
        </p:spPr>
        <p:txBody>
          <a:bodyPr/>
          <a:lstStyle/>
          <a:p>
            <a:pPr eaLnBrk="1" hangingPunct="1"/>
            <a:r>
              <a:rPr lang="en-US" sz="2400" b="1" smtClean="0"/>
              <a:t>Decomposition rules for </a:t>
            </a:r>
            <a:r>
              <a:rPr lang="en-US" sz="2400" b="1" i="1" smtClean="0"/>
              <a:t>propositional formulas</a:t>
            </a:r>
            <a:endParaRPr lang="ro-RO" sz="2400" b="1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157288"/>
            <a:ext cx="8001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686800" cy="852487"/>
          </a:xfrm>
        </p:spPr>
        <p:txBody>
          <a:bodyPr/>
          <a:lstStyle/>
          <a:p>
            <a:pPr eaLnBrk="1" hangingPunct="1"/>
            <a:r>
              <a:rPr lang="en-US" sz="2800" b="1" smtClean="0"/>
              <a:t>    Decomposition rules for </a:t>
            </a:r>
            <a:r>
              <a:rPr lang="en-US" sz="2800" b="1" i="1" smtClean="0"/>
              <a:t>predicate formulas</a:t>
            </a:r>
            <a:endParaRPr lang="ro-RO" sz="2800" b="1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157287"/>
          </a:xfrm>
        </p:spPr>
        <p:txBody>
          <a:bodyPr/>
          <a:lstStyle/>
          <a:p>
            <a:pPr marL="838200" indent="-838200" eaLnBrk="1" hangingPunct="1"/>
            <a:r>
              <a:rPr lang="en-GB" sz="3200" b="1" smtClean="0"/>
              <a:t>Construction of a semantic tableau</a:t>
            </a:r>
            <a:endParaRPr lang="ro-RO" sz="32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smtClean="0"/>
              <a:t>   </a:t>
            </a:r>
            <a:endParaRPr lang="ro-RO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GB" sz="2200" b="1" u="sng" smtClean="0"/>
              <a:t>Definitions</a:t>
            </a:r>
            <a:r>
              <a:rPr lang="ro-RO" sz="2200" u="sng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9" y="426273"/>
            <a:ext cx="8264974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Models of a formula</a:t>
            </a:r>
            <a:endParaRPr lang="ro-RO" sz="2400" b="1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8A91B7-11BD-4293-98A7-DCB8BEB6EFCE}"/>
</file>

<file path=customXml/itemProps2.xml><?xml version="1.0" encoding="utf-8"?>
<ds:datastoreItem xmlns:ds="http://schemas.openxmlformats.org/officeDocument/2006/customXml" ds:itemID="{7F1E6840-F92C-4BF3-82AD-D5D6E168EAED}"/>
</file>

<file path=customXml/itemProps3.xml><?xml version="1.0" encoding="utf-8"?>
<ds:datastoreItem xmlns:ds="http://schemas.openxmlformats.org/officeDocument/2006/customXml" ds:itemID="{E2F8F352-0854-423B-A6B0-9FB206336263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8653</TotalTime>
  <Words>166</Words>
  <Application>Microsoft Office PowerPoint</Application>
  <PresentationFormat>On-screen Show (4:3)</PresentationFormat>
  <Paragraphs>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Tahoma</vt:lpstr>
      <vt:lpstr>Wingdings</vt:lpstr>
      <vt:lpstr>Blends</vt:lpstr>
      <vt:lpstr>DECISION PROBLEMS      IN PROPOSITIONAL/PREDICATE LOGIC</vt:lpstr>
      <vt:lpstr>Classification:    semantic versus syntactic proof methods</vt:lpstr>
      <vt:lpstr>Classification:    direct versus refutation proof methods</vt:lpstr>
      <vt:lpstr>Semantic Tableaux Method</vt:lpstr>
      <vt:lpstr>Decomposition rules for propositional formulas</vt:lpstr>
      <vt:lpstr>    Decomposition rules for predicate formulas</vt:lpstr>
      <vt:lpstr>Construction of a semantic tableau</vt:lpstr>
      <vt:lpstr>Definitions </vt:lpstr>
      <vt:lpstr>Models of a formula</vt:lpstr>
      <vt:lpstr>Theorems   Semantic tableaux method – a refutation proof method</vt:lpstr>
      <vt:lpstr>Predicate logic - undecidable</vt:lpstr>
      <vt:lpstr>Theoretical results</vt:lpstr>
      <vt:lpstr>PowerPoint Presentation</vt:lpstr>
      <vt:lpstr>Example 3.  Prove the validity of </vt:lpstr>
      <vt:lpstr>Example 2</vt:lpstr>
      <vt:lpstr>PowerPoint Presentation</vt:lpstr>
      <vt:lpstr>Example 4. Build two different semantic tableaux for the formula: </vt:lpstr>
      <vt:lpstr>Famous Aristotle Quotes</vt:lpstr>
      <vt:lpstr>Example 5:</vt:lpstr>
      <vt:lpstr>PowerPoint Presentation</vt:lpstr>
      <vt:lpstr>PowerPoint Presentation</vt:lpstr>
      <vt:lpstr>PowerPoint Presentation</vt:lpstr>
      <vt:lpstr>PowerPoint Presentation</vt:lpstr>
      <vt:lpstr>Example 6: Prove the non-validity of</vt:lpstr>
      <vt:lpstr>Famous Aristotle Quotes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Microsoft account</cp:lastModifiedBy>
  <cp:revision>94</cp:revision>
  <dcterms:created xsi:type="dcterms:W3CDTF">2017-11-03T20:27:27Z</dcterms:created>
  <dcterms:modified xsi:type="dcterms:W3CDTF">2023-11-09T09:48:50Z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