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sldIdLst>
    <p:sldId id="256" r:id="rId2"/>
    <p:sldId id="258" r:id="rId3"/>
    <p:sldId id="271"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90" r:id="rId33"/>
    <p:sldId id="289" r:id="rId34"/>
    <p:sldId id="284" r:id="rId35"/>
    <p:sldId id="285" r:id="rId36"/>
    <p:sldId id="295" r:id="rId37"/>
    <p:sldId id="291" r:id="rId38"/>
    <p:sldId id="292" r:id="rId39"/>
    <p:sldId id="293" r:id="rId40"/>
    <p:sldId id="294"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C3A6E-8EFB-4628-83A8-BD5EFA6DA78B}"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AA616-52D3-4E7A-AE8D-3B9C1D5EBA00}" type="slidenum">
              <a:rPr lang="en-US" smtClean="0"/>
              <a:t>‹#›</a:t>
            </a:fld>
            <a:endParaRPr lang="en-US"/>
          </a:p>
        </p:txBody>
      </p:sp>
    </p:spTree>
    <p:extLst>
      <p:ext uri="{BB962C8B-B14F-4D97-AF65-F5344CB8AC3E}">
        <p14:creationId xmlns:p14="http://schemas.microsoft.com/office/powerpoint/2010/main" val="115250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190E2-CF75-4229-98C0-CEBB9B40BB51}"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212506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A4B719-E491-4CFF-9DF4-00236A0A34A8}"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383538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9E1173-6DEA-460D-88D1-151220C0FF54}"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098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63BB89-24DA-481B-B0BE-47CBA341AEB7}"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757575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95109F-7B29-4AE2-9A99-2BC4E4B21F9C}"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0915134"/>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95109F-7B29-4AE2-9A99-2BC4E4B21F9C}"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249178757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56249-8A77-4BAF-9F95-5D9CE181ABE7}"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3016152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3EB35-C534-46F8-9D45-DE13DD81AB67}"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263844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627AB-6F16-44E0-B076-659DDFE386FE}"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88860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52190D-F024-49A9-BA2A-39CAD30CFA18}" type="datetime1">
              <a:rPr lang="en-US" smtClean="0"/>
              <a:t>4/25/2017</a:t>
            </a:fld>
            <a:endParaRPr lang="en-US"/>
          </a:p>
        </p:txBody>
      </p:sp>
      <p:sp>
        <p:nvSpPr>
          <p:cNvPr id="5" name="Footer Placeholder 4"/>
          <p:cNvSpPr>
            <a:spLocks noGrp="1"/>
          </p:cNvSpPr>
          <p:nvPr>
            <p:ph type="ftr" sz="quarter" idx="11"/>
          </p:nvPr>
        </p:nvSpPr>
        <p:spPr/>
        <p:txBody>
          <a:bodyPr/>
          <a:lstStyle/>
          <a:p>
            <a:r>
              <a:rPr lang="en-US"/>
              <a:t>Created by: Dr. Javaher</a:t>
            </a:r>
          </a:p>
        </p:txBody>
      </p:sp>
      <p:sp>
        <p:nvSpPr>
          <p:cNvPr id="6" name="Slide Number Placeholder 5"/>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213143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64EBD8-DA8B-46D5-9D98-E959F3308659}" type="datetime1">
              <a:rPr lang="en-US" smtClean="0"/>
              <a:t>4/25/2017</a:t>
            </a:fld>
            <a:endParaRPr lang="en-US"/>
          </a:p>
        </p:txBody>
      </p:sp>
      <p:sp>
        <p:nvSpPr>
          <p:cNvPr id="6" name="Footer Placeholder 5"/>
          <p:cNvSpPr>
            <a:spLocks noGrp="1"/>
          </p:cNvSpPr>
          <p:nvPr>
            <p:ph type="ftr" sz="quarter" idx="11"/>
          </p:nvPr>
        </p:nvSpPr>
        <p:spPr/>
        <p:txBody>
          <a:bodyPr/>
          <a:lstStyle/>
          <a:p>
            <a:r>
              <a:rPr lang="en-US"/>
              <a:t>Created by: Dr. Javaher</a:t>
            </a:r>
          </a:p>
        </p:txBody>
      </p:sp>
      <p:sp>
        <p:nvSpPr>
          <p:cNvPr id="7" name="Slide Number Placeholder 6"/>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77446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7E4B8-0390-4AFE-B666-144F73639492}" type="datetime1">
              <a:rPr lang="en-US" smtClean="0"/>
              <a:t>4/25/2017</a:t>
            </a:fld>
            <a:endParaRPr lang="en-US"/>
          </a:p>
        </p:txBody>
      </p:sp>
      <p:sp>
        <p:nvSpPr>
          <p:cNvPr id="8" name="Footer Placeholder 7"/>
          <p:cNvSpPr>
            <a:spLocks noGrp="1"/>
          </p:cNvSpPr>
          <p:nvPr>
            <p:ph type="ftr" sz="quarter" idx="11"/>
          </p:nvPr>
        </p:nvSpPr>
        <p:spPr/>
        <p:txBody>
          <a:bodyPr/>
          <a:lstStyle/>
          <a:p>
            <a:r>
              <a:rPr lang="en-US"/>
              <a:t>Created by: Dr. Javaher</a:t>
            </a:r>
          </a:p>
        </p:txBody>
      </p:sp>
      <p:sp>
        <p:nvSpPr>
          <p:cNvPr id="9" name="Slide Number Placeholder 8"/>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58270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8A557F-F6F2-4D1C-A432-A174545DA526}" type="datetime1">
              <a:rPr lang="en-US" smtClean="0"/>
              <a:t>4/25/2017</a:t>
            </a:fld>
            <a:endParaRPr lang="en-US"/>
          </a:p>
        </p:txBody>
      </p:sp>
      <p:sp>
        <p:nvSpPr>
          <p:cNvPr id="4" name="Footer Placeholder 3"/>
          <p:cNvSpPr>
            <a:spLocks noGrp="1"/>
          </p:cNvSpPr>
          <p:nvPr>
            <p:ph type="ftr" sz="quarter" idx="11"/>
          </p:nvPr>
        </p:nvSpPr>
        <p:spPr/>
        <p:txBody>
          <a:bodyPr/>
          <a:lstStyle/>
          <a:p>
            <a:r>
              <a:rPr lang="en-US"/>
              <a:t>Created by: Dr. Javaher</a:t>
            </a:r>
          </a:p>
        </p:txBody>
      </p:sp>
      <p:sp>
        <p:nvSpPr>
          <p:cNvPr id="5" name="Slide Number Placeholder 4"/>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23118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8639A-4938-4E9E-AFC7-04D0848D3DDC}" type="datetime1">
              <a:rPr lang="en-US" smtClean="0"/>
              <a:t>4/25/2017</a:t>
            </a:fld>
            <a:endParaRPr lang="en-US"/>
          </a:p>
        </p:txBody>
      </p:sp>
      <p:sp>
        <p:nvSpPr>
          <p:cNvPr id="3" name="Footer Placeholder 2"/>
          <p:cNvSpPr>
            <a:spLocks noGrp="1"/>
          </p:cNvSpPr>
          <p:nvPr>
            <p:ph type="ftr" sz="quarter" idx="11"/>
          </p:nvPr>
        </p:nvSpPr>
        <p:spPr/>
        <p:txBody>
          <a:bodyPr/>
          <a:lstStyle/>
          <a:p>
            <a:r>
              <a:rPr lang="en-US"/>
              <a:t>Created by: Dr. Javaher</a:t>
            </a:r>
          </a:p>
        </p:txBody>
      </p:sp>
      <p:sp>
        <p:nvSpPr>
          <p:cNvPr id="4" name="Slide Number Placeholder 3"/>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250398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0A954F-03A7-4FFF-AE5B-F4481AAB2DB1}" type="datetime1">
              <a:rPr lang="en-US" smtClean="0"/>
              <a:t>4/25/2017</a:t>
            </a:fld>
            <a:endParaRPr lang="en-US"/>
          </a:p>
        </p:txBody>
      </p:sp>
      <p:sp>
        <p:nvSpPr>
          <p:cNvPr id="6" name="Footer Placeholder 5"/>
          <p:cNvSpPr>
            <a:spLocks noGrp="1"/>
          </p:cNvSpPr>
          <p:nvPr>
            <p:ph type="ftr" sz="quarter" idx="11"/>
          </p:nvPr>
        </p:nvSpPr>
        <p:spPr/>
        <p:txBody>
          <a:bodyPr/>
          <a:lstStyle/>
          <a:p>
            <a:r>
              <a:rPr lang="en-US"/>
              <a:t>Created by: Dr. Javaher</a:t>
            </a:r>
          </a:p>
        </p:txBody>
      </p:sp>
      <p:sp>
        <p:nvSpPr>
          <p:cNvPr id="7" name="Slide Number Placeholder 6"/>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28558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6E9946-8EF5-4D7B-B270-34CAC01DE019}" type="datetime1">
              <a:rPr lang="en-US" smtClean="0"/>
              <a:t>4/25/2017</a:t>
            </a:fld>
            <a:endParaRPr lang="en-US"/>
          </a:p>
        </p:txBody>
      </p:sp>
      <p:sp>
        <p:nvSpPr>
          <p:cNvPr id="6" name="Footer Placeholder 5"/>
          <p:cNvSpPr>
            <a:spLocks noGrp="1"/>
          </p:cNvSpPr>
          <p:nvPr>
            <p:ph type="ftr" sz="quarter" idx="11"/>
          </p:nvPr>
        </p:nvSpPr>
        <p:spPr/>
        <p:txBody>
          <a:bodyPr/>
          <a:lstStyle/>
          <a:p>
            <a:r>
              <a:rPr lang="en-US"/>
              <a:t>Created by: Dr. Javaher</a:t>
            </a:r>
          </a:p>
        </p:txBody>
      </p:sp>
      <p:sp>
        <p:nvSpPr>
          <p:cNvPr id="7" name="Slide Number Placeholder 6"/>
          <p:cNvSpPr>
            <a:spLocks noGrp="1"/>
          </p:cNvSpPr>
          <p:nvPr>
            <p:ph type="sldNum" sz="quarter" idx="12"/>
          </p:nvPr>
        </p:nvSpPr>
        <p:spPr/>
        <p:txBody>
          <a:bodyPr/>
          <a:lstStyle/>
          <a:p>
            <a:fld id="{712ACCD3-FD70-4D54-96B3-B3F4A40A5E9F}" type="slidenum">
              <a:rPr lang="en-US" smtClean="0"/>
              <a:t>‹#›</a:t>
            </a:fld>
            <a:endParaRPr lang="en-US"/>
          </a:p>
        </p:txBody>
      </p:sp>
    </p:spTree>
    <p:extLst>
      <p:ext uri="{BB962C8B-B14F-4D97-AF65-F5344CB8AC3E}">
        <p14:creationId xmlns:p14="http://schemas.microsoft.com/office/powerpoint/2010/main" val="358695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95109F-7B29-4AE2-9A99-2BC4E4B21F9C}" type="datetime1">
              <a:rPr lang="en-US" smtClean="0"/>
              <a:t>4/25/2017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Created by: Dr. Javaher</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2ACCD3-FD70-4D54-96B3-B3F4A40A5E9F}" type="slidenum">
              <a:rPr lang="en-US" smtClean="0"/>
              <a:t>‹#›</a:t>
            </a:fld>
            <a:endParaRPr lang="en-US"/>
          </a:p>
        </p:txBody>
      </p:sp>
    </p:spTree>
    <p:extLst>
      <p:ext uri="{BB962C8B-B14F-4D97-AF65-F5344CB8AC3E}">
        <p14:creationId xmlns:p14="http://schemas.microsoft.com/office/powerpoint/2010/main" val="14520892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to Use What?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97032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Linked Lists</a:t>
            </a:r>
          </a:p>
        </p:txBody>
      </p:sp>
      <p:sp>
        <p:nvSpPr>
          <p:cNvPr id="3" name="Content Placeholder 2"/>
          <p:cNvSpPr>
            <a:spLocks noGrp="1"/>
          </p:cNvSpPr>
          <p:nvPr>
            <p:ph idx="1"/>
          </p:nvPr>
        </p:nvSpPr>
        <p:spPr/>
        <p:txBody>
          <a:bodyPr>
            <a:normAutofit fontScale="92500" lnSpcReduction="10000"/>
          </a:bodyPr>
          <a:lstStyle/>
          <a:p>
            <a:r>
              <a:rPr lang="en-US" dirty="0"/>
              <a:t>Use when the amount of data is not predictable in advance or data needs to be constantly inserted and/or deleted. </a:t>
            </a:r>
          </a:p>
          <a:p>
            <a:r>
              <a:rPr lang="en-US" dirty="0"/>
              <a:t>Use when the amount of data is comparatively small. </a:t>
            </a:r>
          </a:p>
          <a:p>
            <a:endParaRPr lang="en-US" dirty="0"/>
          </a:p>
          <a:p>
            <a:pPr lvl="1"/>
            <a:r>
              <a:rPr lang="en-US" dirty="0"/>
              <a:t>It can expand itself to the size of the data and there is </a:t>
            </a:r>
            <a:r>
              <a:rPr lang="en-US" b="1" u="sng" dirty="0"/>
              <a:t>no need to fill “holes” </a:t>
            </a:r>
            <a:r>
              <a:rPr lang="en-US" dirty="0"/>
              <a:t>during deletion like arrays</a:t>
            </a:r>
          </a:p>
          <a:p>
            <a:pPr lvl="1"/>
            <a:endParaRPr lang="en-US" dirty="0"/>
          </a:p>
          <a:p>
            <a:pPr lvl="1"/>
            <a:r>
              <a:rPr lang="en-US" dirty="0"/>
              <a:t>Insertion is fast in an unordered list. Searching and deletion are slow (faster than array still). </a:t>
            </a:r>
          </a:p>
          <a:p>
            <a:pPr lvl="1"/>
            <a:endParaRPr lang="en-US" dirty="0"/>
          </a:p>
          <a:p>
            <a:r>
              <a:rPr lang="en-US" dirty="0"/>
              <a:t>Note: linked list is more complicated to program than an array but is simple compared with a tree or hash table. </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12008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Binary Search Tree</a:t>
            </a:r>
          </a:p>
        </p:txBody>
      </p:sp>
      <p:sp>
        <p:nvSpPr>
          <p:cNvPr id="3" name="Content Placeholder 2"/>
          <p:cNvSpPr>
            <a:spLocks noGrp="1"/>
          </p:cNvSpPr>
          <p:nvPr>
            <p:ph idx="1"/>
          </p:nvPr>
        </p:nvSpPr>
        <p:spPr/>
        <p:txBody>
          <a:bodyPr>
            <a:normAutofit/>
          </a:bodyPr>
          <a:lstStyle/>
          <a:p>
            <a:r>
              <a:rPr lang="en-US" dirty="0"/>
              <a:t>First structure to consider when array and linked lists prove too slow.</a:t>
            </a:r>
          </a:p>
          <a:p>
            <a:endParaRPr lang="en-US" dirty="0"/>
          </a:p>
          <a:p>
            <a:r>
              <a:rPr lang="en-US" dirty="0"/>
              <a:t>Provides a fast O(</a:t>
            </a:r>
            <a:r>
              <a:rPr lang="en-US" dirty="0" err="1"/>
              <a:t>logn</a:t>
            </a:r>
            <a:r>
              <a:rPr lang="en-US" dirty="0"/>
              <a:t>) insertion, deletion, and searching. </a:t>
            </a:r>
          </a:p>
          <a:p>
            <a:r>
              <a:rPr lang="en-US" dirty="0"/>
              <a:t>Traversal is O(n), which is the max for any data structure. (by definition)</a:t>
            </a:r>
          </a:p>
          <a:p>
            <a:endParaRPr lang="en-US" dirty="0"/>
          </a:p>
          <a:p>
            <a:r>
              <a:rPr lang="en-US" dirty="0"/>
              <a:t>Note: unbalanced binary tree is much easier to program than a balanced tree, but unfortunately, ordered data can reduce its performance to O(N) which is not better than linked list. </a:t>
            </a:r>
          </a:p>
          <a:p>
            <a:endParaRPr lang="en-US" dirty="0"/>
          </a:p>
          <a:p>
            <a:r>
              <a:rPr lang="en-US" dirty="0"/>
              <a:t>If you are sure the data is random order</a:t>
            </a:r>
            <a:r>
              <a:rPr lang="en-US" dirty="0">
                <a:sym typeface="Wingdings" panose="05000000000000000000" pitchFamily="2" charset="2"/>
              </a:rPr>
              <a:t> No point in using a balanced tree</a:t>
            </a:r>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97946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Balanced Tree</a:t>
            </a:r>
          </a:p>
        </p:txBody>
      </p:sp>
      <p:sp>
        <p:nvSpPr>
          <p:cNvPr id="3" name="Content Placeholder 2"/>
          <p:cNvSpPr>
            <a:spLocks noGrp="1"/>
          </p:cNvSpPr>
          <p:nvPr>
            <p:ph idx="1"/>
          </p:nvPr>
        </p:nvSpPr>
        <p:spPr/>
        <p:txBody>
          <a:bodyPr>
            <a:normAutofit/>
          </a:bodyPr>
          <a:lstStyle/>
          <a:p>
            <a:r>
              <a:rPr lang="en-US" dirty="0"/>
              <a:t>Red-black tree and 2-3-4 trees. </a:t>
            </a:r>
          </a:p>
          <a:p>
            <a:pPr lvl="1"/>
            <a:r>
              <a:rPr lang="en-US" dirty="0"/>
              <a:t>O(</a:t>
            </a:r>
            <a:r>
              <a:rPr lang="en-US" dirty="0" err="1"/>
              <a:t>logn</a:t>
            </a:r>
            <a:r>
              <a:rPr lang="en-US" dirty="0"/>
              <a:t>) regardless of ordered or unordered data</a:t>
            </a:r>
          </a:p>
          <a:p>
            <a:pPr lvl="1"/>
            <a:endParaRPr lang="en-US" dirty="0"/>
          </a:p>
          <a:p>
            <a:pPr lvl="1"/>
            <a:r>
              <a:rPr lang="en-US" dirty="0"/>
              <a:t>Other trees such as AVL, Splay, 2-3 and so on exist but are not as common as red-black and 2-3-4 trees. </a:t>
            </a:r>
          </a:p>
          <a:p>
            <a:pPr lvl="1"/>
            <a:endParaRPr lang="en-US" dirty="0"/>
          </a:p>
          <a:p>
            <a:pPr lvl="1"/>
            <a:endParaRPr lang="en-US" dirty="0"/>
          </a:p>
          <a:p>
            <a:pPr lvl="1"/>
            <a:r>
              <a:rPr lang="en-US" b="1" u="sng" dirty="0"/>
              <a:t>Downfall </a:t>
            </a:r>
            <a:r>
              <a:rPr lang="en-US" dirty="0"/>
              <a:t>-&gt; challenging to program, additional memory overhead (may or many not be significant)</a:t>
            </a:r>
          </a:p>
          <a:p>
            <a:pPr lvl="1"/>
            <a:r>
              <a:rPr lang="en-US" dirty="0"/>
              <a:t>In some cases a hash table is better choice than a balanced tree. </a:t>
            </a:r>
            <a:r>
              <a:rPr lang="en-US" b="1" u="sng" dirty="0" err="1"/>
              <a:t>Hashtable</a:t>
            </a:r>
            <a:r>
              <a:rPr lang="en-US" b="1" u="sng" dirty="0"/>
              <a:t> </a:t>
            </a:r>
            <a:r>
              <a:rPr lang="en-US" dirty="0"/>
              <a:t>performance </a:t>
            </a:r>
            <a:r>
              <a:rPr lang="en-US" b="1" u="sng" dirty="0"/>
              <a:t>doesn’t degrade</a:t>
            </a:r>
            <a:r>
              <a:rPr lang="en-US" dirty="0"/>
              <a:t> when data is </a:t>
            </a:r>
            <a:r>
              <a:rPr lang="en-US" b="1" dirty="0"/>
              <a:t>ordered.</a:t>
            </a:r>
            <a:r>
              <a:rPr lang="en-US" dirty="0"/>
              <a:t> </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57873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Hashtable</a:t>
            </a:r>
            <a:endParaRPr lang="en-US" dirty="0"/>
          </a:p>
        </p:txBody>
      </p:sp>
      <p:sp>
        <p:nvSpPr>
          <p:cNvPr id="3" name="Content Placeholder 2"/>
          <p:cNvSpPr>
            <a:spLocks noGrp="1"/>
          </p:cNvSpPr>
          <p:nvPr>
            <p:ph idx="1"/>
          </p:nvPr>
        </p:nvSpPr>
        <p:spPr/>
        <p:txBody>
          <a:bodyPr>
            <a:normAutofit/>
          </a:bodyPr>
          <a:lstStyle/>
          <a:p>
            <a:r>
              <a:rPr lang="en-US" dirty="0"/>
              <a:t>Fastest data storage structure</a:t>
            </a:r>
          </a:p>
          <a:p>
            <a:pPr lvl="1"/>
            <a:r>
              <a:rPr lang="en-US" dirty="0"/>
              <a:t>It’s a necessity for situations in which a program (rather than human) interacts with data. </a:t>
            </a:r>
          </a:p>
          <a:p>
            <a:pPr lvl="2"/>
            <a:r>
              <a:rPr lang="en-US" dirty="0" err="1"/>
              <a:t>ie</a:t>
            </a:r>
            <a:r>
              <a:rPr lang="en-US" dirty="0"/>
              <a:t> for use: spell checker or symbol table where a program must check thousands of words or symbols in a fraction of second. </a:t>
            </a:r>
          </a:p>
          <a:p>
            <a:pPr lvl="1"/>
            <a:r>
              <a:rPr lang="en-US" dirty="0"/>
              <a:t>Not sensitive to order of the data</a:t>
            </a:r>
          </a:p>
          <a:p>
            <a:pPr lvl="1"/>
            <a:r>
              <a:rPr lang="en-US" dirty="0"/>
              <a:t>Simpler to program than balance tree</a:t>
            </a:r>
          </a:p>
          <a:p>
            <a:pPr lvl="1"/>
            <a:r>
              <a:rPr lang="en-US" dirty="0"/>
              <a:t>Array is used in underlying structure, hence the amount of data needs to be known. </a:t>
            </a:r>
          </a:p>
          <a:p>
            <a:pPr lvl="1"/>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531327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Hashtable</a:t>
            </a:r>
            <a:r>
              <a:rPr lang="en-US" dirty="0"/>
              <a:t> Continue..</a:t>
            </a:r>
          </a:p>
        </p:txBody>
      </p:sp>
      <p:sp>
        <p:nvSpPr>
          <p:cNvPr id="3" name="Content Placeholder 2"/>
          <p:cNvSpPr>
            <a:spLocks noGrp="1"/>
          </p:cNvSpPr>
          <p:nvPr>
            <p:ph idx="1"/>
          </p:nvPr>
        </p:nvSpPr>
        <p:spPr/>
        <p:txBody>
          <a:bodyPr/>
          <a:lstStyle/>
          <a:p>
            <a:pPr lvl="1"/>
            <a:r>
              <a:rPr lang="en-US" dirty="0" err="1"/>
              <a:t>Hashtable</a:t>
            </a:r>
            <a:r>
              <a:rPr lang="en-US" dirty="0"/>
              <a:t> with separate chaining is the most robust implementation, unless the amount of data is known accurately in advance, in which case open addressing offers simpler programming since no linked list is needed. </a:t>
            </a:r>
          </a:p>
          <a:p>
            <a:pPr lvl="1"/>
            <a:endParaRPr lang="en-US" dirty="0"/>
          </a:p>
          <a:p>
            <a:pPr lvl="1"/>
            <a:r>
              <a:rPr lang="en-US" dirty="0"/>
              <a:t>Downfall </a:t>
            </a:r>
            <a:r>
              <a:rPr lang="en-US" dirty="0">
                <a:sym typeface="Wingdings" panose="05000000000000000000" pitchFamily="2" charset="2"/>
              </a:rPr>
              <a:t> requires additional memory specially with open addressing </a:t>
            </a:r>
          </a:p>
          <a:p>
            <a:pPr lvl="2"/>
            <a:r>
              <a:rPr lang="en-US" dirty="0">
                <a:sym typeface="Wingdings" panose="05000000000000000000" pitchFamily="2" charset="2"/>
              </a:rPr>
              <a:t>Does not support any kind of ordered traversal, or access to the minimum or maximum items. </a:t>
            </a:r>
          </a:p>
          <a:p>
            <a:pPr lvl="3"/>
            <a:r>
              <a:rPr lang="en-US" dirty="0">
                <a:sym typeface="Wingdings" panose="05000000000000000000" pitchFamily="2" charset="2"/>
              </a:rPr>
              <a:t>If these capabilities are important then BST is a better choice. </a:t>
            </a:r>
            <a:endParaRPr lang="en-US" dirty="0"/>
          </a:p>
          <a:p>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68254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Comparing General-Purpose  Storage Structure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164" y="1841500"/>
            <a:ext cx="9498936" cy="4196448"/>
          </a:xfrm>
        </p:spPr>
      </p:pic>
      <p:sp>
        <p:nvSpPr>
          <p:cNvPr id="3" name="Footer Placeholder 2"/>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65560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a:t>Special –Purpose Data Structure</a:t>
            </a:r>
          </a:p>
        </p:txBody>
      </p:sp>
      <p:sp>
        <p:nvSpPr>
          <p:cNvPr id="2" name="Footer Placeholder 1"/>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06400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Special-Purpose Data Structures</a:t>
            </a:r>
          </a:p>
        </p:txBody>
      </p:sp>
      <p:sp>
        <p:nvSpPr>
          <p:cNvPr id="3" name="Content Placeholder 2"/>
          <p:cNvSpPr>
            <a:spLocks noGrp="1"/>
          </p:cNvSpPr>
          <p:nvPr>
            <p:ph idx="1"/>
          </p:nvPr>
        </p:nvSpPr>
        <p:spPr/>
        <p:txBody>
          <a:bodyPr>
            <a:normAutofit fontScale="92500" lnSpcReduction="10000"/>
          </a:bodyPr>
          <a:lstStyle/>
          <a:p>
            <a:r>
              <a:rPr lang="en-US" dirty="0"/>
              <a:t>Stacks</a:t>
            </a:r>
            <a:r>
              <a:rPr lang="en-US" dirty="0">
                <a:sym typeface="Wingdings" panose="05000000000000000000" pitchFamily="2" charset="2"/>
              </a:rPr>
              <a:t> last item inserted </a:t>
            </a:r>
            <a:endParaRPr lang="en-US" dirty="0"/>
          </a:p>
          <a:p>
            <a:r>
              <a:rPr lang="en-US" dirty="0"/>
              <a:t>Queues </a:t>
            </a:r>
            <a:r>
              <a:rPr lang="en-US" dirty="0">
                <a:sym typeface="Wingdings" panose="05000000000000000000" pitchFamily="2" charset="2"/>
              </a:rPr>
              <a:t> first item inserted</a:t>
            </a:r>
            <a:endParaRPr lang="en-US" dirty="0"/>
          </a:p>
          <a:p>
            <a:r>
              <a:rPr lang="en-US" dirty="0"/>
              <a:t>Priority queues. </a:t>
            </a:r>
            <a:r>
              <a:rPr lang="en-US" dirty="0">
                <a:sym typeface="Wingdings" panose="05000000000000000000" pitchFamily="2" charset="2"/>
              </a:rPr>
              <a:t> item with the highest priority</a:t>
            </a:r>
            <a:endParaRPr lang="en-US" dirty="0"/>
          </a:p>
          <a:p>
            <a:endParaRPr lang="en-US" dirty="0"/>
          </a:p>
          <a:p>
            <a:r>
              <a:rPr lang="en-US" dirty="0"/>
              <a:t>Rather than supporting a database of user-accessible data, these structures (</a:t>
            </a:r>
            <a:r>
              <a:rPr lang="en-US" dirty="0" err="1"/>
              <a:t>Abstrat</a:t>
            </a:r>
            <a:r>
              <a:rPr lang="en-US" dirty="0"/>
              <a:t> Data Type) are usually used by a computer program to aid in carrying out some algorithm. </a:t>
            </a:r>
          </a:p>
          <a:p>
            <a:r>
              <a:rPr lang="en-US" dirty="0"/>
              <a:t>These ADTS present a simple interface to the user, allowing them to insert, access, delete one item at the time. </a:t>
            </a:r>
          </a:p>
          <a:p>
            <a:endParaRPr lang="en-US" dirty="0"/>
          </a:p>
          <a:p>
            <a:r>
              <a:rPr lang="en-US" dirty="0"/>
              <a:t>Note: these ADTs cant be conveniently searched for an item by key value or traversed. </a:t>
            </a:r>
          </a:p>
          <a:p>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702516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Stack</a:t>
            </a:r>
          </a:p>
        </p:txBody>
      </p:sp>
      <p:sp>
        <p:nvSpPr>
          <p:cNvPr id="3" name="Content Placeholder 2"/>
          <p:cNvSpPr>
            <a:spLocks noGrp="1"/>
          </p:cNvSpPr>
          <p:nvPr>
            <p:ph idx="1"/>
          </p:nvPr>
        </p:nvSpPr>
        <p:spPr/>
        <p:txBody>
          <a:bodyPr>
            <a:noAutofit/>
          </a:bodyPr>
          <a:lstStyle/>
          <a:p>
            <a:r>
              <a:rPr lang="en-US" sz="3600" dirty="0"/>
              <a:t>Last-In-First-Out (LIFO)</a:t>
            </a:r>
          </a:p>
          <a:p>
            <a:pPr lvl="1"/>
            <a:r>
              <a:rPr lang="en-US" sz="3600" dirty="0"/>
              <a:t>Implemented as an array</a:t>
            </a:r>
          </a:p>
          <a:p>
            <a:pPr lvl="1"/>
            <a:endParaRPr lang="en-US" sz="3600" dirty="0"/>
          </a:p>
          <a:p>
            <a:pPr lvl="1"/>
            <a:r>
              <a:rPr lang="en-US" sz="3600" dirty="0"/>
              <a:t>Note: a linked list is a better option if the stack contains a lot of data and they amount cant be predicted (</a:t>
            </a:r>
            <a:r>
              <a:rPr lang="en-US" sz="3600" dirty="0" err="1"/>
              <a:t>ie</a:t>
            </a:r>
            <a:r>
              <a:rPr lang="en-US" sz="3600" dirty="0"/>
              <a:t>: recursion is implemented as a stack)</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16310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Queue</a:t>
            </a:r>
          </a:p>
        </p:txBody>
      </p:sp>
      <p:sp>
        <p:nvSpPr>
          <p:cNvPr id="3" name="Content Placeholder 2"/>
          <p:cNvSpPr>
            <a:spLocks noGrp="1"/>
          </p:cNvSpPr>
          <p:nvPr>
            <p:ph idx="1"/>
          </p:nvPr>
        </p:nvSpPr>
        <p:spPr/>
        <p:txBody>
          <a:bodyPr/>
          <a:lstStyle/>
          <a:p>
            <a:r>
              <a:rPr lang="en-US" dirty="0"/>
              <a:t>First-In-First-Out</a:t>
            </a:r>
          </a:p>
          <a:p>
            <a:r>
              <a:rPr lang="en-US" dirty="0"/>
              <a:t>Can be implemented as arrays or linked lists. </a:t>
            </a:r>
          </a:p>
          <a:p>
            <a:pPr lvl="1"/>
            <a:r>
              <a:rPr lang="en-US" dirty="0"/>
              <a:t>Arrays</a:t>
            </a:r>
            <a:r>
              <a:rPr lang="en-US" dirty="0">
                <a:sym typeface="Wingdings" panose="05000000000000000000" pitchFamily="2" charset="2"/>
              </a:rPr>
              <a:t> may require additional programming to handle situations in which the queue wraps around the end of array. </a:t>
            </a:r>
          </a:p>
          <a:p>
            <a:pPr lvl="1"/>
            <a:r>
              <a:rPr lang="en-US" dirty="0">
                <a:sym typeface="Wingdings" panose="05000000000000000000" pitchFamily="2" charset="2"/>
              </a:rPr>
              <a:t>Linked list must be double ended to allow insertions at one end and deletion at the other. </a:t>
            </a:r>
          </a:p>
          <a:p>
            <a:pPr lvl="1"/>
            <a:endParaRPr lang="en-US" dirty="0">
              <a:sym typeface="Wingdings" panose="05000000000000000000" pitchFamily="2" charset="2"/>
            </a:endParaRPr>
          </a:p>
          <a:p>
            <a:pPr lvl="1"/>
            <a:r>
              <a:rPr lang="en-US" dirty="0">
                <a:sym typeface="Wingdings" panose="05000000000000000000" pitchFamily="2" charset="2"/>
              </a:rPr>
              <a:t>Which to use? Depends on if you can determine the mount of data. </a:t>
            </a:r>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43387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Purpose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000" y="1323710"/>
            <a:ext cx="8039100" cy="4842601"/>
          </a:xfrm>
        </p:spPr>
      </p:pic>
      <p:sp>
        <p:nvSpPr>
          <p:cNvPr id="3" name="Footer Placeholder 2"/>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277756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Priority Queue</a:t>
            </a:r>
          </a:p>
        </p:txBody>
      </p:sp>
      <p:sp>
        <p:nvSpPr>
          <p:cNvPr id="3" name="Content Placeholder 2"/>
          <p:cNvSpPr>
            <a:spLocks noGrp="1"/>
          </p:cNvSpPr>
          <p:nvPr>
            <p:ph idx="1"/>
          </p:nvPr>
        </p:nvSpPr>
        <p:spPr/>
        <p:txBody>
          <a:bodyPr>
            <a:normAutofit fontScale="92500" lnSpcReduction="10000"/>
          </a:bodyPr>
          <a:lstStyle/>
          <a:p>
            <a:r>
              <a:rPr lang="en-US" dirty="0"/>
              <a:t>Accessing a data with highest priority. </a:t>
            </a:r>
          </a:p>
          <a:p>
            <a:endParaRPr lang="en-US" dirty="0"/>
          </a:p>
          <a:p>
            <a:pPr lvl="1"/>
            <a:r>
              <a:rPr lang="en-US" dirty="0"/>
              <a:t>Can be implemented as an ordered array or as a heap.</a:t>
            </a:r>
          </a:p>
          <a:p>
            <a:pPr lvl="2"/>
            <a:r>
              <a:rPr lang="en-US" b="1" dirty="0"/>
              <a:t>Ordered array </a:t>
            </a:r>
            <a:r>
              <a:rPr lang="en-US" b="1" dirty="0">
                <a:sym typeface="Wingdings" panose="05000000000000000000" pitchFamily="2" charset="2"/>
              </a:rPr>
              <a:t>:</a:t>
            </a:r>
          </a:p>
          <a:p>
            <a:pPr lvl="3"/>
            <a:r>
              <a:rPr lang="en-US" sz="2000" b="1" dirty="0"/>
              <a:t>Insertion</a:t>
            </a:r>
            <a:r>
              <a:rPr lang="en-US" sz="2000" dirty="0"/>
              <a:t> </a:t>
            </a:r>
            <a:r>
              <a:rPr lang="en-US" sz="2000" dirty="0">
                <a:sym typeface="Wingdings" panose="05000000000000000000" pitchFamily="2" charset="2"/>
              </a:rPr>
              <a:t></a:t>
            </a:r>
            <a:r>
              <a:rPr lang="en-US" sz="2000" b="1" u="sng" dirty="0">
                <a:sym typeface="Wingdings" panose="05000000000000000000" pitchFamily="2" charset="2"/>
              </a:rPr>
              <a:t>S</a:t>
            </a:r>
            <a:r>
              <a:rPr lang="en-US" sz="2000" b="1" u="sng" dirty="0"/>
              <a:t>low</a:t>
            </a:r>
            <a:r>
              <a:rPr lang="en-US" sz="2000" dirty="0"/>
              <a:t> </a:t>
            </a:r>
          </a:p>
          <a:p>
            <a:pPr lvl="3"/>
            <a:r>
              <a:rPr lang="en-US" sz="2000" dirty="0"/>
              <a:t> </a:t>
            </a:r>
            <a:r>
              <a:rPr lang="en-US" sz="2000" b="1" u="sng" dirty="0"/>
              <a:t>Deletion</a:t>
            </a:r>
            <a:r>
              <a:rPr lang="en-US" sz="2000" dirty="0"/>
              <a:t> </a:t>
            </a:r>
            <a:r>
              <a:rPr lang="en-US" sz="2000" dirty="0">
                <a:sym typeface="Wingdings" panose="05000000000000000000" pitchFamily="2" charset="2"/>
              </a:rPr>
              <a:t></a:t>
            </a:r>
            <a:r>
              <a:rPr lang="en-US" sz="2000" b="1" u="sng" dirty="0">
                <a:sym typeface="Wingdings" panose="05000000000000000000" pitchFamily="2" charset="2"/>
              </a:rPr>
              <a:t>F</a:t>
            </a:r>
            <a:r>
              <a:rPr lang="en-US" sz="2000" b="1" u="sng" dirty="0"/>
              <a:t>ast</a:t>
            </a:r>
          </a:p>
          <a:p>
            <a:pPr lvl="3"/>
            <a:endParaRPr lang="en-US" sz="2000" b="1" u="sng" dirty="0"/>
          </a:p>
          <a:p>
            <a:pPr marL="1371600" lvl="3" indent="0">
              <a:buNone/>
            </a:pPr>
            <a:endParaRPr lang="en-US" sz="2000" b="1" u="sng" dirty="0"/>
          </a:p>
          <a:p>
            <a:pPr lvl="2"/>
            <a:r>
              <a:rPr lang="en-US" sz="2200" b="1" u="sng" dirty="0"/>
              <a:t>Heap Implementation </a:t>
            </a:r>
          </a:p>
          <a:p>
            <a:pPr lvl="3"/>
            <a:r>
              <a:rPr lang="en-US" sz="2000" b="1" u="sng" dirty="0"/>
              <a:t>Insertion and Deletion </a:t>
            </a:r>
            <a:r>
              <a:rPr lang="en-US" sz="2000" b="1" u="sng" dirty="0">
                <a:sym typeface="Wingdings" panose="05000000000000000000" pitchFamily="2" charset="2"/>
              </a:rPr>
              <a:t> O(</a:t>
            </a:r>
            <a:r>
              <a:rPr lang="en-US" sz="2000" b="1" u="sng" dirty="0" err="1">
                <a:sym typeface="Wingdings" panose="05000000000000000000" pitchFamily="2" charset="2"/>
              </a:rPr>
              <a:t>logn</a:t>
            </a:r>
            <a:r>
              <a:rPr lang="en-US" sz="2000" b="1" u="sng" dirty="0">
                <a:sym typeface="Wingdings" panose="05000000000000000000" pitchFamily="2" charset="2"/>
              </a:rPr>
              <a:t>)</a:t>
            </a:r>
            <a:endParaRPr lang="en-US" sz="2000"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44898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Special-Purpose Storage Structures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008" y="1866900"/>
            <a:ext cx="9946573" cy="4178300"/>
          </a:xfrm>
        </p:spPr>
      </p:pic>
      <p:sp>
        <p:nvSpPr>
          <p:cNvPr id="3" name="Footer Placeholder 2"/>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01517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a:t>Sorting </a:t>
            </a:r>
          </a:p>
        </p:txBody>
      </p:sp>
      <p:sp>
        <p:nvSpPr>
          <p:cNvPr id="2" name="Footer Placeholder 1"/>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77769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Sorting</a:t>
            </a:r>
          </a:p>
        </p:txBody>
      </p:sp>
      <p:sp>
        <p:nvSpPr>
          <p:cNvPr id="3" name="Content Placeholder 2"/>
          <p:cNvSpPr>
            <a:spLocks noGrp="1"/>
          </p:cNvSpPr>
          <p:nvPr>
            <p:ph idx="1"/>
          </p:nvPr>
        </p:nvSpPr>
        <p:spPr/>
        <p:txBody>
          <a:bodyPr>
            <a:normAutofit fontScale="77500" lnSpcReduction="20000"/>
          </a:bodyPr>
          <a:lstStyle/>
          <a:p>
            <a:r>
              <a:rPr lang="en-US" sz="3200" dirty="0"/>
              <a:t>Start with slow but simple sort such as </a:t>
            </a:r>
            <a:r>
              <a:rPr lang="en-US" sz="3200" b="1" u="sng" dirty="0"/>
              <a:t>Insertion sort. </a:t>
            </a:r>
          </a:p>
          <a:p>
            <a:pPr lvl="1"/>
            <a:r>
              <a:rPr lang="en-US" sz="3200" dirty="0"/>
              <a:t>Fast processing speeds now a days maybe adequate</a:t>
            </a:r>
          </a:p>
          <a:p>
            <a:pPr lvl="1"/>
            <a:r>
              <a:rPr lang="en-US" sz="3200" dirty="0"/>
              <a:t>Slow sort maybe appropriate for fewer than 1,000 items.</a:t>
            </a:r>
          </a:p>
          <a:p>
            <a:pPr lvl="1"/>
            <a:r>
              <a:rPr lang="en-US" sz="3200" dirty="0"/>
              <a:t>Insertion sort is also good for almost-sorted files. O(N) time if not too many items out of place. </a:t>
            </a:r>
          </a:p>
          <a:p>
            <a:pPr lvl="2"/>
            <a:r>
              <a:rPr lang="en-US" sz="3200" dirty="0"/>
              <a:t>A case where few new items are added to sorted file</a:t>
            </a:r>
          </a:p>
          <a:p>
            <a:pPr marL="457200" lvl="1" indent="0">
              <a:buNone/>
            </a:pPr>
            <a:r>
              <a:rPr lang="en-US" dirty="0"/>
              <a:t> </a:t>
            </a:r>
          </a:p>
          <a:p>
            <a:pPr marL="0" indent="0">
              <a:buNone/>
            </a:pPr>
            <a:r>
              <a:rPr lang="en-US" dirty="0"/>
              <a:t>	</a:t>
            </a:r>
          </a:p>
          <a:p>
            <a:pPr lvl="2"/>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30217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Sorting</a:t>
            </a:r>
          </a:p>
        </p:txBody>
      </p:sp>
      <p:sp>
        <p:nvSpPr>
          <p:cNvPr id="3" name="Content Placeholder 2"/>
          <p:cNvSpPr>
            <a:spLocks noGrp="1"/>
          </p:cNvSpPr>
          <p:nvPr>
            <p:ph idx="1"/>
          </p:nvPr>
        </p:nvSpPr>
        <p:spPr/>
        <p:txBody>
          <a:bodyPr>
            <a:normAutofit/>
          </a:bodyPr>
          <a:lstStyle/>
          <a:p>
            <a:r>
              <a:rPr lang="en-US" sz="3600" dirty="0"/>
              <a:t>If the quick sort was too slow then </a:t>
            </a:r>
            <a:r>
              <a:rPr lang="en-US" sz="3600" b="1" u="sng" dirty="0" err="1"/>
              <a:t>Shellsort</a:t>
            </a:r>
            <a:r>
              <a:rPr lang="en-US" sz="3600" dirty="0"/>
              <a:t> is the next step. </a:t>
            </a:r>
          </a:p>
          <a:p>
            <a:pPr lvl="1"/>
            <a:r>
              <a:rPr lang="en-US" sz="3600" dirty="0"/>
              <a:t>Easy to implement</a:t>
            </a:r>
          </a:p>
          <a:p>
            <a:pPr lvl="1"/>
            <a:r>
              <a:rPr lang="en-US" sz="3600" dirty="0"/>
              <a:t>Not very temperamental</a:t>
            </a:r>
          </a:p>
          <a:p>
            <a:pPr lvl="1"/>
            <a:r>
              <a:rPr lang="en-US" sz="3600" dirty="0"/>
              <a:t>Estimated to be useful for up to 5,000 items</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14754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Sorting</a:t>
            </a:r>
          </a:p>
        </p:txBody>
      </p:sp>
      <p:sp>
        <p:nvSpPr>
          <p:cNvPr id="3" name="Content Placeholder 2"/>
          <p:cNvSpPr>
            <a:spLocks noGrp="1"/>
          </p:cNvSpPr>
          <p:nvPr>
            <p:ph idx="1"/>
          </p:nvPr>
        </p:nvSpPr>
        <p:spPr/>
        <p:txBody>
          <a:bodyPr>
            <a:normAutofit lnSpcReduction="10000"/>
          </a:bodyPr>
          <a:lstStyle/>
          <a:p>
            <a:r>
              <a:rPr lang="en-US" dirty="0"/>
              <a:t>If </a:t>
            </a:r>
            <a:r>
              <a:rPr lang="en-US" dirty="0" err="1"/>
              <a:t>Shellsort</a:t>
            </a:r>
            <a:r>
              <a:rPr lang="en-US" dirty="0"/>
              <a:t> proves too slow the of the more complex but faster sorts such as follows will be the next step.</a:t>
            </a:r>
          </a:p>
          <a:p>
            <a:pPr lvl="1"/>
            <a:r>
              <a:rPr lang="en-US" dirty="0" err="1"/>
              <a:t>Mergesort</a:t>
            </a:r>
            <a:endParaRPr lang="en-US" dirty="0"/>
          </a:p>
          <a:p>
            <a:pPr lvl="1"/>
            <a:r>
              <a:rPr lang="en-US" dirty="0"/>
              <a:t>Heapsort</a:t>
            </a:r>
          </a:p>
          <a:p>
            <a:pPr lvl="1"/>
            <a:r>
              <a:rPr lang="en-US" dirty="0"/>
              <a:t>Quicksort</a:t>
            </a:r>
          </a:p>
          <a:p>
            <a:r>
              <a:rPr lang="en-US" dirty="0" err="1"/>
              <a:t>Mergesort</a:t>
            </a:r>
            <a:endParaRPr lang="en-US" dirty="0"/>
          </a:p>
          <a:p>
            <a:pPr lvl="1"/>
            <a:r>
              <a:rPr lang="en-US" dirty="0"/>
              <a:t>Requires extra memory</a:t>
            </a:r>
          </a:p>
          <a:p>
            <a:pPr lvl="1"/>
            <a:r>
              <a:rPr lang="en-US" dirty="0"/>
              <a:t>Slower than quick sort</a:t>
            </a:r>
          </a:p>
          <a:p>
            <a:r>
              <a:rPr lang="en-US" dirty="0"/>
              <a:t>Heapsort</a:t>
            </a:r>
          </a:p>
          <a:p>
            <a:pPr lvl="1"/>
            <a:r>
              <a:rPr lang="en-US" dirty="0"/>
              <a:t>Requires heap data structure </a:t>
            </a:r>
          </a:p>
          <a:p>
            <a:pPr lvl="1"/>
            <a:r>
              <a:rPr lang="en-US" dirty="0"/>
              <a:t>Slower than quick sort</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424944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Sorting</a:t>
            </a:r>
          </a:p>
        </p:txBody>
      </p:sp>
      <p:sp>
        <p:nvSpPr>
          <p:cNvPr id="3" name="Content Placeholder 2"/>
          <p:cNvSpPr>
            <a:spLocks noGrp="1"/>
          </p:cNvSpPr>
          <p:nvPr>
            <p:ph idx="1"/>
          </p:nvPr>
        </p:nvSpPr>
        <p:spPr/>
        <p:txBody>
          <a:bodyPr/>
          <a:lstStyle/>
          <a:p>
            <a:r>
              <a:rPr lang="en-US" dirty="0"/>
              <a:t>Quick Sort</a:t>
            </a:r>
          </a:p>
          <a:p>
            <a:pPr lvl="1"/>
            <a:r>
              <a:rPr lang="en-US" dirty="0"/>
              <a:t>Usual choice when the fastest sorting time is necessary</a:t>
            </a:r>
          </a:p>
          <a:p>
            <a:r>
              <a:rPr lang="en-US" dirty="0"/>
              <a:t>Downfall</a:t>
            </a:r>
          </a:p>
          <a:p>
            <a:pPr lvl="1"/>
            <a:r>
              <a:rPr lang="en-US" dirty="0"/>
              <a:t>Danger of if the data is not random O(N^2)</a:t>
            </a:r>
          </a:p>
          <a:p>
            <a:pPr lvl="1"/>
            <a:r>
              <a:rPr lang="en-US" dirty="0"/>
              <a:t>Potentially  non random: data Heap is a better choice. </a:t>
            </a:r>
          </a:p>
          <a:p>
            <a:pPr lvl="1"/>
            <a:r>
              <a:rPr lang="en-US" dirty="0"/>
              <a:t>Prone to errors if not implemented right. </a:t>
            </a:r>
          </a:p>
          <a:p>
            <a:pPr lvl="2"/>
            <a:r>
              <a:rPr lang="en-US" dirty="0"/>
              <a:t>Small mistakes in coding can make it work poorly for certain data.</a:t>
            </a:r>
          </a:p>
          <a:p>
            <a:pPr lvl="3"/>
            <a:r>
              <a:rPr lang="en-US" dirty="0"/>
              <a:t>Hard to diagnose</a:t>
            </a:r>
          </a:p>
          <a:p>
            <a:pPr lvl="1"/>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4140087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Sorting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49" y="2085975"/>
            <a:ext cx="11442920" cy="3714749"/>
          </a:xfrm>
        </p:spPr>
      </p:pic>
      <p:sp>
        <p:nvSpPr>
          <p:cNvPr id="6" name="Footer Placeholder 5"/>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476428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sp>
        <p:nvSpPr>
          <p:cNvPr id="3" name="Content Placeholder 2"/>
          <p:cNvSpPr>
            <a:spLocks noGrp="1"/>
          </p:cNvSpPr>
          <p:nvPr>
            <p:ph idx="1"/>
          </p:nvPr>
        </p:nvSpPr>
        <p:spPr/>
        <p:txBody>
          <a:bodyPr>
            <a:normAutofit fontScale="85000" lnSpcReduction="20000"/>
          </a:bodyPr>
          <a:lstStyle/>
          <a:p>
            <a:r>
              <a:rPr lang="en-US" sz="3600" dirty="0"/>
              <a:t>Directly model real-world situations – structure of the graph reflects the structure of the problem</a:t>
            </a:r>
          </a:p>
          <a:p>
            <a:endParaRPr lang="en-US" sz="3600" dirty="0"/>
          </a:p>
          <a:p>
            <a:pPr lvl="1"/>
            <a:r>
              <a:rPr lang="en-US" sz="3600" dirty="0"/>
              <a:t>Unique in data storage structures</a:t>
            </a:r>
          </a:p>
          <a:p>
            <a:pPr lvl="1"/>
            <a:r>
              <a:rPr lang="en-US" sz="3600" dirty="0"/>
              <a:t>They don’t store general-purpose data</a:t>
            </a:r>
          </a:p>
          <a:p>
            <a:pPr lvl="1"/>
            <a:r>
              <a:rPr lang="en-US" sz="3600" dirty="0"/>
              <a:t>They don’t act as programmer’s tools for use in other algorithms</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961180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sp>
        <p:nvSpPr>
          <p:cNvPr id="3" name="Content Placeholder 2"/>
          <p:cNvSpPr>
            <a:spLocks noGrp="1"/>
          </p:cNvSpPr>
          <p:nvPr>
            <p:ph idx="1"/>
          </p:nvPr>
        </p:nvSpPr>
        <p:spPr/>
        <p:txBody>
          <a:bodyPr>
            <a:normAutofit fontScale="85000" lnSpcReduction="20000"/>
          </a:bodyPr>
          <a:lstStyle/>
          <a:p>
            <a:r>
              <a:rPr lang="en-US" sz="3600" dirty="0"/>
              <a:t>A </a:t>
            </a:r>
            <a:r>
              <a:rPr lang="en-US" sz="3600" b="1" u="sng" dirty="0"/>
              <a:t>graph</a:t>
            </a:r>
            <a:r>
              <a:rPr lang="en-US" sz="3600" dirty="0"/>
              <a:t> is an abstract data type that is meant to implement the undirected graph and directed graph concepts from mathematics.</a:t>
            </a:r>
          </a:p>
          <a:p>
            <a:endParaRPr lang="en-US" sz="3600" dirty="0"/>
          </a:p>
          <a:p>
            <a:pPr lvl="1"/>
            <a:r>
              <a:rPr lang="en-US" sz="4000" dirty="0"/>
              <a:t>Undirected Graphs</a:t>
            </a:r>
          </a:p>
          <a:p>
            <a:pPr lvl="1"/>
            <a:endParaRPr lang="en-US" sz="4000" dirty="0"/>
          </a:p>
          <a:p>
            <a:pPr lvl="1"/>
            <a:r>
              <a:rPr lang="en-US" sz="4000" dirty="0"/>
              <a:t>Directed Graphs</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416683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a:t>General Purpose Data Structure </a:t>
            </a:r>
          </a:p>
        </p:txBody>
      </p:sp>
      <p:sp>
        <p:nvSpPr>
          <p:cNvPr id="2" name="Footer Placeholder 1"/>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853538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pic>
        <p:nvPicPr>
          <p:cNvPr id="1026" name="Picture 2" descr="Image result for IMAGE OF UNdirected graph"/>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51630" y="3522143"/>
            <a:ext cx="3648075" cy="225742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Created by: Dr. Javaher</a:t>
            </a:r>
          </a:p>
        </p:txBody>
      </p:sp>
      <p:sp>
        <p:nvSpPr>
          <p:cNvPr id="4" name="Rectangle 3"/>
          <p:cNvSpPr/>
          <p:nvPr/>
        </p:nvSpPr>
        <p:spPr>
          <a:xfrm>
            <a:off x="838200" y="1690689"/>
            <a:ext cx="10077450" cy="1569660"/>
          </a:xfrm>
          <a:prstGeom prst="rect">
            <a:avLst/>
          </a:prstGeom>
        </p:spPr>
        <p:txBody>
          <a:bodyPr wrap="square">
            <a:spAutoFit/>
          </a:bodyPr>
          <a:lstStyle/>
          <a:p>
            <a:pPr lvl="1"/>
            <a:r>
              <a:rPr lang="en-US" sz="3200" dirty="0"/>
              <a:t>Undirected Graphs:</a:t>
            </a:r>
          </a:p>
          <a:p>
            <a:pPr lvl="2"/>
            <a:r>
              <a:rPr lang="en-US" sz="3200" dirty="0"/>
              <a:t>In an undirected graph, the order of the vertices in the pairs in the Edge set doesn't matter. </a:t>
            </a:r>
          </a:p>
        </p:txBody>
      </p:sp>
    </p:spTree>
    <p:extLst>
      <p:ext uri="{BB962C8B-B14F-4D97-AF65-F5344CB8AC3E}">
        <p14:creationId xmlns:p14="http://schemas.microsoft.com/office/powerpoint/2010/main" val="30251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sp>
        <p:nvSpPr>
          <p:cNvPr id="5" name="Footer Placeholder 4"/>
          <p:cNvSpPr>
            <a:spLocks noGrp="1"/>
          </p:cNvSpPr>
          <p:nvPr>
            <p:ph type="ftr" sz="quarter" idx="11"/>
          </p:nvPr>
        </p:nvSpPr>
        <p:spPr/>
        <p:txBody>
          <a:bodyPr/>
          <a:lstStyle/>
          <a:p>
            <a:r>
              <a:rPr lang="en-US"/>
              <a:t>Created by: Dr. Javaher</a:t>
            </a:r>
          </a:p>
        </p:txBody>
      </p:sp>
      <p:sp>
        <p:nvSpPr>
          <p:cNvPr id="4" name="Rectangle 3"/>
          <p:cNvSpPr/>
          <p:nvPr/>
        </p:nvSpPr>
        <p:spPr>
          <a:xfrm>
            <a:off x="522513" y="1690689"/>
            <a:ext cx="10674221" cy="1569660"/>
          </a:xfrm>
          <a:prstGeom prst="rect">
            <a:avLst/>
          </a:prstGeom>
        </p:spPr>
        <p:txBody>
          <a:bodyPr wrap="square">
            <a:spAutoFit/>
          </a:bodyPr>
          <a:lstStyle/>
          <a:p>
            <a:pPr lvl="1"/>
            <a:r>
              <a:rPr lang="en-US" sz="3200" dirty="0"/>
              <a:t>Directed Graphs:</a:t>
            </a:r>
          </a:p>
          <a:p>
            <a:pPr lvl="2"/>
            <a:r>
              <a:rPr lang="en-US" sz="3200" dirty="0"/>
              <a:t>In a directed graph the order of the vertices in the pairs in the edge set matters</a:t>
            </a:r>
          </a:p>
        </p:txBody>
      </p:sp>
      <p:pic>
        <p:nvPicPr>
          <p:cNvPr id="2050" name="Picture 2" descr="Image result for IMAGE OF direct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899" y="3260348"/>
            <a:ext cx="4676775" cy="302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870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sp>
        <p:nvSpPr>
          <p:cNvPr id="4" name="Footer Placeholder 3"/>
          <p:cNvSpPr>
            <a:spLocks noGrp="1"/>
          </p:cNvSpPr>
          <p:nvPr>
            <p:ph type="ftr" sz="quarter" idx="11"/>
          </p:nvPr>
        </p:nvSpPr>
        <p:spPr/>
        <p:txBody>
          <a:bodyPr/>
          <a:lstStyle/>
          <a:p>
            <a:r>
              <a:rPr lang="en-US"/>
              <a:t>Created by: Dr. Javaher</a:t>
            </a:r>
          </a:p>
        </p:txBody>
      </p:sp>
      <p:pic>
        <p:nvPicPr>
          <p:cNvPr id="3074" name="Picture 2" descr="Image result for IMAGE OF direct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1162050"/>
            <a:ext cx="5238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07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sp>
        <p:nvSpPr>
          <p:cNvPr id="3" name="Content Placeholder 2"/>
          <p:cNvSpPr>
            <a:spLocks noGrp="1"/>
          </p:cNvSpPr>
          <p:nvPr>
            <p:ph idx="1"/>
          </p:nvPr>
        </p:nvSpPr>
        <p:spPr/>
        <p:txBody>
          <a:bodyPr/>
          <a:lstStyle/>
          <a:p>
            <a:r>
              <a:rPr lang="en-US" dirty="0"/>
              <a:t>A</a:t>
            </a:r>
            <a:r>
              <a:rPr lang="en-US" b="1" u="sng" dirty="0"/>
              <a:t> graph</a:t>
            </a:r>
            <a:r>
              <a:rPr lang="en-US" dirty="0"/>
              <a:t> is a pair (V, E), where</a:t>
            </a:r>
          </a:p>
          <a:p>
            <a:r>
              <a:rPr lang="en-US" dirty="0"/>
              <a:t>V is a set of nodes, called </a:t>
            </a:r>
            <a:r>
              <a:rPr lang="en-US" dirty="0" smtClean="0"/>
              <a:t>vertices (Nodes)</a:t>
            </a:r>
            <a:endParaRPr lang="en-US" dirty="0"/>
          </a:p>
          <a:p>
            <a:r>
              <a:rPr lang="en-US" dirty="0"/>
              <a:t>E is a collection of pairs of vertices, called edges</a:t>
            </a:r>
          </a:p>
          <a:p>
            <a:r>
              <a:rPr lang="en-US" dirty="0"/>
              <a:t>Vertices and edges are positions and store elements</a:t>
            </a:r>
          </a:p>
          <a:p>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005802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sp>
        <p:nvSpPr>
          <p:cNvPr id="3" name="Content Placeholder 2"/>
          <p:cNvSpPr>
            <a:spLocks noGrp="1"/>
          </p:cNvSpPr>
          <p:nvPr>
            <p:ph idx="1"/>
          </p:nvPr>
        </p:nvSpPr>
        <p:spPr/>
        <p:txBody>
          <a:bodyPr>
            <a:normAutofit/>
          </a:bodyPr>
          <a:lstStyle/>
          <a:p>
            <a:r>
              <a:rPr lang="en-US" sz="4000" dirty="0"/>
              <a:t>How to represent the graph</a:t>
            </a:r>
          </a:p>
          <a:p>
            <a:pPr lvl="1"/>
            <a:r>
              <a:rPr lang="en-US" sz="4000" dirty="0"/>
              <a:t>Adjacency  Matrix</a:t>
            </a:r>
          </a:p>
          <a:p>
            <a:pPr lvl="2"/>
            <a:r>
              <a:rPr lang="en-US" sz="4000" dirty="0"/>
              <a:t>When the graph is full</a:t>
            </a:r>
          </a:p>
          <a:p>
            <a:pPr lvl="1"/>
            <a:r>
              <a:rPr lang="en-US" sz="4000" dirty="0"/>
              <a:t>Adjacency list</a:t>
            </a:r>
          </a:p>
          <a:p>
            <a:pPr lvl="2"/>
            <a:r>
              <a:rPr lang="en-US" sz="4000" dirty="0"/>
              <a:t>When the graph is sparse</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01280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a:t>
            </a:r>
          </a:p>
        </p:txBody>
      </p:sp>
      <p:sp>
        <p:nvSpPr>
          <p:cNvPr id="3" name="Content Placeholder 2"/>
          <p:cNvSpPr>
            <a:spLocks noGrp="1"/>
          </p:cNvSpPr>
          <p:nvPr>
            <p:ph idx="1"/>
          </p:nvPr>
        </p:nvSpPr>
        <p:spPr/>
        <p:txBody>
          <a:bodyPr>
            <a:normAutofit/>
          </a:bodyPr>
          <a:lstStyle/>
          <a:p>
            <a:r>
              <a:rPr lang="en-US" dirty="0"/>
              <a:t>Adjacency Matrix presentation</a:t>
            </a:r>
          </a:p>
          <a:p>
            <a:pPr lvl="1"/>
            <a:r>
              <a:rPr lang="en-US" dirty="0"/>
              <a:t>Depth-first search and breath-first search run in O(V^2)</a:t>
            </a:r>
          </a:p>
          <a:p>
            <a:pPr lvl="2"/>
            <a:r>
              <a:rPr lang="en-US" dirty="0"/>
              <a:t>Where V is the number of vertices. </a:t>
            </a:r>
          </a:p>
          <a:p>
            <a:pPr lvl="1"/>
            <a:r>
              <a:rPr lang="en-US" dirty="0"/>
              <a:t>Minimum Spanning trees and shortest paths run O(V^2)</a:t>
            </a:r>
          </a:p>
          <a:p>
            <a:r>
              <a:rPr lang="en-US" dirty="0"/>
              <a:t>Adjacency List</a:t>
            </a:r>
          </a:p>
          <a:p>
            <a:pPr lvl="1"/>
            <a:r>
              <a:rPr lang="en-US" dirty="0"/>
              <a:t>Depth-first search and breath-first search run in O(V+E)</a:t>
            </a:r>
          </a:p>
          <a:p>
            <a:pPr lvl="2"/>
            <a:r>
              <a:rPr lang="en-US" dirty="0"/>
              <a:t>Where E is the number of edges.</a:t>
            </a:r>
          </a:p>
          <a:p>
            <a:pPr lvl="1"/>
            <a:r>
              <a:rPr lang="en-US" dirty="0"/>
              <a:t>Minimum Spanning trees and shortest paths run O((E+V)</a:t>
            </a:r>
            <a:r>
              <a:rPr lang="en-US" dirty="0" err="1"/>
              <a:t>logV</a:t>
            </a:r>
            <a:r>
              <a:rPr lang="en-US" dirty="0"/>
              <a:t>)</a:t>
            </a:r>
          </a:p>
          <a:p>
            <a:pPr lvl="2"/>
            <a:r>
              <a:rPr lang="en-US" dirty="0"/>
              <a:t>You need to estimate V and E for the graph to see which representation s appropriate</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679337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600" dirty="0"/>
              <a:t>External Storage </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075094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External Storage</a:t>
            </a:r>
          </a:p>
        </p:txBody>
      </p:sp>
      <p:sp>
        <p:nvSpPr>
          <p:cNvPr id="3" name="Content Placeholder 2"/>
          <p:cNvSpPr>
            <a:spLocks noGrp="1"/>
          </p:cNvSpPr>
          <p:nvPr>
            <p:ph idx="1"/>
          </p:nvPr>
        </p:nvSpPr>
        <p:spPr/>
        <p:txBody>
          <a:bodyPr>
            <a:normAutofit fontScale="85000" lnSpcReduction="20000"/>
          </a:bodyPr>
          <a:lstStyle/>
          <a:p>
            <a:r>
              <a:rPr lang="en-US" sz="2400" dirty="0"/>
              <a:t>When amount of data too large to store in memory:</a:t>
            </a:r>
          </a:p>
          <a:p>
            <a:pPr lvl="1"/>
            <a:r>
              <a:rPr lang="en-US" dirty="0"/>
              <a:t>External storage (disk files) recommended.</a:t>
            </a:r>
          </a:p>
          <a:p>
            <a:pPr lvl="2"/>
            <a:r>
              <a:rPr lang="en-US" sz="2400" dirty="0"/>
              <a:t>Assumption1 </a:t>
            </a:r>
            <a:r>
              <a:rPr lang="en-US" sz="2400" dirty="0">
                <a:sym typeface="Wingdings" panose="05000000000000000000" pitchFamily="2" charset="2"/>
              </a:rPr>
              <a:t> </a:t>
            </a:r>
            <a:r>
              <a:rPr lang="en-US" sz="2400" dirty="0"/>
              <a:t>Data stored in disk file in fixed size units </a:t>
            </a:r>
            <a:r>
              <a:rPr lang="en-US" sz="2400" dirty="0">
                <a:sym typeface="Wingdings" panose="05000000000000000000" pitchFamily="2" charset="2"/>
              </a:rPr>
              <a:t>  called</a:t>
            </a:r>
            <a:r>
              <a:rPr lang="en-US" sz="2400" b="1" u="sng" dirty="0">
                <a:sym typeface="Wingdings" panose="05000000000000000000" pitchFamily="2" charset="2"/>
              </a:rPr>
              <a:t> blocks</a:t>
            </a:r>
          </a:p>
          <a:p>
            <a:pPr lvl="3"/>
            <a:r>
              <a:rPr lang="en-US" sz="2400" dirty="0" smtClean="0">
                <a:sym typeface="Wingdings" panose="05000000000000000000" pitchFamily="2" charset="2"/>
              </a:rPr>
              <a:t>Each </a:t>
            </a:r>
            <a:r>
              <a:rPr lang="en-US" sz="2400" dirty="0">
                <a:sym typeface="Wingdings" panose="05000000000000000000" pitchFamily="2" charset="2"/>
              </a:rPr>
              <a:t>blocks hold a number of records. </a:t>
            </a:r>
          </a:p>
          <a:p>
            <a:pPr lvl="4"/>
            <a:r>
              <a:rPr lang="en-US" sz="2400" dirty="0">
                <a:sym typeface="Wingdings" panose="05000000000000000000" pitchFamily="2" charset="2"/>
              </a:rPr>
              <a:t>A record in </a:t>
            </a:r>
            <a:r>
              <a:rPr lang="en-US" sz="2400">
                <a:sym typeface="Wingdings" panose="05000000000000000000" pitchFamily="2" charset="2"/>
              </a:rPr>
              <a:t>a </a:t>
            </a:r>
            <a:r>
              <a:rPr lang="en-US" sz="2400" smtClean="0">
                <a:sym typeface="Wingdings" panose="05000000000000000000" pitchFamily="2" charset="2"/>
              </a:rPr>
              <a:t>disk </a:t>
            </a:r>
            <a:r>
              <a:rPr lang="en-US" sz="2400" dirty="0">
                <a:sym typeface="Wingdings" panose="05000000000000000000" pitchFamily="2" charset="2"/>
              </a:rPr>
              <a:t>file holds the same sort of data as an object in main memory. 	</a:t>
            </a:r>
          </a:p>
          <a:p>
            <a:pPr lvl="2"/>
            <a:r>
              <a:rPr lang="en-US" sz="2400" dirty="0"/>
              <a:t>Assumption 2 </a:t>
            </a:r>
            <a:r>
              <a:rPr lang="en-US" sz="2400" dirty="0">
                <a:sym typeface="Wingdings" panose="05000000000000000000" pitchFamily="2" charset="2"/>
              </a:rPr>
              <a:t> reading and writing operation involves single block </a:t>
            </a:r>
          </a:p>
          <a:p>
            <a:pPr lvl="2"/>
            <a:r>
              <a:rPr lang="en-US" sz="2400" dirty="0">
                <a:sym typeface="Wingdings" panose="05000000000000000000" pitchFamily="2" charset="2"/>
              </a:rPr>
              <a:t>Far more time consuming than data in main memory</a:t>
            </a:r>
          </a:p>
          <a:p>
            <a:pPr lvl="2"/>
            <a:r>
              <a:rPr lang="en-US" sz="2400" dirty="0">
                <a:sym typeface="Wingdings" panose="05000000000000000000" pitchFamily="2" charset="2"/>
              </a:rPr>
              <a:t>For fast operation the number of disk accesses must be minimized</a:t>
            </a:r>
          </a:p>
          <a:p>
            <a:pPr marL="914400" lvl="2" indent="0">
              <a:buNone/>
            </a:pPr>
            <a:endParaRPr lang="en-US" dirty="0">
              <a:sym typeface="Wingdings" panose="05000000000000000000" pitchFamily="2" charset="2"/>
            </a:endParaRP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084173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Sequential Storage </a:t>
            </a:r>
          </a:p>
        </p:txBody>
      </p:sp>
      <p:sp>
        <p:nvSpPr>
          <p:cNvPr id="3" name="Content Placeholder 2"/>
          <p:cNvSpPr>
            <a:spLocks noGrp="1"/>
          </p:cNvSpPr>
          <p:nvPr>
            <p:ph idx="1"/>
          </p:nvPr>
        </p:nvSpPr>
        <p:spPr/>
        <p:txBody>
          <a:bodyPr>
            <a:normAutofit fontScale="92500" lnSpcReduction="10000"/>
          </a:bodyPr>
          <a:lstStyle/>
          <a:p>
            <a:r>
              <a:rPr lang="en-US" dirty="0"/>
              <a:t>Simplest approach</a:t>
            </a:r>
          </a:p>
          <a:p>
            <a:pPr lvl="1"/>
            <a:r>
              <a:rPr lang="en-US" dirty="0"/>
              <a:t>Store records randomly and read them sequentially using particular key. </a:t>
            </a:r>
          </a:p>
          <a:p>
            <a:r>
              <a:rPr lang="en-US" dirty="0"/>
              <a:t>New records</a:t>
            </a:r>
          </a:p>
          <a:p>
            <a:pPr lvl="1"/>
            <a:r>
              <a:rPr lang="en-US" dirty="0"/>
              <a:t>Inserted at the end of the file </a:t>
            </a:r>
          </a:p>
          <a:p>
            <a:r>
              <a:rPr lang="en-US" dirty="0"/>
              <a:t>Deleted records </a:t>
            </a:r>
          </a:p>
          <a:p>
            <a:pPr lvl="1"/>
            <a:r>
              <a:rPr lang="en-US" dirty="0"/>
              <a:t>Can be marked as deleted OR  records can be shifted down to fill in the gap</a:t>
            </a:r>
          </a:p>
          <a:p>
            <a:r>
              <a:rPr lang="en-US" dirty="0"/>
              <a:t>Average searching and deletion</a:t>
            </a:r>
          </a:p>
          <a:p>
            <a:pPr lvl="1"/>
            <a:r>
              <a:rPr lang="en-US" dirty="0"/>
              <a:t>Involve half the blocks</a:t>
            </a:r>
          </a:p>
          <a:p>
            <a:pPr lvl="2"/>
            <a:r>
              <a:rPr lang="en-US" dirty="0"/>
              <a:t>Not very fast</a:t>
            </a:r>
          </a:p>
          <a:p>
            <a:pPr lvl="1"/>
            <a:r>
              <a:rPr lang="en-US" dirty="0"/>
              <a:t>O(N)</a:t>
            </a:r>
          </a:p>
          <a:p>
            <a:r>
              <a:rPr lang="en-US" dirty="0"/>
              <a:t>Ok for small number of records.</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826142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Indexed Files</a:t>
            </a:r>
          </a:p>
        </p:txBody>
      </p:sp>
      <p:sp>
        <p:nvSpPr>
          <p:cNvPr id="3" name="Content Placeholder 2"/>
          <p:cNvSpPr>
            <a:spLocks noGrp="1"/>
          </p:cNvSpPr>
          <p:nvPr>
            <p:ph idx="1"/>
          </p:nvPr>
        </p:nvSpPr>
        <p:spPr/>
        <p:txBody>
          <a:bodyPr>
            <a:normAutofit lnSpcReduction="10000"/>
          </a:bodyPr>
          <a:lstStyle/>
          <a:p>
            <a:r>
              <a:rPr lang="en-US" dirty="0"/>
              <a:t>Speed is increased dramatically.</a:t>
            </a:r>
          </a:p>
          <a:p>
            <a:pPr lvl="1"/>
            <a:r>
              <a:rPr lang="en-US" dirty="0"/>
              <a:t>An index of keys and corresponding block numbers are kept in main memory</a:t>
            </a:r>
          </a:p>
          <a:p>
            <a:r>
              <a:rPr lang="en-US" dirty="0"/>
              <a:t>To access a specified key:</a:t>
            </a:r>
          </a:p>
          <a:p>
            <a:pPr lvl="1"/>
            <a:r>
              <a:rPr lang="en-US" dirty="0"/>
              <a:t>Index is consulted</a:t>
            </a:r>
          </a:p>
          <a:p>
            <a:r>
              <a:rPr lang="en-US" dirty="0"/>
              <a:t>Time complexity</a:t>
            </a:r>
          </a:p>
          <a:p>
            <a:pPr lvl="1"/>
            <a:r>
              <a:rPr lang="en-US" dirty="0"/>
              <a:t>O(1) Since it supplies the block number for the key  and only one block needs to be read</a:t>
            </a:r>
          </a:p>
          <a:p>
            <a:r>
              <a:rPr lang="en-US" dirty="0"/>
              <a:t>Disadvantage</a:t>
            </a:r>
          </a:p>
          <a:p>
            <a:pPr lvl="1"/>
            <a:r>
              <a:rPr lang="en-US" dirty="0"/>
              <a:t>Index must be created </a:t>
            </a:r>
            <a:r>
              <a:rPr lang="en-US" dirty="0">
                <a:sym typeface="Wingdings" panose="05000000000000000000" pitchFamily="2" charset="2"/>
              </a:rPr>
              <a:t> done sequentially </a:t>
            </a:r>
          </a:p>
          <a:p>
            <a:pPr lvl="2"/>
            <a:r>
              <a:rPr lang="en-US" dirty="0">
                <a:sym typeface="Wingdings" panose="05000000000000000000" pitchFamily="2" charset="2"/>
              </a:rPr>
              <a:t>Creating index is slow </a:t>
            </a:r>
          </a:p>
          <a:p>
            <a:pPr lvl="1"/>
            <a:r>
              <a:rPr lang="en-US" dirty="0">
                <a:sym typeface="Wingdings" panose="05000000000000000000" pitchFamily="2" charset="2"/>
              </a:rPr>
              <a:t>Index will need to be updated when items are added </a:t>
            </a:r>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97087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When To Use What?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9800" y="1306015"/>
            <a:ext cx="5092699" cy="5246634"/>
          </a:xfrm>
        </p:spPr>
      </p:pic>
      <p:sp>
        <p:nvSpPr>
          <p:cNvPr id="3" name="Footer Placeholder 2"/>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966123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B-trees</a:t>
            </a:r>
          </a:p>
        </p:txBody>
      </p:sp>
      <p:sp>
        <p:nvSpPr>
          <p:cNvPr id="3" name="Content Placeholder 2"/>
          <p:cNvSpPr>
            <a:spLocks noGrp="1"/>
          </p:cNvSpPr>
          <p:nvPr>
            <p:ph idx="1"/>
          </p:nvPr>
        </p:nvSpPr>
        <p:spPr/>
        <p:txBody>
          <a:bodyPr>
            <a:normAutofit fontScale="77500" lnSpcReduction="20000"/>
          </a:bodyPr>
          <a:lstStyle/>
          <a:p>
            <a:r>
              <a:rPr lang="en-US" sz="3200" dirty="0"/>
              <a:t>Multiway trees</a:t>
            </a:r>
          </a:p>
          <a:p>
            <a:pPr lvl="1"/>
            <a:r>
              <a:rPr lang="en-US" sz="3200" dirty="0"/>
              <a:t>Commonly used in  external storage</a:t>
            </a:r>
          </a:p>
          <a:p>
            <a:pPr lvl="2"/>
            <a:r>
              <a:rPr lang="en-US" sz="3200" dirty="0"/>
              <a:t>Nodes correspond to blocks on the disk. </a:t>
            </a:r>
          </a:p>
          <a:p>
            <a:pPr lvl="3"/>
            <a:r>
              <a:rPr lang="en-US" sz="3200" dirty="0"/>
              <a:t>Other trees </a:t>
            </a:r>
            <a:r>
              <a:rPr lang="en-US" sz="3200" dirty="0">
                <a:sym typeface="Wingdings" panose="05000000000000000000" pitchFamily="2" charset="2"/>
              </a:rPr>
              <a:t> algorithms find their way down the tree  reading one block at each level </a:t>
            </a:r>
          </a:p>
          <a:p>
            <a:pPr lvl="1"/>
            <a:r>
              <a:rPr lang="en-US" sz="3200" dirty="0">
                <a:sym typeface="Wingdings" panose="05000000000000000000" pitchFamily="2" charset="2"/>
              </a:rPr>
              <a:t>Time Complexity  O(</a:t>
            </a:r>
            <a:r>
              <a:rPr lang="en-US" sz="3200" dirty="0" err="1">
                <a:sym typeface="Wingdings" panose="05000000000000000000" pitchFamily="2" charset="2"/>
              </a:rPr>
              <a:t>LogN</a:t>
            </a:r>
            <a:r>
              <a:rPr lang="en-US" sz="3200" dirty="0">
                <a:sym typeface="Wingdings" panose="05000000000000000000" pitchFamily="2" charset="2"/>
              </a:rPr>
              <a:t>) for searching, insertion and deletion. </a:t>
            </a:r>
          </a:p>
          <a:p>
            <a:pPr lvl="2"/>
            <a:r>
              <a:rPr lang="en-US" sz="3200" dirty="0">
                <a:sym typeface="Wingdings" panose="05000000000000000000" pitchFamily="2" charset="2"/>
              </a:rPr>
              <a:t>Its fast and works for very large files. </a:t>
            </a:r>
          </a:p>
          <a:p>
            <a:pPr lvl="2"/>
            <a:r>
              <a:rPr lang="en-US" sz="3200" dirty="0">
                <a:sym typeface="Wingdings" panose="05000000000000000000" pitchFamily="2" charset="2"/>
              </a:rPr>
              <a:t>Programmer is not trivial </a:t>
            </a:r>
            <a:endParaRPr lang="en-US" sz="3200" dirty="0"/>
          </a:p>
          <a:p>
            <a:pPr lvl="1"/>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575208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Hashing </a:t>
            </a:r>
          </a:p>
        </p:txBody>
      </p:sp>
      <p:sp>
        <p:nvSpPr>
          <p:cNvPr id="3" name="Content Placeholder 2"/>
          <p:cNvSpPr>
            <a:spLocks noGrp="1"/>
          </p:cNvSpPr>
          <p:nvPr>
            <p:ph idx="1"/>
          </p:nvPr>
        </p:nvSpPr>
        <p:spPr/>
        <p:txBody>
          <a:bodyPr>
            <a:normAutofit lnSpcReduction="10000"/>
          </a:bodyPr>
          <a:lstStyle/>
          <a:p>
            <a:r>
              <a:rPr lang="en-US" sz="4000" dirty="0"/>
              <a:t>Good choice if acceptable to use twice as much external storage </a:t>
            </a:r>
          </a:p>
          <a:p>
            <a:pPr lvl="1"/>
            <a:r>
              <a:rPr lang="en-US" sz="4000" dirty="0"/>
              <a:t>Same access time as indexed files O(1)</a:t>
            </a:r>
          </a:p>
          <a:p>
            <a:pPr lvl="2"/>
            <a:r>
              <a:rPr lang="en-US" sz="4000" dirty="0"/>
              <a:t>Can handle larger file than indexed files</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1940412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825" y="474555"/>
            <a:ext cx="6172199" cy="6236093"/>
          </a:xfrm>
          <a:prstGeom prst="rect">
            <a:avLst/>
          </a:prstGeom>
        </p:spPr>
      </p:pic>
      <p:sp>
        <p:nvSpPr>
          <p:cNvPr id="7" name="Footer Placeholder 6"/>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234987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Memory</a:t>
            </a:r>
          </a:p>
        </p:txBody>
      </p:sp>
      <p:sp>
        <p:nvSpPr>
          <p:cNvPr id="3" name="Content Placeholder 2"/>
          <p:cNvSpPr>
            <a:spLocks noGrp="1"/>
          </p:cNvSpPr>
          <p:nvPr>
            <p:ph idx="1"/>
          </p:nvPr>
        </p:nvSpPr>
        <p:spPr/>
        <p:txBody>
          <a:bodyPr>
            <a:normAutofit fontScale="85000" lnSpcReduction="20000"/>
          </a:bodyPr>
          <a:lstStyle/>
          <a:p>
            <a:r>
              <a:rPr lang="en-US" sz="3600" dirty="0"/>
              <a:t>Operating system’s virtual memory capabilities  can solve disk access problem with little programming.</a:t>
            </a:r>
          </a:p>
          <a:p>
            <a:pPr lvl="1"/>
            <a:r>
              <a:rPr lang="en-US" sz="3600" dirty="0"/>
              <a:t>If file is too big to fit in memory:</a:t>
            </a:r>
          </a:p>
          <a:p>
            <a:pPr lvl="2"/>
            <a:r>
              <a:rPr lang="en-US" sz="3600" dirty="0"/>
              <a:t>Virtual memory will read in that part of the file that fits and store the rest on the disk. </a:t>
            </a:r>
          </a:p>
          <a:p>
            <a:pPr lvl="3"/>
            <a:r>
              <a:rPr lang="en-US" sz="3600" dirty="0"/>
              <a:t>Accessing different parts of the file is automatic </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02967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Speed and Algorithms</a:t>
            </a:r>
          </a:p>
        </p:txBody>
      </p:sp>
      <p:sp>
        <p:nvSpPr>
          <p:cNvPr id="3" name="Content Placeholder 2"/>
          <p:cNvSpPr>
            <a:spLocks noGrp="1"/>
          </p:cNvSpPr>
          <p:nvPr>
            <p:ph idx="1"/>
          </p:nvPr>
        </p:nvSpPr>
        <p:spPr/>
        <p:txBody>
          <a:bodyPr>
            <a:normAutofit fontScale="92500" lnSpcReduction="20000"/>
          </a:bodyPr>
          <a:lstStyle/>
          <a:p>
            <a:r>
              <a:rPr lang="en-US" sz="4800" dirty="0"/>
              <a:t>Arrays and linked lists </a:t>
            </a:r>
            <a:r>
              <a:rPr lang="en-US" sz="4800" dirty="0">
                <a:sym typeface="Wingdings" panose="05000000000000000000" pitchFamily="2" charset="2"/>
              </a:rPr>
              <a:t> slow</a:t>
            </a:r>
          </a:p>
          <a:p>
            <a:r>
              <a:rPr lang="en-US" sz="4800" dirty="0">
                <a:sym typeface="Wingdings" panose="05000000000000000000" pitchFamily="2" charset="2"/>
              </a:rPr>
              <a:t>Trees  fairly fast</a:t>
            </a:r>
          </a:p>
          <a:p>
            <a:r>
              <a:rPr lang="en-US" sz="4800" dirty="0">
                <a:sym typeface="Wingdings" panose="05000000000000000000" pitchFamily="2" charset="2"/>
              </a:rPr>
              <a:t>Hash tables  very fast</a:t>
            </a:r>
          </a:p>
          <a:p>
            <a:endParaRPr lang="en-US" sz="4800" dirty="0">
              <a:sym typeface="Wingdings" panose="05000000000000000000" pitchFamily="2" charset="2"/>
            </a:endParaRPr>
          </a:p>
          <a:p>
            <a:r>
              <a:rPr lang="en-US" sz="1800" dirty="0">
                <a:sym typeface="Wingdings" panose="05000000000000000000" pitchFamily="2" charset="2"/>
              </a:rPr>
              <a:t>Note: not always its best to use the fastest structures. The penalty is , in varying degree, they are more complex than arrays and linked lists. Also hash table requires you to know how much data you need in advance and they don’t use memory very efficiently. </a:t>
            </a:r>
          </a:p>
          <a:p>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84158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 References.</a:t>
            </a:r>
          </a:p>
        </p:txBody>
      </p:sp>
      <p:sp>
        <p:nvSpPr>
          <p:cNvPr id="3" name="Content Placeholder 2"/>
          <p:cNvSpPr>
            <a:spLocks noGrp="1"/>
          </p:cNvSpPr>
          <p:nvPr>
            <p:ph idx="1"/>
          </p:nvPr>
        </p:nvSpPr>
        <p:spPr/>
        <p:txBody>
          <a:bodyPr/>
          <a:lstStyle/>
          <a:p>
            <a:r>
              <a:rPr lang="en-US" dirty="0"/>
              <a:t>Java stores only references, not actual objects. </a:t>
            </a:r>
          </a:p>
          <a:p>
            <a:pPr lvl="1"/>
            <a:r>
              <a:rPr lang="en-US" dirty="0"/>
              <a:t>Hence its faster</a:t>
            </a:r>
          </a:p>
          <a:p>
            <a:pPr lvl="1"/>
            <a:endParaRPr lang="en-US" dirty="0"/>
          </a:p>
          <a:p>
            <a:r>
              <a:rPr lang="en-US" dirty="0"/>
              <a:t>Languages such as C++ uses pointers to do the same thing, however, it’s the syntax is more complicated than Java</a:t>
            </a:r>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4670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Libraries</a:t>
            </a:r>
          </a:p>
        </p:txBody>
      </p:sp>
      <p:sp>
        <p:nvSpPr>
          <p:cNvPr id="3" name="Content Placeholder 2"/>
          <p:cNvSpPr>
            <a:spLocks noGrp="1"/>
          </p:cNvSpPr>
          <p:nvPr>
            <p:ph idx="1"/>
          </p:nvPr>
        </p:nvSpPr>
        <p:spPr/>
        <p:txBody>
          <a:bodyPr>
            <a:normAutofit/>
          </a:bodyPr>
          <a:lstStyle/>
          <a:p>
            <a:r>
              <a:rPr lang="en-US" dirty="0"/>
              <a:t>Libraries of data structures are available commercially in all major programming languages. Some languages have some structures built in. </a:t>
            </a:r>
          </a:p>
          <a:p>
            <a:endParaRPr lang="en-US" dirty="0"/>
          </a:p>
          <a:p>
            <a:r>
              <a:rPr lang="en-US" dirty="0" err="1"/>
              <a:t>ie</a:t>
            </a:r>
            <a:r>
              <a:rPr lang="en-US" dirty="0"/>
              <a:t>: Java</a:t>
            </a:r>
            <a:r>
              <a:rPr lang="en-US" dirty="0">
                <a:sym typeface="Wingdings" panose="05000000000000000000" pitchFamily="2" charset="2"/>
              </a:rPr>
              <a:t> vector, stack, </a:t>
            </a:r>
            <a:r>
              <a:rPr lang="en-US" dirty="0" err="1">
                <a:sym typeface="Wingdings" panose="05000000000000000000" pitchFamily="2" charset="2"/>
              </a:rPr>
              <a:t>Hashtable</a:t>
            </a:r>
            <a:r>
              <a:rPr lang="en-US" dirty="0">
                <a:sym typeface="Wingdings" panose="05000000000000000000" pitchFamily="2" charset="2"/>
              </a:rPr>
              <a:t> classes</a:t>
            </a:r>
          </a:p>
          <a:p>
            <a:r>
              <a:rPr lang="en-US" dirty="0" err="1">
                <a:sym typeface="Wingdings" panose="05000000000000000000" pitchFamily="2" charset="2"/>
              </a:rPr>
              <a:t>Ie</a:t>
            </a:r>
            <a:r>
              <a:rPr lang="en-US" dirty="0">
                <a:sym typeface="Wingdings" panose="05000000000000000000" pitchFamily="2" charset="2"/>
              </a:rPr>
              <a:t>: C++  Standard Template Library (STL) (contains many classes)</a:t>
            </a:r>
          </a:p>
          <a:p>
            <a:endParaRPr lang="en-US" dirty="0">
              <a:sym typeface="Wingdings" panose="05000000000000000000" pitchFamily="2" charset="2"/>
            </a:endParaRPr>
          </a:p>
          <a:p>
            <a:r>
              <a:rPr lang="en-US" dirty="0">
                <a:sym typeface="Wingdings" panose="05000000000000000000" pitchFamily="2" charset="2"/>
              </a:rPr>
              <a:t>Note: though more attractive to use complex DS such as quick sort, you must ensure the class can be adapted to your specific situation</a:t>
            </a:r>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339301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Arrays</a:t>
            </a:r>
          </a:p>
        </p:txBody>
      </p:sp>
      <p:sp>
        <p:nvSpPr>
          <p:cNvPr id="3" name="Content Placeholder 2"/>
          <p:cNvSpPr>
            <a:spLocks noGrp="1"/>
          </p:cNvSpPr>
          <p:nvPr>
            <p:ph idx="1"/>
          </p:nvPr>
        </p:nvSpPr>
        <p:spPr/>
        <p:txBody>
          <a:bodyPr>
            <a:normAutofit fontScale="92500" lnSpcReduction="10000"/>
          </a:bodyPr>
          <a:lstStyle/>
          <a:p>
            <a:r>
              <a:rPr lang="en-US" dirty="0"/>
              <a:t>Useful when:</a:t>
            </a:r>
          </a:p>
          <a:p>
            <a:endParaRPr lang="en-US" dirty="0"/>
          </a:p>
          <a:p>
            <a:r>
              <a:rPr lang="en-US" dirty="0"/>
              <a:t>The amount of data is reasonably small. </a:t>
            </a:r>
          </a:p>
          <a:p>
            <a:r>
              <a:rPr lang="en-US" dirty="0"/>
              <a:t>The amount of data is predictable in advance.</a:t>
            </a:r>
          </a:p>
          <a:p>
            <a:endParaRPr lang="en-US" dirty="0"/>
          </a:p>
          <a:p>
            <a:pPr marL="0" indent="0">
              <a:buNone/>
            </a:pPr>
            <a:r>
              <a:rPr lang="en-US" dirty="0"/>
              <a:t>If insertion speed is important </a:t>
            </a:r>
            <a:r>
              <a:rPr lang="en-US" dirty="0">
                <a:sym typeface="Wingdings" panose="05000000000000000000" pitchFamily="2" charset="2"/>
              </a:rPr>
              <a:t> use unordered array</a:t>
            </a:r>
          </a:p>
          <a:p>
            <a:pPr marL="0" indent="0">
              <a:buNone/>
            </a:pPr>
            <a:r>
              <a:rPr lang="en-US" dirty="0">
                <a:sym typeface="Wingdings" panose="05000000000000000000" pitchFamily="2" charset="2"/>
              </a:rPr>
              <a:t>If search speed is important  use ordered array with binary search</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Note: deletion is always slow in array since the average of half the items must be moved to fill in newly vacated cell. </a:t>
            </a:r>
            <a:r>
              <a:rPr lang="en-US" b="1" u="sng" dirty="0">
                <a:sym typeface="Wingdings" panose="05000000000000000000" pitchFamily="2" charset="2"/>
              </a:rPr>
              <a:t>Traversal is fast in ordered array </a:t>
            </a:r>
            <a:r>
              <a:rPr lang="en-US" dirty="0">
                <a:sym typeface="Wingdings" panose="05000000000000000000" pitchFamily="2" charset="2"/>
              </a:rPr>
              <a:t>but </a:t>
            </a:r>
            <a:r>
              <a:rPr lang="en-US" b="1" u="sng" dirty="0">
                <a:sym typeface="Wingdings" panose="05000000000000000000" pitchFamily="2" charset="2"/>
              </a:rPr>
              <a:t>not supported in unordered array</a:t>
            </a:r>
          </a:p>
          <a:p>
            <a:pPr marL="0" indent="0">
              <a:buNone/>
            </a:pPr>
            <a:endParaRPr lang="en-US" dirty="0">
              <a:sym typeface="Wingdings" panose="05000000000000000000" pitchFamily="2" charset="2"/>
            </a:endParaRPr>
          </a:p>
          <a:p>
            <a:pPr marL="0" indent="0">
              <a:buNone/>
            </a:pPr>
            <a:endParaRPr lang="en-US"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27286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Vector</a:t>
            </a:r>
          </a:p>
        </p:txBody>
      </p:sp>
      <p:sp>
        <p:nvSpPr>
          <p:cNvPr id="3" name="Content Placeholder 2"/>
          <p:cNvSpPr>
            <a:spLocks noGrp="1"/>
          </p:cNvSpPr>
          <p:nvPr>
            <p:ph idx="1"/>
          </p:nvPr>
        </p:nvSpPr>
        <p:spPr/>
        <p:txBody>
          <a:bodyPr>
            <a:normAutofit fontScale="85000" lnSpcReduction="20000"/>
          </a:bodyPr>
          <a:lstStyle/>
          <a:p>
            <a:r>
              <a:rPr lang="en-US" sz="3200" dirty="0"/>
              <a:t>Vector class </a:t>
            </a:r>
            <a:r>
              <a:rPr lang="en-US" sz="3200" dirty="0">
                <a:sym typeface="Wingdings" panose="05000000000000000000" pitchFamily="2" charset="2"/>
              </a:rPr>
              <a:t> arrays that expand themselves when they become too full.</a:t>
            </a:r>
          </a:p>
          <a:p>
            <a:endParaRPr lang="en-US" sz="3200" dirty="0">
              <a:sym typeface="Wingdings" panose="05000000000000000000" pitchFamily="2" charset="2"/>
            </a:endParaRPr>
          </a:p>
          <a:p>
            <a:pPr lvl="1"/>
            <a:r>
              <a:rPr lang="en-US" sz="3200" dirty="0">
                <a:sym typeface="Wingdings" panose="05000000000000000000" pitchFamily="2" charset="2"/>
              </a:rPr>
              <a:t>Use them if you don’t know the amount of data in advance.</a:t>
            </a:r>
          </a:p>
          <a:p>
            <a:pPr lvl="1"/>
            <a:endParaRPr lang="en-US" sz="3200" dirty="0">
              <a:sym typeface="Wingdings" panose="05000000000000000000" pitchFamily="2" charset="2"/>
            </a:endParaRPr>
          </a:p>
          <a:p>
            <a:pPr lvl="1"/>
            <a:r>
              <a:rPr lang="en-US" sz="3200" dirty="0">
                <a:sym typeface="Wingdings" panose="05000000000000000000" pitchFamily="2" charset="2"/>
              </a:rPr>
              <a:t>Downfall  there may periodically be a significant pause while they enlarge themselves by copying the old data into the new space. </a:t>
            </a:r>
            <a:endParaRPr lang="en-US" sz="3200" dirty="0"/>
          </a:p>
        </p:txBody>
      </p:sp>
      <p:sp>
        <p:nvSpPr>
          <p:cNvPr id="4" name="Footer Placeholder 3"/>
          <p:cNvSpPr>
            <a:spLocks noGrp="1"/>
          </p:cNvSpPr>
          <p:nvPr>
            <p:ph type="ftr" sz="quarter" idx="11"/>
          </p:nvPr>
        </p:nvSpPr>
        <p:spPr/>
        <p:txBody>
          <a:bodyPr/>
          <a:lstStyle/>
          <a:p>
            <a:r>
              <a:rPr lang="en-US"/>
              <a:t>Created by: Dr. Javaher</a:t>
            </a:r>
          </a:p>
        </p:txBody>
      </p:sp>
    </p:spTree>
    <p:extLst>
      <p:ext uri="{BB962C8B-B14F-4D97-AF65-F5344CB8AC3E}">
        <p14:creationId xmlns:p14="http://schemas.microsoft.com/office/powerpoint/2010/main" val="4209218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269</TotalTime>
  <Words>1987</Words>
  <Application>Microsoft Office PowerPoint</Application>
  <PresentationFormat>Widescreen</PresentationFormat>
  <Paragraphs>281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Trebuchet MS</vt:lpstr>
      <vt:lpstr>Wingdings</vt:lpstr>
      <vt:lpstr>Wingdings 3</vt:lpstr>
      <vt:lpstr>Facet</vt:lpstr>
      <vt:lpstr>When to Use What?</vt:lpstr>
      <vt:lpstr>Purpose</vt:lpstr>
      <vt:lpstr>PowerPoint Presentation</vt:lpstr>
      <vt:lpstr>When To Use What?</vt:lpstr>
      <vt:lpstr>Speed and Algorithms</vt:lpstr>
      <vt:lpstr>Advantages of Java References.</vt:lpstr>
      <vt:lpstr>Libraries</vt:lpstr>
      <vt:lpstr>Arrays</vt:lpstr>
      <vt:lpstr>Vector</vt:lpstr>
      <vt:lpstr>Linked Lists</vt:lpstr>
      <vt:lpstr>Binary Search Tree</vt:lpstr>
      <vt:lpstr>Balanced Tree</vt:lpstr>
      <vt:lpstr>Hashtable</vt:lpstr>
      <vt:lpstr>Hashtable Continue..</vt:lpstr>
      <vt:lpstr>Comparing General-Purpose  Storage Structure</vt:lpstr>
      <vt:lpstr>PowerPoint Presentation</vt:lpstr>
      <vt:lpstr>Special-Purpose Data Structures</vt:lpstr>
      <vt:lpstr>Stack</vt:lpstr>
      <vt:lpstr>Queue</vt:lpstr>
      <vt:lpstr>Priority Queue</vt:lpstr>
      <vt:lpstr>Comparison of Special-Purpose Storage Structures</vt:lpstr>
      <vt:lpstr>PowerPoint Presentation</vt:lpstr>
      <vt:lpstr>Sorting</vt:lpstr>
      <vt:lpstr>Sorting</vt:lpstr>
      <vt:lpstr> Sorting</vt:lpstr>
      <vt:lpstr>Sorting</vt:lpstr>
      <vt:lpstr>Sorting </vt:lpstr>
      <vt:lpstr>Graph</vt:lpstr>
      <vt:lpstr>Graph</vt:lpstr>
      <vt:lpstr>Graph</vt:lpstr>
      <vt:lpstr>Graph</vt:lpstr>
      <vt:lpstr>Graph</vt:lpstr>
      <vt:lpstr>Graph</vt:lpstr>
      <vt:lpstr>Graph</vt:lpstr>
      <vt:lpstr>Graph</vt:lpstr>
      <vt:lpstr>PowerPoint Presentation</vt:lpstr>
      <vt:lpstr>External Storage</vt:lpstr>
      <vt:lpstr>Sequential Storage </vt:lpstr>
      <vt:lpstr>Indexed Files</vt:lpstr>
      <vt:lpstr>B-trees</vt:lpstr>
      <vt:lpstr>Hashing </vt:lpstr>
      <vt:lpstr>PowerPoint Presentation</vt:lpstr>
      <vt:lpstr>Virtual Memory</vt:lpstr>
    </vt:vector>
  </TitlesOfParts>
  <Company>LSCS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Star College System</dc:creator>
  <cp:lastModifiedBy>Javaher-Tarash, Nina</cp:lastModifiedBy>
  <cp:revision>41</cp:revision>
  <dcterms:created xsi:type="dcterms:W3CDTF">2017-04-12T18:12:05Z</dcterms:created>
  <dcterms:modified xsi:type="dcterms:W3CDTF">2017-04-25T18:02:04Z</dcterms:modified>
</cp:coreProperties>
</file>