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8" r:id="rId9"/>
    <p:sldId id="263" r:id="rId10"/>
    <p:sldId id="264" r:id="rId11"/>
    <p:sldId id="265" r:id="rId12"/>
    <p:sldId id="266" r:id="rId13"/>
    <p:sldId id="267" r:id="rId14"/>
    <p:sldId id="268" r:id="rId15"/>
    <p:sldId id="270" r:id="rId16"/>
    <p:sldId id="276" r:id="rId17"/>
    <p:sldId id="269" r:id="rId18"/>
    <p:sldId id="271" r:id="rId19"/>
    <p:sldId id="272" r:id="rId20"/>
    <p:sldId id="273" r:id="rId21"/>
    <p:sldId id="274" r:id="rId22"/>
    <p:sldId id="277"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BF2327-932E-4C75-AD40-BC10303C4FB9}" type="datetimeFigureOut">
              <a:rPr lang="en-US" smtClean="0"/>
              <a:t>3/8/2017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FEC01D0-1C1E-4A52-9299-943CB1694A32}" type="slidenum">
              <a:rPr lang="en-US" smtClean="0"/>
              <a:t>‹#›</a:t>
            </a:fld>
            <a:endParaRPr lang="en-US"/>
          </a:p>
        </p:txBody>
      </p:sp>
    </p:spTree>
    <p:extLst>
      <p:ext uri="{BB962C8B-B14F-4D97-AF65-F5344CB8AC3E}">
        <p14:creationId xmlns:p14="http://schemas.microsoft.com/office/powerpoint/2010/main" val="910925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BF2327-932E-4C75-AD40-BC10303C4FB9}" type="datetimeFigureOut">
              <a:rPr lang="en-US" smtClean="0"/>
              <a:t>3/8/2017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EC01D0-1C1E-4A52-9299-943CB1694A32}" type="slidenum">
              <a:rPr lang="en-US" smtClean="0"/>
              <a:t>‹#›</a:t>
            </a:fld>
            <a:endParaRPr lang="en-US"/>
          </a:p>
        </p:txBody>
      </p:sp>
    </p:spTree>
    <p:extLst>
      <p:ext uri="{BB962C8B-B14F-4D97-AF65-F5344CB8AC3E}">
        <p14:creationId xmlns:p14="http://schemas.microsoft.com/office/powerpoint/2010/main" val="365582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BF2327-932E-4C75-AD40-BC10303C4FB9}" type="datetimeFigureOut">
              <a:rPr lang="en-US" smtClean="0"/>
              <a:t>3/8/2017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EC01D0-1C1E-4A52-9299-943CB1694A3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411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2BF2327-932E-4C75-AD40-BC10303C4FB9}" type="datetimeFigureOut">
              <a:rPr lang="en-US" smtClean="0"/>
              <a:t>3/8/2017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EC01D0-1C1E-4A52-9299-943CB1694A32}" type="slidenum">
              <a:rPr lang="en-US" smtClean="0"/>
              <a:t>‹#›</a:t>
            </a:fld>
            <a:endParaRPr lang="en-US"/>
          </a:p>
        </p:txBody>
      </p:sp>
    </p:spTree>
    <p:extLst>
      <p:ext uri="{BB962C8B-B14F-4D97-AF65-F5344CB8AC3E}">
        <p14:creationId xmlns:p14="http://schemas.microsoft.com/office/powerpoint/2010/main" val="2556859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2BF2327-932E-4C75-AD40-BC10303C4FB9}" type="datetimeFigureOut">
              <a:rPr lang="en-US" smtClean="0"/>
              <a:t>3/8/2017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EC01D0-1C1E-4A52-9299-943CB1694A3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94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2BF2327-932E-4C75-AD40-BC10303C4FB9}" type="datetimeFigureOut">
              <a:rPr lang="en-US" smtClean="0"/>
              <a:t>3/8/2017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EC01D0-1C1E-4A52-9299-943CB1694A32}" type="slidenum">
              <a:rPr lang="en-US" smtClean="0"/>
              <a:t>‹#›</a:t>
            </a:fld>
            <a:endParaRPr lang="en-US"/>
          </a:p>
        </p:txBody>
      </p:sp>
    </p:spTree>
    <p:extLst>
      <p:ext uri="{BB962C8B-B14F-4D97-AF65-F5344CB8AC3E}">
        <p14:creationId xmlns:p14="http://schemas.microsoft.com/office/powerpoint/2010/main" val="803200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BF2327-932E-4C75-AD40-BC10303C4FB9}" type="datetimeFigureOut">
              <a:rPr lang="en-US" smtClean="0"/>
              <a:t>3/8/2017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EC01D0-1C1E-4A52-9299-943CB1694A32}" type="slidenum">
              <a:rPr lang="en-US" smtClean="0"/>
              <a:t>‹#›</a:t>
            </a:fld>
            <a:endParaRPr lang="en-US"/>
          </a:p>
        </p:txBody>
      </p:sp>
    </p:spTree>
    <p:extLst>
      <p:ext uri="{BB962C8B-B14F-4D97-AF65-F5344CB8AC3E}">
        <p14:creationId xmlns:p14="http://schemas.microsoft.com/office/powerpoint/2010/main" val="3701024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BF2327-932E-4C75-AD40-BC10303C4FB9}" type="datetimeFigureOut">
              <a:rPr lang="en-US" smtClean="0"/>
              <a:t>3/8/2017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EC01D0-1C1E-4A52-9299-943CB1694A32}" type="slidenum">
              <a:rPr lang="en-US" smtClean="0"/>
              <a:t>‹#›</a:t>
            </a:fld>
            <a:endParaRPr lang="en-US"/>
          </a:p>
        </p:txBody>
      </p:sp>
    </p:spTree>
    <p:extLst>
      <p:ext uri="{BB962C8B-B14F-4D97-AF65-F5344CB8AC3E}">
        <p14:creationId xmlns:p14="http://schemas.microsoft.com/office/powerpoint/2010/main" val="225143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BF2327-932E-4C75-AD40-BC10303C4FB9}" type="datetimeFigureOut">
              <a:rPr lang="en-US" smtClean="0"/>
              <a:t>3/8/2017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EC01D0-1C1E-4A52-9299-943CB1694A32}" type="slidenum">
              <a:rPr lang="en-US" smtClean="0"/>
              <a:t>‹#›</a:t>
            </a:fld>
            <a:endParaRPr lang="en-US"/>
          </a:p>
        </p:txBody>
      </p:sp>
    </p:spTree>
    <p:extLst>
      <p:ext uri="{BB962C8B-B14F-4D97-AF65-F5344CB8AC3E}">
        <p14:creationId xmlns:p14="http://schemas.microsoft.com/office/powerpoint/2010/main" val="2529636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BF2327-932E-4C75-AD40-BC10303C4FB9}" type="datetimeFigureOut">
              <a:rPr lang="en-US" smtClean="0"/>
              <a:t>3/8/2017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EC01D0-1C1E-4A52-9299-943CB1694A32}" type="slidenum">
              <a:rPr lang="en-US" smtClean="0"/>
              <a:t>‹#›</a:t>
            </a:fld>
            <a:endParaRPr lang="en-US"/>
          </a:p>
        </p:txBody>
      </p:sp>
    </p:spTree>
    <p:extLst>
      <p:ext uri="{BB962C8B-B14F-4D97-AF65-F5344CB8AC3E}">
        <p14:creationId xmlns:p14="http://schemas.microsoft.com/office/powerpoint/2010/main" val="334714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BF2327-932E-4C75-AD40-BC10303C4FB9}" type="datetimeFigureOut">
              <a:rPr lang="en-US" smtClean="0"/>
              <a:t>3/8/2017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FEC01D0-1C1E-4A52-9299-943CB1694A32}" type="slidenum">
              <a:rPr lang="en-US" smtClean="0"/>
              <a:t>‹#›</a:t>
            </a:fld>
            <a:endParaRPr lang="en-US"/>
          </a:p>
        </p:txBody>
      </p:sp>
    </p:spTree>
    <p:extLst>
      <p:ext uri="{BB962C8B-B14F-4D97-AF65-F5344CB8AC3E}">
        <p14:creationId xmlns:p14="http://schemas.microsoft.com/office/powerpoint/2010/main" val="139939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BF2327-932E-4C75-AD40-BC10303C4FB9}" type="datetimeFigureOut">
              <a:rPr lang="en-US" smtClean="0"/>
              <a:t>3/8/2017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FEC01D0-1C1E-4A52-9299-943CB1694A32}" type="slidenum">
              <a:rPr lang="en-US" smtClean="0"/>
              <a:t>‹#›</a:t>
            </a:fld>
            <a:endParaRPr lang="en-US"/>
          </a:p>
        </p:txBody>
      </p:sp>
    </p:spTree>
    <p:extLst>
      <p:ext uri="{BB962C8B-B14F-4D97-AF65-F5344CB8AC3E}">
        <p14:creationId xmlns:p14="http://schemas.microsoft.com/office/powerpoint/2010/main" val="3414460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BF2327-932E-4C75-AD40-BC10303C4FB9}" type="datetimeFigureOut">
              <a:rPr lang="en-US" smtClean="0"/>
              <a:t>3/8/2017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FEC01D0-1C1E-4A52-9299-943CB1694A32}" type="slidenum">
              <a:rPr lang="en-US" smtClean="0"/>
              <a:t>‹#›</a:t>
            </a:fld>
            <a:endParaRPr lang="en-US"/>
          </a:p>
        </p:txBody>
      </p:sp>
    </p:spTree>
    <p:extLst>
      <p:ext uri="{BB962C8B-B14F-4D97-AF65-F5344CB8AC3E}">
        <p14:creationId xmlns:p14="http://schemas.microsoft.com/office/powerpoint/2010/main" val="2486609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BF2327-932E-4C75-AD40-BC10303C4FB9}" type="datetimeFigureOut">
              <a:rPr lang="en-US" smtClean="0"/>
              <a:t>3/8/2017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FEC01D0-1C1E-4A52-9299-943CB1694A32}" type="slidenum">
              <a:rPr lang="en-US" smtClean="0"/>
              <a:t>‹#›</a:t>
            </a:fld>
            <a:endParaRPr lang="en-US"/>
          </a:p>
        </p:txBody>
      </p:sp>
    </p:spTree>
    <p:extLst>
      <p:ext uri="{BB962C8B-B14F-4D97-AF65-F5344CB8AC3E}">
        <p14:creationId xmlns:p14="http://schemas.microsoft.com/office/powerpoint/2010/main" val="3892000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BF2327-932E-4C75-AD40-BC10303C4FB9}" type="datetimeFigureOut">
              <a:rPr lang="en-US" smtClean="0"/>
              <a:t>3/8/2017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FEC01D0-1C1E-4A52-9299-943CB1694A32}" type="slidenum">
              <a:rPr lang="en-US" smtClean="0"/>
              <a:t>‹#›</a:t>
            </a:fld>
            <a:endParaRPr lang="en-US"/>
          </a:p>
        </p:txBody>
      </p:sp>
    </p:spTree>
    <p:extLst>
      <p:ext uri="{BB962C8B-B14F-4D97-AF65-F5344CB8AC3E}">
        <p14:creationId xmlns:p14="http://schemas.microsoft.com/office/powerpoint/2010/main" val="217344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BF2327-932E-4C75-AD40-BC10303C4FB9}" type="datetimeFigureOut">
              <a:rPr lang="en-US" smtClean="0"/>
              <a:t>3/8/2017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EC01D0-1C1E-4A52-9299-943CB1694A32}" type="slidenum">
              <a:rPr lang="en-US" smtClean="0"/>
              <a:t>‹#›</a:t>
            </a:fld>
            <a:endParaRPr lang="en-US"/>
          </a:p>
        </p:txBody>
      </p:sp>
    </p:spTree>
    <p:extLst>
      <p:ext uri="{BB962C8B-B14F-4D97-AF65-F5344CB8AC3E}">
        <p14:creationId xmlns:p14="http://schemas.microsoft.com/office/powerpoint/2010/main" val="240953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2BF2327-932E-4C75-AD40-BC10303C4FB9}" type="datetimeFigureOut">
              <a:rPr lang="en-US" smtClean="0"/>
              <a:t>3/8/2017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FEC01D0-1C1E-4A52-9299-943CB1694A32}" type="slidenum">
              <a:rPr lang="en-US" smtClean="0"/>
              <a:t>‹#›</a:t>
            </a:fld>
            <a:endParaRPr lang="en-US"/>
          </a:p>
        </p:txBody>
      </p:sp>
    </p:spTree>
    <p:extLst>
      <p:ext uri="{BB962C8B-B14F-4D97-AF65-F5344CB8AC3E}">
        <p14:creationId xmlns:p14="http://schemas.microsoft.com/office/powerpoint/2010/main" val="416366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HEAP</a:t>
            </a:r>
            <a:endParaRPr lang="en-US" dirty="0"/>
          </a:p>
        </p:txBody>
      </p:sp>
      <p:sp>
        <p:nvSpPr>
          <p:cNvPr id="3" name="Subtitle 2"/>
          <p:cNvSpPr>
            <a:spLocks noGrp="1"/>
          </p:cNvSpPr>
          <p:nvPr>
            <p:ph type="subTitle" idx="1"/>
          </p:nvPr>
        </p:nvSpPr>
        <p:spPr/>
        <p:txBody>
          <a:bodyPr/>
          <a:lstStyle/>
          <a:p>
            <a:r>
              <a:rPr lang="en-US" dirty="0" smtClean="0"/>
              <a:t>By: Dr. Nina </a:t>
            </a:r>
            <a:r>
              <a:rPr lang="en-US" dirty="0" err="1" smtClean="0"/>
              <a:t>Javaher</a:t>
            </a:r>
            <a:endParaRPr lang="en-US" dirty="0"/>
          </a:p>
        </p:txBody>
      </p:sp>
    </p:spTree>
    <p:extLst>
      <p:ext uri="{BB962C8B-B14F-4D97-AF65-F5344CB8AC3E}">
        <p14:creationId xmlns:p14="http://schemas.microsoft.com/office/powerpoint/2010/main" val="3349454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pic>
        <p:nvPicPr>
          <p:cNvPr id="4" name="Content Placeholder 3" descr="http://pages.cs.wisc.edu/~vernon/cs367/notes/PRIORITY-Q-FIGURES/order-examples.g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3700" y="2209800"/>
            <a:ext cx="8407400" cy="2946400"/>
          </a:xfrm>
          <a:prstGeom prst="rect">
            <a:avLst/>
          </a:prstGeom>
          <a:noFill/>
          <a:ln>
            <a:noFill/>
          </a:ln>
        </p:spPr>
      </p:pic>
    </p:spTree>
    <p:extLst>
      <p:ext uri="{BB962C8B-B14F-4D97-AF65-F5344CB8AC3E}">
        <p14:creationId xmlns:p14="http://schemas.microsoft.com/office/powerpoint/2010/main" val="937841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Implementing priority queues using heaps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standard </a:t>
            </a:r>
            <a:r>
              <a:rPr lang="en-US" dirty="0" smtClean="0"/>
              <a:t>approach: use </a:t>
            </a:r>
            <a:r>
              <a:rPr lang="en-US" dirty="0"/>
              <a:t>an </a:t>
            </a:r>
            <a:r>
              <a:rPr lang="en-US" b="1" dirty="0"/>
              <a:t>array</a:t>
            </a:r>
            <a:r>
              <a:rPr lang="en-US" dirty="0"/>
              <a:t> (or an </a:t>
            </a:r>
            <a:r>
              <a:rPr lang="en-US" dirty="0" err="1"/>
              <a:t>ArrayList</a:t>
            </a:r>
            <a:r>
              <a:rPr lang="en-US" dirty="0"/>
              <a:t>), starting at position 1 (instead of 0), where each item in the array corresponds to one node in the heap:</a:t>
            </a:r>
          </a:p>
          <a:p>
            <a:pPr lvl="1"/>
            <a:r>
              <a:rPr lang="en-US" dirty="0"/>
              <a:t>The root of the heap is always in array[1].</a:t>
            </a:r>
          </a:p>
          <a:p>
            <a:pPr lvl="1"/>
            <a:r>
              <a:rPr lang="en-US" dirty="0"/>
              <a:t>Its </a:t>
            </a:r>
            <a:r>
              <a:rPr lang="en-US" b="1" dirty="0"/>
              <a:t>left</a:t>
            </a:r>
            <a:r>
              <a:rPr lang="en-US" dirty="0"/>
              <a:t> child is in array[2].</a:t>
            </a:r>
          </a:p>
          <a:p>
            <a:pPr lvl="1"/>
            <a:r>
              <a:rPr lang="en-US" dirty="0"/>
              <a:t>Its </a:t>
            </a:r>
            <a:r>
              <a:rPr lang="en-US" b="1" dirty="0"/>
              <a:t>right</a:t>
            </a:r>
            <a:r>
              <a:rPr lang="en-US" dirty="0"/>
              <a:t> child is in array[3].</a:t>
            </a:r>
          </a:p>
          <a:p>
            <a:pPr lvl="1"/>
            <a:r>
              <a:rPr lang="en-US" dirty="0"/>
              <a:t>In general, if a node is in array[k], then its left child is in array[k*2], and its right child is in array[k*2 + 1].</a:t>
            </a:r>
          </a:p>
          <a:p>
            <a:pPr lvl="1"/>
            <a:r>
              <a:rPr lang="en-US" dirty="0"/>
              <a:t>If a node is in array[k], then its </a:t>
            </a:r>
            <a:r>
              <a:rPr lang="en-US" b="1" dirty="0"/>
              <a:t>parent</a:t>
            </a:r>
            <a:r>
              <a:rPr lang="en-US" dirty="0"/>
              <a:t> is in array[k/2] (using integer division, so that if k is odd, then the result is truncated; e.g., 3/2 = 1).</a:t>
            </a:r>
          </a:p>
          <a:p>
            <a:endParaRPr lang="en-US" dirty="0"/>
          </a:p>
        </p:txBody>
      </p:sp>
    </p:spTree>
    <p:extLst>
      <p:ext uri="{BB962C8B-B14F-4D97-AF65-F5344CB8AC3E}">
        <p14:creationId xmlns:p14="http://schemas.microsoft.com/office/powerpoint/2010/main" val="464683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pic>
        <p:nvPicPr>
          <p:cNvPr id="4" name="Content Placeholder 3" descr="http://pages.cs.wisc.edu/~vernon/cs367/notes/PRIORITY-Q-FIGURES/array.g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1800" y="2006600"/>
            <a:ext cx="8204199" cy="3187700"/>
          </a:xfrm>
          <a:prstGeom prst="rect">
            <a:avLst/>
          </a:prstGeom>
          <a:noFill/>
          <a:ln>
            <a:noFill/>
          </a:ln>
        </p:spPr>
      </p:pic>
    </p:spTree>
    <p:extLst>
      <p:ext uri="{BB962C8B-B14F-4D97-AF65-F5344CB8AC3E}">
        <p14:creationId xmlns:p14="http://schemas.microsoft.com/office/powerpoint/2010/main" val="2154554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Implementing </a:t>
            </a:r>
            <a:r>
              <a:rPr lang="en-US" b="1" dirty="0" smtClean="0"/>
              <a:t>Insert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The way to achieve these goals is as follows:</a:t>
            </a:r>
          </a:p>
          <a:p>
            <a:pPr lvl="1"/>
            <a:r>
              <a:rPr lang="en-US" dirty="0"/>
              <a:t>Add the new value at the </a:t>
            </a:r>
            <a:r>
              <a:rPr lang="en-US" b="1" dirty="0"/>
              <a:t>end</a:t>
            </a:r>
            <a:r>
              <a:rPr lang="en-US" dirty="0"/>
              <a:t> of the array; that corresponds to adding it as a new rightmost leaf in the tree (or, if the tree was a </a:t>
            </a:r>
            <a:r>
              <a:rPr lang="en-US" b="1" dirty="0"/>
              <a:t>complete</a:t>
            </a:r>
            <a:r>
              <a:rPr lang="en-US" dirty="0"/>
              <a:t> binary tree, i.e., all leaves were at the </a:t>
            </a:r>
            <a:r>
              <a:rPr lang="en-US" b="1" dirty="0"/>
              <a:t>same</a:t>
            </a:r>
            <a:r>
              <a:rPr lang="en-US" dirty="0"/>
              <a:t> depth d, then that corresponds to adding a new leaf at depth d+1</a:t>
            </a:r>
            <a:r>
              <a:rPr lang="en-US" dirty="0" smtClean="0"/>
              <a:t>).</a:t>
            </a:r>
          </a:p>
          <a:p>
            <a:pPr lvl="1"/>
            <a:endParaRPr lang="en-US" dirty="0"/>
          </a:p>
          <a:p>
            <a:pPr lvl="1"/>
            <a:r>
              <a:rPr lang="en-US" dirty="0"/>
              <a:t>Step 1 above ensures that the heap still has the </a:t>
            </a:r>
            <a:r>
              <a:rPr lang="en-US" b="1" dirty="0"/>
              <a:t>shape</a:t>
            </a:r>
            <a:r>
              <a:rPr lang="en-US" dirty="0"/>
              <a:t> property; however, it may not have the </a:t>
            </a:r>
            <a:r>
              <a:rPr lang="en-US" b="1" dirty="0"/>
              <a:t>order</a:t>
            </a:r>
            <a:r>
              <a:rPr lang="en-US" dirty="0"/>
              <a:t> property. We can check that by comparing the new value to the value in its parent. If the parent is smaller, we swap the values, and we continue this check-and-swap procedure up the tree until we find that the order property holds, or we get to the root.</a:t>
            </a:r>
          </a:p>
          <a:p>
            <a:endParaRPr lang="en-US" dirty="0"/>
          </a:p>
        </p:txBody>
      </p:sp>
    </p:spTree>
    <p:extLst>
      <p:ext uri="{BB962C8B-B14F-4D97-AF65-F5344CB8AC3E}">
        <p14:creationId xmlns:p14="http://schemas.microsoft.com/office/powerpoint/2010/main" val="3325867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the value 34 into a heap</a:t>
            </a:r>
          </a:p>
        </p:txBody>
      </p:sp>
      <p:pic>
        <p:nvPicPr>
          <p:cNvPr id="4" name="Content Placeholder 3" descr="http://pages.cs.wisc.edu/~vernon/cs367/notes/PRIORITY-Q-FIGURES/insert.gif"/>
          <p:cNvPicPr>
            <a:picLocks noGrp="1"/>
          </p:cNvPicPr>
          <p:nvPr>
            <p:ph idx="1"/>
          </p:nvPr>
        </p:nvPicPr>
        <p:blipFill rotWithShape="1">
          <a:blip r:embed="rId2">
            <a:extLst>
              <a:ext uri="{28A0092B-C50C-407E-A947-70E740481C1C}">
                <a14:useLocalDpi xmlns:a14="http://schemas.microsoft.com/office/drawing/2010/main" val="0"/>
              </a:ext>
            </a:extLst>
          </a:blip>
          <a:srcRect r="-7303" b="77162"/>
          <a:stretch/>
        </p:blipFill>
        <p:spPr bwMode="auto">
          <a:xfrm>
            <a:off x="495300" y="3708400"/>
            <a:ext cx="2705100" cy="1828800"/>
          </a:xfrm>
          <a:prstGeom prst="rect">
            <a:avLst/>
          </a:prstGeom>
          <a:noFill/>
          <a:ln>
            <a:noFill/>
          </a:ln>
        </p:spPr>
      </p:pic>
      <p:pic>
        <p:nvPicPr>
          <p:cNvPr id="5" name="Picture 4" descr="http://pages.cs.wisc.edu/~vernon/cs367/notes/PRIORITY-Q-FIGURES/insert.gif"/>
          <p:cNvPicPr/>
          <p:nvPr/>
        </p:nvPicPr>
        <p:blipFill rotWithShape="1">
          <a:blip r:embed="rId2">
            <a:extLst>
              <a:ext uri="{28A0092B-C50C-407E-A947-70E740481C1C}">
                <a14:useLocalDpi xmlns:a14="http://schemas.microsoft.com/office/drawing/2010/main" val="0"/>
              </a:ext>
            </a:extLst>
          </a:blip>
          <a:srcRect l="1" t="22138" r="-802" b="52516"/>
          <a:stretch/>
        </p:blipFill>
        <p:spPr bwMode="auto">
          <a:xfrm>
            <a:off x="2749550" y="1917699"/>
            <a:ext cx="2457450" cy="1790701"/>
          </a:xfrm>
          <a:prstGeom prst="rect">
            <a:avLst/>
          </a:prstGeom>
          <a:noFill/>
          <a:ln>
            <a:noFill/>
          </a:ln>
        </p:spPr>
      </p:pic>
      <p:pic>
        <p:nvPicPr>
          <p:cNvPr id="6" name="Picture 5" descr="http://pages.cs.wisc.edu/~vernon/cs367/notes/PRIORITY-Q-FIGURES/insert.gif"/>
          <p:cNvPicPr/>
          <p:nvPr/>
        </p:nvPicPr>
        <p:blipFill rotWithShape="1">
          <a:blip r:embed="rId2">
            <a:extLst>
              <a:ext uri="{28A0092B-C50C-407E-A947-70E740481C1C}">
                <a14:useLocalDpi xmlns:a14="http://schemas.microsoft.com/office/drawing/2010/main" val="0"/>
              </a:ext>
            </a:extLst>
          </a:blip>
          <a:srcRect t="46585" r="3475" b="28069"/>
          <a:stretch/>
        </p:blipFill>
        <p:spPr bwMode="auto">
          <a:xfrm>
            <a:off x="4949824" y="3403601"/>
            <a:ext cx="2657475" cy="2438399"/>
          </a:xfrm>
          <a:prstGeom prst="rect">
            <a:avLst/>
          </a:prstGeom>
          <a:noFill/>
          <a:ln>
            <a:noFill/>
          </a:ln>
        </p:spPr>
      </p:pic>
      <p:pic>
        <p:nvPicPr>
          <p:cNvPr id="7" name="Picture 6" descr="http://pages.cs.wisc.edu/~vernon/cs367/notes/PRIORITY-Q-FIGURES/insert.gif"/>
          <p:cNvPicPr/>
          <p:nvPr/>
        </p:nvPicPr>
        <p:blipFill rotWithShape="1">
          <a:blip r:embed="rId2">
            <a:extLst>
              <a:ext uri="{28A0092B-C50C-407E-A947-70E740481C1C}">
                <a14:useLocalDpi xmlns:a14="http://schemas.microsoft.com/office/drawing/2010/main" val="0"/>
              </a:ext>
            </a:extLst>
          </a:blip>
          <a:srcRect l="1" t="71571" r="-2941" b="3802"/>
          <a:stretch/>
        </p:blipFill>
        <p:spPr bwMode="auto">
          <a:xfrm>
            <a:off x="8274050" y="1981199"/>
            <a:ext cx="2889250" cy="2743201"/>
          </a:xfrm>
          <a:prstGeom prst="rect">
            <a:avLst/>
          </a:prstGeom>
          <a:noFill/>
          <a:ln>
            <a:noFill/>
          </a:ln>
        </p:spPr>
      </p:pic>
    </p:spTree>
    <p:extLst>
      <p:ext uri="{BB962C8B-B14F-4D97-AF65-F5344CB8AC3E}">
        <p14:creationId xmlns:p14="http://schemas.microsoft.com/office/powerpoint/2010/main" val="1573885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Insert the values 6, 40, and 28 to the following BST</a:t>
            </a:r>
            <a:endParaRPr lang="en-US" dirty="0"/>
          </a:p>
        </p:txBody>
      </p:sp>
      <p:pic>
        <p:nvPicPr>
          <p:cNvPr id="4" name="Content Placeholder 3" descr="http://pages.cs.wisc.edu/~vernon/cs367/notes/PRIORITY-Q-FIGURES/insert.gif"/>
          <p:cNvPicPr>
            <a:picLocks noGrp="1"/>
          </p:cNvPicPr>
          <p:nvPr>
            <p:ph idx="1"/>
          </p:nvPr>
        </p:nvPicPr>
        <p:blipFill rotWithShape="1">
          <a:blip r:embed="rId2">
            <a:extLst>
              <a:ext uri="{28A0092B-C50C-407E-A947-70E740481C1C}">
                <a14:useLocalDpi xmlns:a14="http://schemas.microsoft.com/office/drawing/2010/main" val="0"/>
              </a:ext>
            </a:extLst>
          </a:blip>
          <a:srcRect l="1" t="71571" r="-2941" b="3802"/>
          <a:stretch/>
        </p:blipFill>
        <p:spPr bwMode="auto">
          <a:xfrm>
            <a:off x="2578100" y="1968500"/>
            <a:ext cx="6324600" cy="3683000"/>
          </a:xfrm>
          <a:prstGeom prst="rect">
            <a:avLst/>
          </a:prstGeom>
          <a:noFill/>
          <a:ln>
            <a:noFill/>
          </a:ln>
        </p:spPr>
      </p:pic>
    </p:spTree>
    <p:extLst>
      <p:ext uri="{BB962C8B-B14F-4D97-AF65-F5344CB8AC3E}">
        <p14:creationId xmlns:p14="http://schemas.microsoft.com/office/powerpoint/2010/main" val="3113836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7200" dirty="0" smtClean="0"/>
              <a:t>Practice Time </a:t>
            </a:r>
            <a:endParaRPr lang="en-US" sz="7200" dirty="0"/>
          </a:p>
        </p:txBody>
      </p:sp>
    </p:spTree>
    <p:extLst>
      <p:ext uri="{BB962C8B-B14F-4D97-AF65-F5344CB8AC3E}">
        <p14:creationId xmlns:p14="http://schemas.microsoft.com/office/powerpoint/2010/main" val="3471068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141338" y="1384300"/>
            <a:ext cx="9250001" cy="3270381"/>
          </a:xfrm>
          <a:prstGeom prst="rect">
            <a:avLst/>
          </a:prstGeom>
        </p:spPr>
      </p:pic>
    </p:spTree>
    <p:extLst>
      <p:ext uri="{BB962C8B-B14F-4D97-AF65-F5344CB8AC3E}">
        <p14:creationId xmlns:p14="http://schemas.microsoft.com/office/powerpoint/2010/main" val="4285345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Implementing </a:t>
            </a:r>
            <a:r>
              <a:rPr lang="en-US" b="1" dirty="0" err="1"/>
              <a:t>removeMax</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sz="3600" dirty="0"/>
              <a:t>Because heaps have the </a:t>
            </a:r>
            <a:r>
              <a:rPr lang="en-US" sz="3600" b="1" dirty="0"/>
              <a:t>order</a:t>
            </a:r>
            <a:r>
              <a:rPr lang="en-US" sz="3600" dirty="0"/>
              <a:t> property, the largest value is always at the root. Therefore, the </a:t>
            </a:r>
            <a:r>
              <a:rPr lang="en-US" sz="3600" b="1" dirty="0" err="1"/>
              <a:t>removeMax</a:t>
            </a:r>
            <a:r>
              <a:rPr lang="en-US" sz="3600" dirty="0"/>
              <a:t> operation will always remove and return the root value; the question then is how to replace the root node so that the heap still has the order and shape properties.</a:t>
            </a:r>
          </a:p>
          <a:p>
            <a:endParaRPr lang="en-US" dirty="0"/>
          </a:p>
        </p:txBody>
      </p:sp>
    </p:spTree>
    <p:extLst>
      <p:ext uri="{BB962C8B-B14F-4D97-AF65-F5344CB8AC3E}">
        <p14:creationId xmlns:p14="http://schemas.microsoft.com/office/powerpoint/2010/main" val="470968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Implementing </a:t>
            </a:r>
            <a:r>
              <a:rPr lang="en-US" b="1" dirty="0" err="1"/>
              <a:t>removeMax</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Replace the value in the root with the value at the end of the array (which corresponds to the heap's rightmost leaf at depth d). Remove that leaf from the tree</a:t>
            </a:r>
            <a:r>
              <a:rPr lang="en-US" dirty="0" smtClean="0"/>
              <a:t>.</a:t>
            </a:r>
          </a:p>
          <a:p>
            <a:pPr marL="0" lvl="0" indent="0">
              <a:buNone/>
            </a:pPr>
            <a:endParaRPr lang="en-US" dirty="0"/>
          </a:p>
          <a:p>
            <a:pPr lvl="0"/>
            <a:r>
              <a:rPr lang="en-US" dirty="0"/>
              <a:t>Now work your way down the tree, swapping values to restore the order property: each time, if the value in the current node is less than one of its children, then swap its value with the </a:t>
            </a:r>
            <a:r>
              <a:rPr lang="en-US" b="1" dirty="0"/>
              <a:t>larger</a:t>
            </a:r>
            <a:r>
              <a:rPr lang="en-US" dirty="0"/>
              <a:t> child (that ensures that the new root value is larger than both of its children).</a:t>
            </a:r>
          </a:p>
          <a:p>
            <a:endParaRPr lang="en-US" dirty="0"/>
          </a:p>
        </p:txBody>
      </p:sp>
    </p:spTree>
    <p:extLst>
      <p:ext uri="{BB962C8B-B14F-4D97-AF65-F5344CB8AC3E}">
        <p14:creationId xmlns:p14="http://schemas.microsoft.com/office/powerpoint/2010/main" val="407900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Consider implementing a priority queue using an array</a:t>
            </a:r>
          </a:p>
        </p:txBody>
      </p:sp>
      <p:sp>
        <p:nvSpPr>
          <p:cNvPr id="3" name="Content Placeholder 2"/>
          <p:cNvSpPr>
            <a:spLocks noGrp="1"/>
          </p:cNvSpPr>
          <p:nvPr>
            <p:ph idx="1"/>
          </p:nvPr>
        </p:nvSpPr>
        <p:spPr/>
        <p:txBody>
          <a:bodyPr/>
          <a:lstStyle/>
          <a:p>
            <a:r>
              <a:rPr lang="en-US" dirty="0" smtClean="0"/>
              <a:t>Sorted </a:t>
            </a:r>
            <a:r>
              <a:rPr lang="en-US" dirty="0"/>
              <a:t>order </a:t>
            </a:r>
          </a:p>
          <a:p>
            <a:pPr lvl="1"/>
            <a:r>
              <a:rPr lang="en-US" dirty="0"/>
              <a:t>insert operation </a:t>
            </a:r>
            <a:r>
              <a:rPr lang="en-US" dirty="0" smtClean="0"/>
              <a:t>slow</a:t>
            </a:r>
          </a:p>
          <a:p>
            <a:pPr lvl="1"/>
            <a:r>
              <a:rPr lang="en-US" dirty="0" err="1"/>
              <a:t>removeMax</a:t>
            </a:r>
            <a:r>
              <a:rPr lang="en-US" dirty="0"/>
              <a:t> operation </a:t>
            </a:r>
            <a:r>
              <a:rPr lang="en-US" dirty="0" smtClean="0"/>
              <a:t>fast</a:t>
            </a:r>
          </a:p>
          <a:p>
            <a:r>
              <a:rPr lang="en-US" dirty="0" smtClean="0"/>
              <a:t>Arbitrary </a:t>
            </a:r>
            <a:r>
              <a:rPr lang="en-US" dirty="0"/>
              <a:t>order </a:t>
            </a:r>
            <a:endParaRPr lang="en-US" dirty="0" smtClean="0"/>
          </a:p>
          <a:p>
            <a:pPr lvl="1"/>
            <a:r>
              <a:rPr lang="en-US" dirty="0"/>
              <a:t>insert operation </a:t>
            </a:r>
            <a:r>
              <a:rPr lang="en-US" dirty="0" smtClean="0"/>
              <a:t>fast</a:t>
            </a:r>
          </a:p>
          <a:p>
            <a:pPr lvl="1"/>
            <a:r>
              <a:rPr lang="en-US" dirty="0" err="1"/>
              <a:t>removeMax</a:t>
            </a:r>
            <a:r>
              <a:rPr lang="en-US" dirty="0"/>
              <a:t> operation </a:t>
            </a:r>
            <a:r>
              <a:rPr lang="en-US" dirty="0" smtClean="0"/>
              <a:t>slow</a:t>
            </a:r>
          </a:p>
          <a:p>
            <a:r>
              <a:rPr lang="en-US" dirty="0" smtClean="0"/>
              <a:t>Note: </a:t>
            </a:r>
          </a:p>
          <a:p>
            <a:pPr lvl="1"/>
            <a:r>
              <a:rPr lang="en-US" dirty="0" smtClean="0"/>
              <a:t>need </a:t>
            </a:r>
            <a:r>
              <a:rPr lang="en-US" dirty="0"/>
              <a:t>a field to keep track of the number of values currently in the </a:t>
            </a:r>
            <a:r>
              <a:rPr lang="en-US" dirty="0" smtClean="0"/>
              <a:t>queue</a:t>
            </a:r>
          </a:p>
          <a:p>
            <a:pPr lvl="1"/>
            <a:r>
              <a:rPr lang="en-US" dirty="0"/>
              <a:t>need to decide how big to make the array </a:t>
            </a:r>
            <a:r>
              <a:rPr lang="en-US" dirty="0" smtClean="0"/>
              <a:t>initially</a:t>
            </a:r>
          </a:p>
          <a:p>
            <a:pPr lvl="1"/>
            <a:r>
              <a:rPr lang="en-US" dirty="0"/>
              <a:t>need to expand the array if it gets full</a:t>
            </a:r>
            <a:endParaRPr lang="en-US" dirty="0" smtClean="0"/>
          </a:p>
        </p:txBody>
      </p:sp>
    </p:spTree>
    <p:extLst>
      <p:ext uri="{BB962C8B-B14F-4D97-AF65-F5344CB8AC3E}">
        <p14:creationId xmlns:p14="http://schemas.microsoft.com/office/powerpoint/2010/main" val="4198380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a:t>removeMax</a:t>
            </a:r>
            <a:r>
              <a:rPr lang="en-US" dirty="0"/>
              <a:t> operation </a:t>
            </a:r>
            <a:r>
              <a:rPr lang="en-US" dirty="0" smtClean="0"/>
              <a:t>Example</a:t>
            </a:r>
            <a:r>
              <a:rPr lang="en-US" dirty="0"/>
              <a:t/>
            </a:r>
            <a:br>
              <a:rPr lang="en-US" dirty="0"/>
            </a:br>
            <a:endParaRPr lang="en-US" dirty="0"/>
          </a:p>
        </p:txBody>
      </p:sp>
      <p:pic>
        <p:nvPicPr>
          <p:cNvPr id="4" name="Content Placeholder 3" descr="http://pages.cs.wisc.edu/~vernon/cs367/notes/PRIORITY-Q-FIGURES/remove.gif"/>
          <p:cNvPicPr>
            <a:picLocks noGrp="1"/>
          </p:cNvPicPr>
          <p:nvPr>
            <p:ph idx="1"/>
          </p:nvPr>
        </p:nvPicPr>
        <p:blipFill rotWithShape="1">
          <a:blip r:embed="rId2">
            <a:extLst>
              <a:ext uri="{28A0092B-C50C-407E-A947-70E740481C1C}">
                <a14:useLocalDpi xmlns:a14="http://schemas.microsoft.com/office/drawing/2010/main" val="0"/>
              </a:ext>
            </a:extLst>
          </a:blip>
          <a:srcRect r="1018" b="76578"/>
          <a:stretch/>
        </p:blipFill>
        <p:spPr bwMode="auto">
          <a:xfrm>
            <a:off x="720250" y="2155825"/>
            <a:ext cx="2569050" cy="1857375"/>
          </a:xfrm>
          <a:prstGeom prst="rect">
            <a:avLst/>
          </a:prstGeom>
          <a:noFill/>
          <a:ln>
            <a:noFill/>
          </a:ln>
        </p:spPr>
      </p:pic>
      <p:pic>
        <p:nvPicPr>
          <p:cNvPr id="5" name="Picture 4" descr="http://pages.cs.wisc.edu/~vernon/cs367/notes/PRIORITY-Q-FIGURES/remove.gif"/>
          <p:cNvPicPr/>
          <p:nvPr/>
        </p:nvPicPr>
        <p:blipFill rotWithShape="1">
          <a:blip r:embed="rId2">
            <a:extLst>
              <a:ext uri="{28A0092B-C50C-407E-A947-70E740481C1C}">
                <a14:useLocalDpi xmlns:a14="http://schemas.microsoft.com/office/drawing/2010/main" val="0"/>
              </a:ext>
            </a:extLst>
          </a:blip>
          <a:srcRect t="21833" r="-192" b="50708"/>
          <a:stretch/>
        </p:blipFill>
        <p:spPr bwMode="auto">
          <a:xfrm>
            <a:off x="2609850" y="3454399"/>
            <a:ext cx="3587750" cy="2768601"/>
          </a:xfrm>
          <a:prstGeom prst="rect">
            <a:avLst/>
          </a:prstGeom>
          <a:noFill/>
          <a:ln>
            <a:noFill/>
          </a:ln>
        </p:spPr>
      </p:pic>
      <p:pic>
        <p:nvPicPr>
          <p:cNvPr id="6" name="Picture 5" descr="http://pages.cs.wisc.edu/~vernon/cs367/notes/PRIORITY-Q-FIGURES/remove.gif"/>
          <p:cNvPicPr/>
          <p:nvPr/>
        </p:nvPicPr>
        <p:blipFill rotWithShape="1">
          <a:blip r:embed="rId2">
            <a:extLst>
              <a:ext uri="{28A0092B-C50C-407E-A947-70E740481C1C}">
                <a14:useLocalDpi xmlns:a14="http://schemas.microsoft.com/office/drawing/2010/main" val="0"/>
              </a:ext>
            </a:extLst>
          </a:blip>
          <a:srcRect l="-1" t="47169" r="-1340" b="25655"/>
          <a:stretch/>
        </p:blipFill>
        <p:spPr bwMode="auto">
          <a:xfrm>
            <a:off x="5848350" y="1690688"/>
            <a:ext cx="3359150" cy="2438401"/>
          </a:xfrm>
          <a:prstGeom prst="rect">
            <a:avLst/>
          </a:prstGeom>
          <a:noFill/>
          <a:ln>
            <a:noFill/>
          </a:ln>
        </p:spPr>
      </p:pic>
      <p:pic>
        <p:nvPicPr>
          <p:cNvPr id="7" name="Picture 6" descr="http://pages.cs.wisc.edu/~vernon/cs367/notes/PRIORITY-Q-FIGURES/remove.gif"/>
          <p:cNvPicPr/>
          <p:nvPr/>
        </p:nvPicPr>
        <p:blipFill rotWithShape="1">
          <a:blip r:embed="rId2">
            <a:extLst>
              <a:ext uri="{28A0092B-C50C-407E-A947-70E740481C1C}">
                <a14:useLocalDpi xmlns:a14="http://schemas.microsoft.com/office/drawing/2010/main" val="0"/>
              </a:ext>
            </a:extLst>
          </a:blip>
          <a:srcRect t="75761" r="2107"/>
          <a:stretch/>
        </p:blipFill>
        <p:spPr bwMode="auto">
          <a:xfrm>
            <a:off x="8658225" y="3751261"/>
            <a:ext cx="3244850" cy="2174875"/>
          </a:xfrm>
          <a:prstGeom prst="rect">
            <a:avLst/>
          </a:prstGeom>
          <a:noFill/>
          <a:ln>
            <a:noFill/>
          </a:ln>
        </p:spPr>
      </p:pic>
    </p:spTree>
    <p:extLst>
      <p:ext uri="{BB962C8B-B14F-4D97-AF65-F5344CB8AC3E}">
        <p14:creationId xmlns:p14="http://schemas.microsoft.com/office/powerpoint/2010/main" val="3154874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Perform 3 more </a:t>
            </a:r>
            <a:r>
              <a:rPr lang="en-US" dirty="0" err="1"/>
              <a:t>removeMax</a:t>
            </a:r>
            <a:r>
              <a:rPr lang="en-US" dirty="0"/>
              <a:t> operations </a:t>
            </a:r>
            <a:r>
              <a:rPr lang="en-US" dirty="0" smtClean="0"/>
              <a:t>for the following </a:t>
            </a:r>
            <a:endParaRPr lang="en-US" dirty="0"/>
          </a:p>
        </p:txBody>
      </p:sp>
      <p:pic>
        <p:nvPicPr>
          <p:cNvPr id="4" name="Content Placeholder 3" descr="http://pages.cs.wisc.edu/~vernon/cs367/notes/PRIORITY-Q-FIGURES/remove.gif"/>
          <p:cNvPicPr>
            <a:picLocks noGrp="1"/>
          </p:cNvPicPr>
          <p:nvPr>
            <p:ph idx="1"/>
          </p:nvPr>
        </p:nvPicPr>
        <p:blipFill rotWithShape="1">
          <a:blip r:embed="rId2">
            <a:extLst>
              <a:ext uri="{28A0092B-C50C-407E-A947-70E740481C1C}">
                <a14:useLocalDpi xmlns:a14="http://schemas.microsoft.com/office/drawing/2010/main" val="0"/>
              </a:ext>
            </a:extLst>
          </a:blip>
          <a:srcRect t="75761" r="2107"/>
          <a:stretch/>
        </p:blipFill>
        <p:spPr bwMode="auto">
          <a:xfrm>
            <a:off x="2959100" y="2159000"/>
            <a:ext cx="5508629" cy="3082122"/>
          </a:xfrm>
          <a:prstGeom prst="rect">
            <a:avLst/>
          </a:prstGeom>
          <a:noFill/>
          <a:ln>
            <a:noFill/>
          </a:ln>
        </p:spPr>
      </p:pic>
    </p:spTree>
    <p:extLst>
      <p:ext uri="{BB962C8B-B14F-4D97-AF65-F5344CB8AC3E}">
        <p14:creationId xmlns:p14="http://schemas.microsoft.com/office/powerpoint/2010/main" val="407186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7200" dirty="0"/>
              <a:t>Practice Time </a:t>
            </a:r>
          </a:p>
          <a:p>
            <a:endParaRPr lang="en-US" dirty="0"/>
          </a:p>
        </p:txBody>
      </p:sp>
    </p:spTree>
    <p:extLst>
      <p:ext uri="{BB962C8B-B14F-4D97-AF65-F5344CB8AC3E}">
        <p14:creationId xmlns:p14="http://schemas.microsoft.com/office/powerpoint/2010/main" val="3611751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t="-1" r="27144" b="-9814"/>
          <a:stretch/>
        </p:blipFill>
        <p:spPr>
          <a:xfrm>
            <a:off x="838200" y="1517851"/>
            <a:ext cx="10248900" cy="3968549"/>
          </a:xfrm>
          <a:prstGeom prst="rect">
            <a:avLst/>
          </a:prstGeom>
        </p:spPr>
      </p:pic>
    </p:spTree>
    <p:extLst>
      <p:ext uri="{BB962C8B-B14F-4D97-AF65-F5344CB8AC3E}">
        <p14:creationId xmlns:p14="http://schemas.microsoft.com/office/powerpoint/2010/main" val="343693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partial class </a:t>
            </a:r>
            <a:r>
              <a:rPr lang="en-US" dirty="0" smtClean="0"/>
              <a:t>definition</a:t>
            </a:r>
            <a:endParaRPr lang="en-US" dirty="0"/>
          </a:p>
        </p:txBody>
      </p:sp>
      <p:sp>
        <p:nvSpPr>
          <p:cNvPr id="3" name="Content Placeholder 2"/>
          <p:cNvSpPr>
            <a:spLocks noGrp="1"/>
          </p:cNvSpPr>
          <p:nvPr>
            <p:ph idx="1"/>
          </p:nvPr>
        </p:nvSpPr>
        <p:spPr>
          <a:xfrm>
            <a:off x="2589212" y="2133600"/>
            <a:ext cx="4116388" cy="4114800"/>
          </a:xfrm>
        </p:spPr>
        <p:txBody>
          <a:bodyPr>
            <a:normAutofit fontScale="47500" lnSpcReduction="20000"/>
          </a:bodyPr>
          <a:lstStyle/>
          <a:p>
            <a:r>
              <a:rPr lang="en-US" sz="2700" b="1" dirty="0"/>
              <a:t>public class </a:t>
            </a:r>
            <a:r>
              <a:rPr lang="en-US" sz="2700" b="1" dirty="0" err="1"/>
              <a:t>PriorityQueue</a:t>
            </a:r>
            <a:r>
              <a:rPr lang="en-US" sz="2700" b="1" dirty="0"/>
              <a:t> {</a:t>
            </a:r>
          </a:p>
          <a:p>
            <a:r>
              <a:rPr lang="en-US" sz="2700" b="1" dirty="0"/>
              <a:t>    // *** fields ***</a:t>
            </a:r>
          </a:p>
          <a:p>
            <a:r>
              <a:rPr lang="en-US" sz="2700" b="1" dirty="0"/>
              <a:t>    private Comparable[] queue;</a:t>
            </a:r>
          </a:p>
          <a:p>
            <a:r>
              <a:rPr lang="en-US" sz="2700" b="1" dirty="0"/>
              <a:t>    private </a:t>
            </a:r>
            <a:r>
              <a:rPr lang="en-US" sz="2700" b="1" dirty="0" err="1"/>
              <a:t>int</a:t>
            </a:r>
            <a:r>
              <a:rPr lang="en-US" sz="2700" b="1" dirty="0"/>
              <a:t> </a:t>
            </a:r>
            <a:r>
              <a:rPr lang="en-US" sz="2700" b="1" dirty="0" err="1"/>
              <a:t>numItems</a:t>
            </a:r>
            <a:r>
              <a:rPr lang="en-US" sz="2700" b="1" dirty="0"/>
              <a:t>;</a:t>
            </a:r>
          </a:p>
          <a:p>
            <a:r>
              <a:rPr lang="en-US" sz="2700" b="1" dirty="0"/>
              <a:t>    private static final </a:t>
            </a:r>
            <a:r>
              <a:rPr lang="en-US" sz="2700" b="1" dirty="0" err="1"/>
              <a:t>int</a:t>
            </a:r>
            <a:r>
              <a:rPr lang="en-US" sz="2700" b="1" dirty="0"/>
              <a:t> INIT_SIZE = 10;</a:t>
            </a:r>
          </a:p>
          <a:p>
            <a:r>
              <a:rPr lang="en-US" sz="2700" b="1" dirty="0"/>
              <a:t> </a:t>
            </a:r>
          </a:p>
          <a:p>
            <a:r>
              <a:rPr lang="en-US" sz="2700" b="1" dirty="0"/>
              <a:t>    // *** constructor ***</a:t>
            </a:r>
          </a:p>
          <a:p>
            <a:r>
              <a:rPr lang="en-US" sz="2700" b="1" dirty="0"/>
              <a:t>    public </a:t>
            </a:r>
            <a:r>
              <a:rPr lang="en-US" sz="2700" b="1" dirty="0" err="1"/>
              <a:t>PriorityQueue</a:t>
            </a:r>
            <a:r>
              <a:rPr lang="en-US" sz="2700" b="1" dirty="0"/>
              <a:t>() {</a:t>
            </a:r>
          </a:p>
          <a:p>
            <a:r>
              <a:rPr lang="en-US" sz="2700" b="1" dirty="0"/>
              <a:t>        queue = new Comparable[INIT_SIZE];</a:t>
            </a:r>
          </a:p>
          <a:p>
            <a:r>
              <a:rPr lang="en-US" sz="2700" b="1" dirty="0"/>
              <a:t>	</a:t>
            </a:r>
            <a:r>
              <a:rPr lang="en-US" sz="2700" b="1" dirty="0" err="1"/>
              <a:t>numItems</a:t>
            </a:r>
            <a:r>
              <a:rPr lang="en-US" sz="2700" b="1" dirty="0"/>
              <a:t> = 0;</a:t>
            </a:r>
          </a:p>
          <a:p>
            <a:r>
              <a:rPr lang="en-US" sz="2700" b="1" dirty="0"/>
              <a:t>    }</a:t>
            </a:r>
          </a:p>
          <a:p>
            <a:r>
              <a:rPr lang="en-US" sz="2700" b="1" dirty="0"/>
              <a:t> </a:t>
            </a:r>
          </a:p>
          <a:p>
            <a:r>
              <a:rPr lang="en-US" sz="2700" b="1" dirty="0"/>
              <a:t>    ...</a:t>
            </a:r>
          </a:p>
          <a:p>
            <a:r>
              <a:rPr lang="en-US" sz="2700" b="1" dirty="0"/>
              <a:t>}</a:t>
            </a:r>
          </a:p>
          <a:p>
            <a:endParaRPr lang="en-US" dirty="0"/>
          </a:p>
        </p:txBody>
      </p:sp>
    </p:spTree>
    <p:extLst>
      <p:ext uri="{BB962C8B-B14F-4D97-AF65-F5344CB8AC3E}">
        <p14:creationId xmlns:p14="http://schemas.microsoft.com/office/powerpoint/2010/main" val="343182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a:t>
            </a:r>
            <a:endParaRPr lang="en-US" dirty="0"/>
          </a:p>
        </p:txBody>
      </p:sp>
      <p:sp>
        <p:nvSpPr>
          <p:cNvPr id="3" name="Content Placeholder 2"/>
          <p:cNvSpPr>
            <a:spLocks noGrp="1"/>
          </p:cNvSpPr>
          <p:nvPr>
            <p:ph idx="1"/>
          </p:nvPr>
        </p:nvSpPr>
        <p:spPr/>
        <p:txBody>
          <a:bodyPr>
            <a:normAutofit fontScale="92500"/>
          </a:bodyPr>
          <a:lstStyle/>
          <a:p>
            <a:r>
              <a:rPr lang="en-US" dirty="0"/>
              <a:t>array </a:t>
            </a:r>
            <a:r>
              <a:rPr lang="en-US" dirty="0" smtClean="0"/>
              <a:t>sorted   worst-case O(N) with </a:t>
            </a:r>
            <a:r>
              <a:rPr lang="en-US" dirty="0"/>
              <a:t>N items in the </a:t>
            </a:r>
            <a:r>
              <a:rPr lang="en-US" dirty="0" smtClean="0"/>
              <a:t>queue</a:t>
            </a:r>
          </a:p>
          <a:p>
            <a:pPr lvl="1"/>
            <a:r>
              <a:rPr lang="en-US" dirty="0"/>
              <a:t>we can find the place for the new value efficiently using binary search, but then we'll need to move all the larger values over to the right to make room for the new value. </a:t>
            </a:r>
            <a:endParaRPr lang="en-US" dirty="0" smtClean="0"/>
          </a:p>
          <a:p>
            <a:pPr lvl="1"/>
            <a:endParaRPr lang="en-US" dirty="0"/>
          </a:p>
          <a:p>
            <a:pPr lvl="1"/>
            <a:r>
              <a:rPr lang="en-US" dirty="0"/>
              <a:t>array sorted from low to high, the </a:t>
            </a:r>
            <a:r>
              <a:rPr lang="en-US" dirty="0" err="1"/>
              <a:t>removeMax</a:t>
            </a:r>
            <a:r>
              <a:rPr lang="en-US" dirty="0"/>
              <a:t> is O(1) </a:t>
            </a:r>
            <a:endParaRPr lang="en-US" dirty="0" smtClean="0"/>
          </a:p>
          <a:p>
            <a:pPr lvl="2"/>
            <a:r>
              <a:rPr lang="en-US" dirty="0"/>
              <a:t>just decrement </a:t>
            </a:r>
            <a:r>
              <a:rPr lang="en-US" dirty="0" err="1"/>
              <a:t>numItems</a:t>
            </a:r>
            <a:r>
              <a:rPr lang="en-US" dirty="0"/>
              <a:t> and return the last value.</a:t>
            </a:r>
          </a:p>
          <a:p>
            <a:pPr lvl="2"/>
            <a:endParaRPr lang="en-US" dirty="0" smtClean="0"/>
          </a:p>
          <a:p>
            <a:r>
              <a:rPr lang="en-US" dirty="0"/>
              <a:t>array </a:t>
            </a:r>
            <a:r>
              <a:rPr lang="en-US" dirty="0" smtClean="0"/>
              <a:t>unsorted-</a:t>
            </a:r>
            <a:r>
              <a:rPr lang="en-US" dirty="0"/>
              <a:t>then insert is O(1) -- ignoring the time to expand the </a:t>
            </a:r>
            <a:r>
              <a:rPr lang="en-US" dirty="0" smtClean="0"/>
              <a:t>array </a:t>
            </a:r>
            <a:r>
              <a:rPr lang="en-US" dirty="0"/>
              <a:t>but </a:t>
            </a:r>
            <a:r>
              <a:rPr lang="en-US" dirty="0" err="1"/>
              <a:t>removeMax</a:t>
            </a:r>
            <a:r>
              <a:rPr lang="en-US" dirty="0"/>
              <a:t> is O(N) since we must search the whole array for the largest value</a:t>
            </a:r>
            <a:r>
              <a:rPr lang="en-US" dirty="0" smtClean="0"/>
              <a:t>.</a:t>
            </a:r>
          </a:p>
          <a:p>
            <a:pPr lvl="1"/>
            <a:r>
              <a:rPr lang="en-US" dirty="0"/>
              <a:t>The empty operation is trivial -- just return true if </a:t>
            </a:r>
            <a:r>
              <a:rPr lang="en-US" dirty="0" err="1"/>
              <a:t>numItems</a:t>
            </a:r>
            <a:r>
              <a:rPr lang="en-US" dirty="0"/>
              <a:t> == 0, so it (and the constructor) are both O(1).</a:t>
            </a:r>
          </a:p>
          <a:p>
            <a:pPr lvl="1"/>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62133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Using a Linked List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similar to using an </a:t>
            </a:r>
            <a:r>
              <a:rPr lang="en-US" dirty="0" smtClean="0"/>
              <a:t>array</a:t>
            </a:r>
          </a:p>
          <a:p>
            <a:pPr lvl="1"/>
            <a:r>
              <a:rPr lang="en-US" dirty="0"/>
              <a:t>we can keep the list sorted (which makes insert O(N)) or unsorted (which makes </a:t>
            </a:r>
            <a:r>
              <a:rPr lang="en-US" dirty="0" err="1"/>
              <a:t>removeMax</a:t>
            </a:r>
            <a:r>
              <a:rPr lang="en-US" dirty="0"/>
              <a:t> O(N)). </a:t>
            </a:r>
            <a:endParaRPr lang="en-US" dirty="0" smtClean="0"/>
          </a:p>
          <a:p>
            <a:pPr lvl="2"/>
            <a:r>
              <a:rPr lang="en-US" dirty="0" smtClean="0"/>
              <a:t>Note 1: if </a:t>
            </a:r>
            <a:r>
              <a:rPr lang="en-US" dirty="0"/>
              <a:t>the list is </a:t>
            </a:r>
            <a:r>
              <a:rPr lang="en-US" u="sng" dirty="0"/>
              <a:t>sorted we must use linear search </a:t>
            </a:r>
            <a:r>
              <a:rPr lang="en-US" dirty="0"/>
              <a:t>to find the place </a:t>
            </a:r>
            <a:r>
              <a:rPr lang="en-US" u="sng" dirty="0"/>
              <a:t>to insert </a:t>
            </a:r>
            <a:r>
              <a:rPr lang="en-US" dirty="0"/>
              <a:t>the new </a:t>
            </a:r>
            <a:r>
              <a:rPr lang="en-US" dirty="0" smtClean="0"/>
              <a:t>value </a:t>
            </a:r>
            <a:r>
              <a:rPr lang="en-US" dirty="0"/>
              <a:t>, but there is no need to move old values over. Also, unless we maintain a "tail" pointer, we should keep the list in order from high to low, since removing from the front of the list can be done in O(1) time. </a:t>
            </a:r>
            <a:endParaRPr lang="en-US" dirty="0" smtClean="0"/>
          </a:p>
          <a:p>
            <a:pPr lvl="2"/>
            <a:r>
              <a:rPr lang="en-US" dirty="0" smtClean="0"/>
              <a:t>Note 2: </a:t>
            </a:r>
            <a:r>
              <a:rPr lang="en-US" dirty="0"/>
              <a:t>Note that for a linked list we </a:t>
            </a:r>
            <a:r>
              <a:rPr lang="en-US" u="sng" dirty="0"/>
              <a:t>don't need the </a:t>
            </a:r>
            <a:r>
              <a:rPr lang="en-US" u="sng" dirty="0" err="1"/>
              <a:t>numItems</a:t>
            </a:r>
            <a:r>
              <a:rPr lang="en-US" u="sng" dirty="0"/>
              <a:t> </a:t>
            </a:r>
            <a:r>
              <a:rPr lang="en-US" dirty="0"/>
              <a:t>field; the empty operation returns true if the list is empty (which can be determined in O(1) time).</a:t>
            </a:r>
          </a:p>
          <a:p>
            <a:pPr lvl="2"/>
            <a:endParaRPr lang="en-US" dirty="0" smtClean="0"/>
          </a:p>
          <a:p>
            <a:endParaRPr lang="en-US" dirty="0"/>
          </a:p>
        </p:txBody>
      </p:sp>
    </p:spTree>
    <p:extLst>
      <p:ext uri="{BB962C8B-B14F-4D97-AF65-F5344CB8AC3E}">
        <p14:creationId xmlns:p14="http://schemas.microsoft.com/office/powerpoint/2010/main" val="325494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Using a BST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largest value can be found in time proportional to the height of the tree by going right until we reach a node with no right </a:t>
            </a:r>
            <a:r>
              <a:rPr lang="en-US" dirty="0" smtClean="0"/>
              <a:t>child</a:t>
            </a:r>
          </a:p>
          <a:p>
            <a:pPr marL="0" indent="0">
              <a:buNone/>
            </a:pPr>
            <a:endParaRPr lang="en-US" dirty="0" smtClean="0"/>
          </a:p>
          <a:p>
            <a:pPr lvl="1"/>
            <a:r>
              <a:rPr lang="en-US" dirty="0"/>
              <a:t>Removing that node is also O(tree height), as is inserting a new </a:t>
            </a:r>
            <a:r>
              <a:rPr lang="en-US" dirty="0" smtClean="0"/>
              <a:t>value</a:t>
            </a:r>
          </a:p>
          <a:p>
            <a:pPr lvl="1"/>
            <a:r>
              <a:rPr lang="en-US" dirty="0" smtClean="0"/>
              <a:t>Balanced tree, Worse case O(log </a:t>
            </a:r>
            <a:r>
              <a:rPr lang="en-US" dirty="0"/>
              <a:t>N</a:t>
            </a:r>
            <a:r>
              <a:rPr lang="en-US" dirty="0" smtClean="0"/>
              <a:t>)</a:t>
            </a:r>
          </a:p>
          <a:p>
            <a:pPr lvl="1"/>
            <a:r>
              <a:rPr lang="en-US" dirty="0" smtClean="0"/>
              <a:t>Un-balanced tree, </a:t>
            </a:r>
            <a:r>
              <a:rPr lang="en-US" u="sng" dirty="0"/>
              <a:t>insert and </a:t>
            </a:r>
            <a:r>
              <a:rPr lang="en-US" u="sng" dirty="0" err="1"/>
              <a:t>removeMax</a:t>
            </a:r>
            <a:r>
              <a:rPr lang="en-US" u="sng" dirty="0"/>
              <a:t> </a:t>
            </a:r>
            <a:r>
              <a:rPr lang="en-US" dirty="0"/>
              <a:t>can be O(N). </a:t>
            </a:r>
            <a:endParaRPr lang="en-US" dirty="0" smtClean="0"/>
          </a:p>
          <a:p>
            <a:pPr lvl="1"/>
            <a:r>
              <a:rPr lang="en-US" dirty="0"/>
              <a:t>no need for a </a:t>
            </a:r>
            <a:r>
              <a:rPr lang="en-US" dirty="0" err="1"/>
              <a:t>numItems</a:t>
            </a:r>
            <a:r>
              <a:rPr lang="en-US" dirty="0"/>
              <a:t> field</a:t>
            </a:r>
            <a:r>
              <a:rPr lang="en-US" dirty="0" smtClean="0"/>
              <a:t>. (similar to linked list)</a:t>
            </a:r>
            <a:endParaRPr lang="en-US" dirty="0"/>
          </a:p>
          <a:p>
            <a:pPr lvl="1"/>
            <a:endParaRPr lang="en-US" dirty="0"/>
          </a:p>
        </p:txBody>
      </p:sp>
    </p:spTree>
    <p:extLst>
      <p:ext uri="{BB962C8B-B14F-4D97-AF65-F5344CB8AC3E}">
        <p14:creationId xmlns:p14="http://schemas.microsoft.com/office/powerpoint/2010/main" val="3579358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Heaps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a binary tree (in which each node contains a Comparable key value), with two special properties:</a:t>
            </a:r>
          </a:p>
          <a:p>
            <a:r>
              <a:rPr lang="en-US" dirty="0"/>
              <a:t>The </a:t>
            </a:r>
            <a:r>
              <a:rPr lang="en-US" b="1" dirty="0"/>
              <a:t>ORDER</a:t>
            </a:r>
            <a:r>
              <a:rPr lang="en-US" dirty="0"/>
              <a:t> property:</a:t>
            </a:r>
          </a:p>
          <a:p>
            <a:pPr lvl="1"/>
            <a:r>
              <a:rPr lang="en-US" dirty="0"/>
              <a:t>For every node n, the value in n is </a:t>
            </a:r>
            <a:r>
              <a:rPr lang="en-US" b="1" dirty="0"/>
              <a:t>greater than or equal to</a:t>
            </a:r>
            <a:r>
              <a:rPr lang="en-US" dirty="0"/>
              <a:t> the values in its children (and thus is also greater than or equal to all of the values in its subtrees).</a:t>
            </a:r>
          </a:p>
          <a:p>
            <a:r>
              <a:rPr lang="en-US" dirty="0"/>
              <a:t>The </a:t>
            </a:r>
            <a:r>
              <a:rPr lang="en-US" b="1" dirty="0"/>
              <a:t>SHAPE</a:t>
            </a:r>
            <a:r>
              <a:rPr lang="en-US" dirty="0"/>
              <a:t> property:</a:t>
            </a:r>
          </a:p>
          <a:p>
            <a:pPr lvl="1"/>
            <a:r>
              <a:rPr lang="en-US" dirty="0"/>
              <a:t>All leaves are either at depth d or d-1 (for some value d).</a:t>
            </a:r>
          </a:p>
          <a:p>
            <a:pPr lvl="1"/>
            <a:r>
              <a:rPr lang="en-US" dirty="0"/>
              <a:t>All of the leaves at depth d-1 are to the </a:t>
            </a:r>
            <a:r>
              <a:rPr lang="en-US" b="1" dirty="0"/>
              <a:t>right</a:t>
            </a:r>
            <a:r>
              <a:rPr lang="en-US" dirty="0"/>
              <a:t> of the leaves at depth d.</a:t>
            </a:r>
          </a:p>
          <a:p>
            <a:pPr lvl="1"/>
            <a:r>
              <a:rPr lang="en-US" dirty="0"/>
              <a:t>(a) There is at most 1 node with just 1 child. (b) That child is the </a:t>
            </a:r>
            <a:r>
              <a:rPr lang="en-US" b="1" dirty="0"/>
              <a:t>left</a:t>
            </a:r>
            <a:r>
              <a:rPr lang="en-US" dirty="0"/>
              <a:t> child of its parent, and (c) it is the </a:t>
            </a:r>
            <a:r>
              <a:rPr lang="en-US" b="1" dirty="0"/>
              <a:t>rightmost</a:t>
            </a:r>
            <a:r>
              <a:rPr lang="en-US" dirty="0"/>
              <a:t> leaf at depth d.</a:t>
            </a:r>
          </a:p>
          <a:p>
            <a:endParaRPr lang="en-US" dirty="0"/>
          </a:p>
        </p:txBody>
      </p:sp>
    </p:spTree>
    <p:extLst>
      <p:ext uri="{BB962C8B-B14F-4D97-AF65-F5344CB8AC3E}">
        <p14:creationId xmlns:p14="http://schemas.microsoft.com/office/powerpoint/2010/main" val="27608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8000" dirty="0" smtClean="0"/>
              <a:t>Practice Time </a:t>
            </a:r>
            <a:endParaRPr lang="en-US" sz="8000" dirty="0"/>
          </a:p>
        </p:txBody>
      </p:sp>
    </p:spTree>
    <p:extLst>
      <p:ext uri="{BB962C8B-B14F-4D97-AF65-F5344CB8AC3E}">
        <p14:creationId xmlns:p14="http://schemas.microsoft.com/office/powerpoint/2010/main" val="2542729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pic>
        <p:nvPicPr>
          <p:cNvPr id="4" name="Content Placeholder 3" descr="http://pages.cs.wisc.edu/~vernon/cs367/notes/PRIORITY-Q-FIGURES/shape-examples.g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8701" y="1690688"/>
            <a:ext cx="6997700" cy="4672011"/>
          </a:xfrm>
          <a:prstGeom prst="rect">
            <a:avLst/>
          </a:prstGeom>
          <a:noFill/>
          <a:ln>
            <a:noFill/>
          </a:ln>
        </p:spPr>
      </p:pic>
    </p:spTree>
    <p:extLst>
      <p:ext uri="{BB962C8B-B14F-4D97-AF65-F5344CB8AC3E}">
        <p14:creationId xmlns:p14="http://schemas.microsoft.com/office/powerpoint/2010/main" val="42905518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TotalTime>
  <Words>609</Words>
  <Application>Microsoft Office PowerPoint</Application>
  <PresentationFormat>Widescreen</PresentationFormat>
  <Paragraphs>87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Wisp</vt:lpstr>
      <vt:lpstr>HEAP</vt:lpstr>
      <vt:lpstr>Consider implementing a priority queue using an array</vt:lpstr>
      <vt:lpstr>partial class definition</vt:lpstr>
      <vt:lpstr>Time Complexity</vt:lpstr>
      <vt:lpstr>Using a Linked List </vt:lpstr>
      <vt:lpstr>Using a BST </vt:lpstr>
      <vt:lpstr>Heaps </vt:lpstr>
      <vt:lpstr>PowerPoint Presentation</vt:lpstr>
      <vt:lpstr>Example</vt:lpstr>
      <vt:lpstr>Example</vt:lpstr>
      <vt:lpstr>Implementing priority queues using heaps </vt:lpstr>
      <vt:lpstr>Example</vt:lpstr>
      <vt:lpstr>Implementing Insert </vt:lpstr>
      <vt:lpstr>inserting the value 34 into a heap</vt:lpstr>
      <vt:lpstr>Insert the values 6, 40, and 28 to the following BST</vt:lpstr>
      <vt:lpstr>PowerPoint Presentation</vt:lpstr>
      <vt:lpstr>PowerPoint Presentation</vt:lpstr>
      <vt:lpstr>Implementing removeMax </vt:lpstr>
      <vt:lpstr>Implementing removeMax </vt:lpstr>
      <vt:lpstr>removeMax operation Example </vt:lpstr>
      <vt:lpstr>Perform 3 more removeMax operations for the following </vt:lpstr>
      <vt:lpstr>PowerPoint Presentation</vt:lpstr>
      <vt:lpstr>PowerPoint Presentation</vt:lpstr>
    </vt:vector>
  </TitlesOfParts>
  <Company>LSCS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dc:title>
  <dc:creator>Lone Star College System</dc:creator>
  <cp:lastModifiedBy>Lone Star College System</cp:lastModifiedBy>
  <cp:revision>7</cp:revision>
  <dcterms:created xsi:type="dcterms:W3CDTF">2017-03-08T20:37:14Z</dcterms:created>
  <dcterms:modified xsi:type="dcterms:W3CDTF">2017-03-08T21:18:11Z</dcterms:modified>
</cp:coreProperties>
</file>