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59" r:id="rId6"/>
    <p:sldId id="261" r:id="rId7"/>
    <p:sldId id="264" r:id="rId8"/>
    <p:sldId id="263" r:id="rId9"/>
    <p:sldId id="266" r:id="rId10"/>
    <p:sldId id="267" r:id="rId11"/>
    <p:sldId id="268" r:id="rId12"/>
    <p:sldId id="272" r:id="rId13"/>
    <p:sldId id="269" r:id="rId14"/>
    <p:sldId id="273" r:id="rId15"/>
    <p:sldId id="270" r:id="rId16"/>
    <p:sldId id="274" r:id="rId17"/>
    <p:sldId id="271" r:id="rId18"/>
    <p:sldId id="276" r:id="rId19"/>
    <p:sldId id="275" r:id="rId20"/>
    <p:sldId id="277" r:id="rId21"/>
    <p:sldId id="278" r:id="rId22"/>
    <p:sldId id="279" r:id="rId23"/>
    <p:sldId id="280" r:id="rId24"/>
    <p:sldId id="281" r:id="rId25"/>
  </p:sldIdLst>
  <p:sldSz cx="10083800" cy="5670550"/>
  <p:notesSz cx="10083800" cy="5670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00" d="100"/>
          <a:sy n="100" d="100"/>
        </p:scale>
        <p:origin x="42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1490" y="122279"/>
            <a:ext cx="9100819" cy="1076325"/>
          </a:xfrm>
          <a:prstGeom prst="rect">
            <a:avLst/>
          </a:prstGeom>
        </p:spPr>
        <p:txBody>
          <a:bodyPr wrap="square" lIns="0" tIns="0" rIns="0" bIns="0">
            <a:spAutoFit/>
          </a:bodyPr>
          <a:lstStyle>
            <a:lvl1pPr>
              <a:defRPr b="0" i="0">
                <a:solidFill>
                  <a:schemeClr val="tx1"/>
                </a:solidFill>
              </a:defRPr>
            </a:lvl1pPr>
          </a:lstStyle>
          <a:p>
            <a:r>
              <a:rPr lang="en-US"/>
              <a:t>Click to edit Master title style</a:t>
            </a:r>
            <a:endParaRPr/>
          </a:p>
        </p:txBody>
      </p:sp>
      <p:sp>
        <p:nvSpPr>
          <p:cNvPr id="3" name="Holder 3"/>
          <p:cNvSpPr>
            <a:spLocks noGrp="1"/>
          </p:cNvSpPr>
          <p:nvPr>
            <p:ph type="subTitle" idx="4"/>
          </p:nvPr>
        </p:nvSpPr>
        <p:spPr>
          <a:xfrm>
            <a:off x="1512570" y="3175508"/>
            <a:ext cx="7058660" cy="1417637"/>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50" b="0" i="0">
                <a:solidFill>
                  <a:schemeClr val="bg1"/>
                </a:solidFill>
                <a:latin typeface="Arial"/>
                <a:cs typeface="Arial"/>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1100" b="0" i="0">
                <a:solidFill>
                  <a:schemeClr val="tx1"/>
                </a:solidFill>
                <a:latin typeface="Arial"/>
                <a:cs typeface="Aria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50" b="0" i="0">
                <a:solidFill>
                  <a:schemeClr val="bg1"/>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504190" y="1304226"/>
            <a:ext cx="4386453" cy="3742563"/>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5193157" y="1304226"/>
            <a:ext cx="4386453" cy="3742563"/>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50" b="0" i="0">
                <a:solidFill>
                  <a:schemeClr val="bg1"/>
                </a:solidFill>
                <a:latin typeface="Arial"/>
                <a:cs typeface="Arial"/>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39879"/>
            <a:ext cx="7687309" cy="20320"/>
          </a:xfrm>
          <a:custGeom>
            <a:avLst/>
            <a:gdLst/>
            <a:ahLst/>
            <a:cxnLst/>
            <a:rect l="l" t="t" r="r" b="b"/>
            <a:pathLst>
              <a:path w="7687309" h="20319">
                <a:moveTo>
                  <a:pt x="0" y="20320"/>
                </a:moveTo>
                <a:lnTo>
                  <a:pt x="7687309" y="20320"/>
                </a:lnTo>
                <a:lnTo>
                  <a:pt x="7687309" y="0"/>
                </a:lnTo>
                <a:lnTo>
                  <a:pt x="0" y="0"/>
                </a:lnTo>
                <a:lnTo>
                  <a:pt x="0" y="20320"/>
                </a:lnTo>
                <a:close/>
              </a:path>
            </a:pathLst>
          </a:custGeom>
          <a:solidFill>
            <a:srgbClr val="000000"/>
          </a:solidFill>
        </p:spPr>
        <p:txBody>
          <a:bodyPr wrap="square" lIns="0" tIns="0" rIns="0" bIns="0" rtlCol="0"/>
          <a:lstStyle/>
          <a:p>
            <a:endParaRPr/>
          </a:p>
        </p:txBody>
      </p:sp>
      <p:sp>
        <p:nvSpPr>
          <p:cNvPr id="17" name="bg object 17"/>
          <p:cNvSpPr/>
          <p:nvPr/>
        </p:nvSpPr>
        <p:spPr>
          <a:xfrm>
            <a:off x="0" y="93069"/>
            <a:ext cx="7703820" cy="1149350"/>
          </a:xfrm>
          <a:custGeom>
            <a:avLst/>
            <a:gdLst/>
            <a:ahLst/>
            <a:cxnLst/>
            <a:rect l="l" t="t" r="r" b="b"/>
            <a:pathLst>
              <a:path w="7703820" h="1149350">
                <a:moveTo>
                  <a:pt x="7703820" y="3810"/>
                </a:moveTo>
                <a:lnTo>
                  <a:pt x="7702550" y="3810"/>
                </a:lnTo>
                <a:lnTo>
                  <a:pt x="7702550" y="0"/>
                </a:lnTo>
                <a:lnTo>
                  <a:pt x="0" y="0"/>
                </a:lnTo>
                <a:lnTo>
                  <a:pt x="0" y="3810"/>
                </a:lnTo>
                <a:lnTo>
                  <a:pt x="0" y="1146810"/>
                </a:lnTo>
                <a:lnTo>
                  <a:pt x="0" y="1149350"/>
                </a:lnTo>
                <a:lnTo>
                  <a:pt x="7702550" y="1149350"/>
                </a:lnTo>
                <a:lnTo>
                  <a:pt x="7702550" y="1146810"/>
                </a:lnTo>
                <a:lnTo>
                  <a:pt x="7703820" y="1146810"/>
                </a:lnTo>
                <a:lnTo>
                  <a:pt x="7703820" y="3810"/>
                </a:lnTo>
                <a:close/>
              </a:path>
            </a:pathLst>
          </a:custGeom>
          <a:solidFill>
            <a:srgbClr val="246DCE"/>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590550" y="93069"/>
            <a:ext cx="6736080" cy="1056640"/>
          </a:xfrm>
          <a:prstGeom prst="rect">
            <a:avLst/>
          </a:prstGeom>
        </p:spPr>
      </p:pic>
      <p:sp>
        <p:nvSpPr>
          <p:cNvPr id="19" name="bg object 19"/>
          <p:cNvSpPr/>
          <p:nvPr/>
        </p:nvSpPr>
        <p:spPr>
          <a:xfrm>
            <a:off x="0" y="93069"/>
            <a:ext cx="7705090" cy="1149350"/>
          </a:xfrm>
          <a:custGeom>
            <a:avLst/>
            <a:gdLst/>
            <a:ahLst/>
            <a:cxnLst/>
            <a:rect l="l" t="t" r="r" b="b"/>
            <a:pathLst>
              <a:path w="7705090" h="1149350">
                <a:moveTo>
                  <a:pt x="3839210" y="1149350"/>
                </a:moveTo>
                <a:lnTo>
                  <a:pt x="7697470" y="1149350"/>
                </a:lnTo>
                <a:lnTo>
                  <a:pt x="7701280" y="1149350"/>
                </a:lnTo>
                <a:lnTo>
                  <a:pt x="7705090" y="1145540"/>
                </a:lnTo>
                <a:lnTo>
                  <a:pt x="7705090" y="1141730"/>
                </a:lnTo>
                <a:lnTo>
                  <a:pt x="7705090" y="7620"/>
                </a:lnTo>
                <a:lnTo>
                  <a:pt x="7705090" y="3810"/>
                </a:lnTo>
                <a:lnTo>
                  <a:pt x="7701280" y="0"/>
                </a:lnTo>
                <a:lnTo>
                  <a:pt x="7697470" y="0"/>
                </a:lnTo>
                <a:lnTo>
                  <a:pt x="0" y="0"/>
                </a:lnTo>
              </a:path>
              <a:path w="7705090" h="1149350">
                <a:moveTo>
                  <a:pt x="0" y="1149350"/>
                </a:moveTo>
                <a:lnTo>
                  <a:pt x="3839210" y="1149350"/>
                </a:lnTo>
              </a:path>
            </a:pathLst>
          </a:custGeom>
          <a:ln w="11864">
            <a:solidFill>
              <a:srgbClr val="2243C7"/>
            </a:solidFill>
          </a:ln>
        </p:spPr>
        <p:txBody>
          <a:bodyPr wrap="square" lIns="0" tIns="0" rIns="0" bIns="0" rtlCol="0"/>
          <a:lstStyle/>
          <a:p>
            <a:endParaRPr/>
          </a:p>
        </p:txBody>
      </p:sp>
      <p:pic>
        <p:nvPicPr>
          <p:cNvPr id="20" name="bg object 20"/>
          <p:cNvPicPr/>
          <p:nvPr/>
        </p:nvPicPr>
        <p:blipFill>
          <a:blip r:embed="rId8" cstate="print"/>
          <a:stretch>
            <a:fillRect/>
          </a:stretch>
        </p:blipFill>
        <p:spPr>
          <a:xfrm>
            <a:off x="0" y="99419"/>
            <a:ext cx="7698740" cy="1137920"/>
          </a:xfrm>
          <a:prstGeom prst="rect">
            <a:avLst/>
          </a:prstGeom>
        </p:spPr>
      </p:pic>
      <p:sp>
        <p:nvSpPr>
          <p:cNvPr id="2" name="Holder 2"/>
          <p:cNvSpPr>
            <a:spLocks noGrp="1"/>
          </p:cNvSpPr>
          <p:nvPr>
            <p:ph type="title"/>
          </p:nvPr>
        </p:nvSpPr>
        <p:spPr>
          <a:xfrm>
            <a:off x="491490" y="122279"/>
            <a:ext cx="9100819" cy="1076325"/>
          </a:xfrm>
          <a:prstGeom prst="rect">
            <a:avLst/>
          </a:prstGeom>
        </p:spPr>
        <p:txBody>
          <a:bodyPr wrap="square" lIns="0" tIns="0" rIns="0" bIns="0">
            <a:spAutoFit/>
          </a:bodyPr>
          <a:lstStyle>
            <a:lvl1pPr>
              <a:defRPr sz="3550" b="0" i="0">
                <a:solidFill>
                  <a:schemeClr val="bg1"/>
                </a:solidFill>
                <a:latin typeface="Arial"/>
                <a:cs typeface="Arial"/>
              </a:defRPr>
            </a:lvl1pPr>
          </a:lstStyle>
          <a:p>
            <a:endParaRPr/>
          </a:p>
        </p:txBody>
      </p:sp>
      <p:sp>
        <p:nvSpPr>
          <p:cNvPr id="3" name="Holder 3"/>
          <p:cNvSpPr>
            <a:spLocks noGrp="1"/>
          </p:cNvSpPr>
          <p:nvPr>
            <p:ph type="body" idx="1"/>
          </p:nvPr>
        </p:nvSpPr>
        <p:spPr>
          <a:xfrm>
            <a:off x="489585" y="1294236"/>
            <a:ext cx="9104629" cy="3164840"/>
          </a:xfrm>
          <a:prstGeom prst="rect">
            <a:avLst/>
          </a:prstGeom>
        </p:spPr>
        <p:txBody>
          <a:bodyPr wrap="square" lIns="0" tIns="0" rIns="0" bIns="0">
            <a:spAutoFit/>
          </a:bodyPr>
          <a:lstStyle>
            <a:lvl1pPr>
              <a:defRPr sz="11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28492" y="5273611"/>
            <a:ext cx="3226816" cy="28352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4190" y="5273611"/>
            <a:ext cx="2319274" cy="28352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6" name="Holder 6"/>
          <p:cNvSpPr>
            <a:spLocks noGrp="1"/>
          </p:cNvSpPr>
          <p:nvPr>
            <p:ph type="sldNum" sz="quarter" idx="7"/>
          </p:nvPr>
        </p:nvSpPr>
        <p:spPr>
          <a:xfrm>
            <a:off x="7260336" y="5273611"/>
            <a:ext cx="2319274" cy="28352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arkMatterCore/nxdumptool/releases" TargetMode="External"/><Relationship Id="rId2" Type="http://schemas.openxmlformats.org/officeDocument/2006/relationships/hyperlink" Target="https://github.com/pgarba/SwitchIDAProLoader"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eil.com/support/man/docs/armasm/" TargetMode="External"/><Relationship Id="rId2" Type="http://schemas.openxmlformats.org/officeDocument/2006/relationships/hyperlink" Target="https://developer.arm.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375009"/>
            <a:ext cx="5290185" cy="569595"/>
          </a:xfrm>
          <a:prstGeom prst="rect">
            <a:avLst/>
          </a:prstGeom>
        </p:spPr>
        <p:txBody>
          <a:bodyPr vert="horz" wrap="square" lIns="0" tIns="15240" rIns="0" bIns="0" rtlCol="0">
            <a:spAutoFit/>
          </a:bodyPr>
          <a:lstStyle/>
          <a:p>
            <a:pPr marL="12700">
              <a:lnSpc>
                <a:spcPct val="100000"/>
              </a:lnSpc>
              <a:spcBef>
                <a:spcPts val="120"/>
              </a:spcBef>
            </a:pPr>
            <a:r>
              <a:rPr lang="en-US" spc="5" dirty="0">
                <a:latin typeface="LiberationSans"/>
              </a:rPr>
              <a:t>What This Video Assumes</a:t>
            </a:r>
            <a:endParaRPr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3447098"/>
          </a:xfrm>
        </p:spPr>
        <p:txBody>
          <a:bodyPr/>
          <a:lstStyle/>
          <a:p>
            <a:pPr marL="171450" indent="-171450" algn="l">
              <a:buFont typeface="Arial" panose="020B0604020202020204" pitchFamily="34" charset="0"/>
              <a:buChar char="•"/>
            </a:pPr>
            <a:r>
              <a:rPr lang="en-US" sz="1600" dirty="0">
                <a:latin typeface="LiberationSans"/>
              </a:rPr>
              <a:t>The same assumptions from Parts 1-3 of the Video Series are met.</a:t>
            </a:r>
          </a:p>
          <a:p>
            <a:pPr marL="171450" indent="-171450" algn="l">
              <a:buFont typeface="Arial" panose="020B0604020202020204" pitchFamily="34" charset="0"/>
              <a:buChar char="•"/>
            </a:pPr>
            <a:r>
              <a:rPr lang="en-US" sz="1600" dirty="0">
                <a:latin typeface="LiberationSans"/>
              </a:rPr>
              <a:t>That you’ve watched Parts 1-3 of the Video Series and understand them thoroughly.</a:t>
            </a:r>
          </a:p>
          <a:p>
            <a:pPr marL="171450" indent="-171450" algn="l">
              <a:buFont typeface="Arial" panose="020B0604020202020204" pitchFamily="34" charset="0"/>
              <a:buChar char="•"/>
            </a:pPr>
            <a:r>
              <a:rPr lang="en-US" sz="1600" dirty="0">
                <a:latin typeface="LiberationSans"/>
              </a:rPr>
              <a:t>That you have IDA Pro 7.0 or possibly above. I can only guarantee this works for IDA Pro 7.0, though. A lot of people also use </a:t>
            </a:r>
            <a:r>
              <a:rPr lang="en-US" sz="1600" dirty="0" err="1">
                <a:latin typeface="LiberationSans"/>
              </a:rPr>
              <a:t>Ghidra</a:t>
            </a:r>
            <a:r>
              <a:rPr lang="en-US" sz="1600" dirty="0">
                <a:latin typeface="LiberationSans"/>
              </a:rPr>
              <a:t> to disassemble Switch games. This is fine, but I don’t want to work with </a:t>
            </a:r>
            <a:r>
              <a:rPr lang="en-US" sz="1600" dirty="0" err="1">
                <a:latin typeface="LiberationSans"/>
              </a:rPr>
              <a:t>Ghidra</a:t>
            </a:r>
            <a:r>
              <a:rPr lang="en-US" sz="1600" dirty="0">
                <a:latin typeface="LiberationSans"/>
              </a:rPr>
              <a:t> due to it being created by the National Security Administration of the United States of America. If you’re using </a:t>
            </a:r>
            <a:r>
              <a:rPr lang="en-US" sz="1600" dirty="0" err="1">
                <a:latin typeface="LiberationSans"/>
              </a:rPr>
              <a:t>Ghidra</a:t>
            </a:r>
            <a:r>
              <a:rPr lang="en-US" sz="1600" dirty="0">
                <a:latin typeface="LiberationSans"/>
              </a:rPr>
              <a:t>, the functions and registers I go over will carry over to </a:t>
            </a:r>
            <a:r>
              <a:rPr lang="en-US" sz="1600" dirty="0" err="1">
                <a:latin typeface="LiberationSans"/>
              </a:rPr>
              <a:t>Ghidra</a:t>
            </a:r>
            <a:r>
              <a:rPr lang="en-US" sz="1600" dirty="0">
                <a:latin typeface="LiberationSans"/>
              </a:rPr>
              <a:t>, but the section where I actually use IDA Pro will not carry over. At that point, if you’re using </a:t>
            </a:r>
            <a:r>
              <a:rPr lang="en-US" sz="1600" dirty="0" err="1">
                <a:latin typeface="LiberationSans"/>
              </a:rPr>
              <a:t>Ghidra</a:t>
            </a:r>
            <a:r>
              <a:rPr lang="en-US" sz="1600" dirty="0">
                <a:latin typeface="LiberationSans"/>
              </a:rPr>
              <a:t>, you’d want to stop watching the video.</a:t>
            </a:r>
          </a:p>
          <a:p>
            <a:pPr marL="171450" indent="-171450" algn="l">
              <a:buFont typeface="Arial" panose="020B0604020202020204" pitchFamily="34" charset="0"/>
              <a:buChar char="•"/>
            </a:pPr>
            <a:r>
              <a:rPr lang="en-US" sz="1600" dirty="0">
                <a:latin typeface="LiberationSans"/>
              </a:rPr>
              <a:t>That you’ve installed the Switch Loader plugin for IDA Pro 7.0. If you haven’t, you may find the plugin here: </a:t>
            </a:r>
            <a:r>
              <a:rPr lang="en-US" sz="1600" dirty="0">
                <a:latin typeface="LiberationSans"/>
                <a:hlinkClick r:id="rId2"/>
              </a:rPr>
              <a:t>https://github.com/pgarba/SwitchIDAProLoader</a:t>
            </a:r>
            <a:endParaRPr lang="en-US" sz="1600" dirty="0">
              <a:latin typeface="LiberationSans"/>
            </a:endParaRPr>
          </a:p>
          <a:p>
            <a:pPr marL="171450" indent="-171450" algn="l">
              <a:buFont typeface="Arial" panose="020B0604020202020204" pitchFamily="34" charset="0"/>
              <a:buChar char="•"/>
            </a:pPr>
            <a:r>
              <a:rPr lang="en-US" sz="1600" dirty="0">
                <a:latin typeface="LiberationSans"/>
              </a:rPr>
              <a:t>When you install the plugin, install the package from Switch64_70_122.zip It’s the most updated version of the plugin.</a:t>
            </a:r>
          </a:p>
          <a:p>
            <a:pPr marL="171450" indent="-171450" algn="l">
              <a:buFont typeface="Arial" panose="020B0604020202020204" pitchFamily="34" charset="0"/>
              <a:buChar char="•"/>
            </a:pPr>
            <a:r>
              <a:rPr lang="en-US" sz="1600" dirty="0">
                <a:latin typeface="LiberationSans"/>
              </a:rPr>
              <a:t>That you’ve installed </a:t>
            </a:r>
            <a:r>
              <a:rPr lang="en-US" sz="1600" dirty="0" err="1">
                <a:latin typeface="LiberationSans"/>
              </a:rPr>
              <a:t>NXDumpTool</a:t>
            </a:r>
            <a:r>
              <a:rPr lang="en-US" sz="1600" dirty="0">
                <a:latin typeface="LiberationSans"/>
              </a:rPr>
              <a:t> on your Nintendo Switch. If you haven’t, you may find the tool here: </a:t>
            </a:r>
            <a:r>
              <a:rPr lang="en-US" sz="1600" dirty="0">
                <a:latin typeface="LiberationSans"/>
                <a:hlinkClick r:id="rId3"/>
              </a:rPr>
              <a:t>https://github.com/DarkMatterCore/nxdumptool/releases</a:t>
            </a:r>
            <a:endParaRPr lang="en-US" sz="1600" dirty="0">
              <a:latin typeface="LiberationSans"/>
            </a:endParaRPr>
          </a:p>
          <a:p>
            <a:pPr marL="171450" indent="-171450" algn="l">
              <a:buFont typeface="Arial" panose="020B0604020202020204" pitchFamily="34" charset="0"/>
              <a:buChar char="•"/>
            </a:pPr>
            <a:endParaRPr lang="en-US" sz="1600" dirty="0">
              <a:latin typeface="Liberation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dirty="0"/>
              <a:t>Non-Conditional Use of ARM Instructions</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984885"/>
          </a:xfrm>
        </p:spPr>
        <p:txBody>
          <a:bodyPr/>
          <a:lstStyle/>
          <a:p>
            <a:pPr marL="285750" indent="-285750" algn="l">
              <a:buFont typeface="Arial" panose="020B0604020202020204" pitchFamily="34" charset="0"/>
              <a:buChar char="•"/>
            </a:pPr>
            <a:r>
              <a:rPr lang="en-US" sz="1600" dirty="0">
                <a:latin typeface="LiberationSans"/>
              </a:rPr>
              <a:t>When I say something is conditional, I mean that something will only execute when a certain condition is meant. For instance, one instruction may not execute unless a certain register is greater than, less than, or equal to a particular value or register. Non-Conditional instructions, then, are functions that will execute without a condition or have nothing to do with conditions whatsoever.</a:t>
            </a:r>
          </a:p>
        </p:txBody>
      </p:sp>
    </p:spTree>
    <p:extLst>
      <p:ext uri="{BB962C8B-B14F-4D97-AF65-F5344CB8AC3E}">
        <p14:creationId xmlns:p14="http://schemas.microsoft.com/office/powerpoint/2010/main" val="38171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spc="5" dirty="0">
                <a:latin typeface="LiberationSans"/>
              </a:rPr>
              <a:t>SUB Instruction</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3447098"/>
          </a:xfrm>
        </p:spPr>
        <p:txBody>
          <a:bodyPr/>
          <a:lstStyle/>
          <a:p>
            <a:pPr marL="285750" indent="-285750" algn="l">
              <a:buFont typeface="Arial" panose="020B0604020202020204" pitchFamily="34" charset="0"/>
              <a:buChar char="•"/>
            </a:pPr>
            <a:r>
              <a:rPr lang="en-US" sz="1600" dirty="0">
                <a:latin typeface="LiberationSans"/>
              </a:rPr>
              <a:t>SUB </a:t>
            </a:r>
            <a:r>
              <a:rPr lang="en-US" sz="1600" dirty="0" err="1">
                <a:latin typeface="LiberationSans"/>
              </a:rPr>
              <a:t>rD</a:t>
            </a:r>
            <a:r>
              <a:rPr lang="en-US" sz="1600" dirty="0">
                <a:latin typeface="LiberationSans"/>
              </a:rPr>
              <a:t>, </a:t>
            </a:r>
            <a:r>
              <a:rPr lang="en-US" sz="1600" dirty="0" err="1">
                <a:latin typeface="LiberationSans"/>
              </a:rPr>
              <a:t>rA</a:t>
            </a:r>
            <a:r>
              <a:rPr lang="en-US" sz="1600" dirty="0">
                <a:latin typeface="LiberationSans"/>
              </a:rPr>
              <a:t>, </a:t>
            </a:r>
            <a:r>
              <a:rPr lang="en-US" sz="1600" dirty="0" err="1">
                <a:latin typeface="LiberationSans"/>
              </a:rPr>
              <a:t>rB</a:t>
            </a:r>
            <a:endParaRPr lang="en-US" sz="1600" dirty="0">
              <a:latin typeface="LiberationSans"/>
            </a:endParaRPr>
          </a:p>
          <a:p>
            <a:pPr algn="l"/>
            <a:r>
              <a:rPr lang="en-US" sz="1600" dirty="0">
                <a:latin typeface="LiberationSans"/>
              </a:rPr>
              <a:t>      or</a:t>
            </a:r>
          </a:p>
          <a:p>
            <a:pPr marL="285750" indent="-285750" algn="l">
              <a:buFont typeface="Arial" panose="020B0604020202020204" pitchFamily="34" charset="0"/>
              <a:buChar char="•"/>
            </a:pPr>
            <a:r>
              <a:rPr lang="en-US" sz="1600" dirty="0">
                <a:latin typeface="LiberationSans"/>
              </a:rPr>
              <a:t>SUB </a:t>
            </a:r>
            <a:r>
              <a:rPr lang="en-US" sz="1600" dirty="0" err="1">
                <a:latin typeface="LiberationSans"/>
              </a:rPr>
              <a:t>rD</a:t>
            </a:r>
            <a:r>
              <a:rPr lang="en-US" sz="1600" dirty="0">
                <a:latin typeface="LiberationSans"/>
              </a:rPr>
              <a:t>, </a:t>
            </a:r>
            <a:r>
              <a:rPr lang="en-US" sz="1600" dirty="0" err="1">
                <a:latin typeface="LiberationSans"/>
              </a:rPr>
              <a:t>rA</a:t>
            </a:r>
            <a:r>
              <a:rPr lang="en-US" sz="1600" dirty="0">
                <a:latin typeface="LiberationSans"/>
              </a:rPr>
              <a:t>, #imm16</a:t>
            </a:r>
          </a:p>
          <a:p>
            <a:pPr marL="285750" indent="-285750" algn="l">
              <a:buFont typeface="Arial" panose="020B0604020202020204" pitchFamily="34" charset="0"/>
              <a:buChar char="•"/>
            </a:pPr>
            <a:endParaRPr lang="en-US" sz="1600" dirty="0">
              <a:latin typeface="LiberationSans"/>
            </a:endParaRPr>
          </a:p>
          <a:p>
            <a:pPr marL="285750" indent="-285750" algn="l">
              <a:buFont typeface="Arial" panose="020B0604020202020204" pitchFamily="34" charset="0"/>
              <a:buChar char="•"/>
            </a:pPr>
            <a:r>
              <a:rPr lang="en-US" sz="1600" dirty="0">
                <a:latin typeface="LiberationSans"/>
              </a:rPr>
              <a:t>Where </a:t>
            </a:r>
            <a:r>
              <a:rPr lang="en-US" sz="1600" dirty="0" err="1">
                <a:latin typeface="LiberationSans"/>
              </a:rPr>
              <a:t>rB</a:t>
            </a:r>
            <a:r>
              <a:rPr lang="en-US" sz="1600" dirty="0">
                <a:latin typeface="LiberationSans"/>
              </a:rPr>
              <a:t> is the register to subtract by, </a:t>
            </a:r>
            <a:r>
              <a:rPr lang="en-US" sz="1600" dirty="0" err="1">
                <a:latin typeface="LiberationSans"/>
              </a:rPr>
              <a:t>rA</a:t>
            </a:r>
            <a:r>
              <a:rPr lang="en-US" sz="1600" dirty="0">
                <a:latin typeface="LiberationSans"/>
              </a:rPr>
              <a:t> is the register to subtract from, and </a:t>
            </a:r>
            <a:r>
              <a:rPr lang="en-US" sz="1600" dirty="0" err="1">
                <a:latin typeface="LiberationSans"/>
              </a:rPr>
              <a:t>rD</a:t>
            </a:r>
            <a:r>
              <a:rPr lang="en-US" sz="1600" dirty="0">
                <a:latin typeface="LiberationSans"/>
              </a:rPr>
              <a:t> is result is stored.</a:t>
            </a:r>
          </a:p>
          <a:p>
            <a:pPr marL="285750" indent="-285750" algn="l">
              <a:buFont typeface="Arial" panose="020B0604020202020204" pitchFamily="34" charset="0"/>
              <a:buChar char="•"/>
            </a:pPr>
            <a:r>
              <a:rPr lang="en-US" sz="1600" dirty="0">
                <a:latin typeface="LiberationSans"/>
              </a:rPr>
              <a:t>#imm16 is a numerical value to subtract by, from 0-4095. Keep in mind the value can be positive or negative.</a:t>
            </a:r>
          </a:p>
          <a:p>
            <a:pPr marL="285750" indent="-285750" algn="l">
              <a:buFont typeface="Arial" panose="020B0604020202020204" pitchFamily="34" charset="0"/>
              <a:buChar char="•"/>
            </a:pPr>
            <a:endParaRPr lang="en-US" sz="1600" dirty="0">
              <a:latin typeface="LiberationSans"/>
            </a:endParaRPr>
          </a:p>
          <a:p>
            <a:pPr marL="285750" indent="-285750" algn="l">
              <a:buFont typeface="Arial" panose="020B0604020202020204" pitchFamily="34" charset="0"/>
              <a:buChar char="•"/>
            </a:pPr>
            <a:r>
              <a:rPr lang="en-US" sz="1600" dirty="0">
                <a:latin typeface="LiberationSans"/>
              </a:rPr>
              <a:t>Basically:</a:t>
            </a:r>
          </a:p>
          <a:p>
            <a:pPr marL="285750" indent="-285750" algn="l">
              <a:buFont typeface="Arial" panose="020B0604020202020204" pitchFamily="34" charset="0"/>
              <a:buChar char="•"/>
            </a:pPr>
            <a:r>
              <a:rPr lang="en-US" sz="1600" dirty="0" err="1">
                <a:latin typeface="LiberationSans"/>
              </a:rPr>
              <a:t>rA</a:t>
            </a:r>
            <a:r>
              <a:rPr lang="en-US" sz="1600" dirty="0">
                <a:latin typeface="LiberationSans"/>
              </a:rPr>
              <a:t> - </a:t>
            </a:r>
            <a:r>
              <a:rPr lang="en-US" sz="1600" dirty="0" err="1">
                <a:latin typeface="LiberationSans"/>
              </a:rPr>
              <a:t>rB</a:t>
            </a:r>
            <a:r>
              <a:rPr lang="en-US" sz="1600" dirty="0">
                <a:latin typeface="LiberationSans"/>
              </a:rPr>
              <a:t> = </a:t>
            </a:r>
            <a:r>
              <a:rPr lang="en-US" sz="1600" dirty="0" err="1">
                <a:latin typeface="LiberationSans"/>
              </a:rPr>
              <a:t>rD</a:t>
            </a:r>
            <a:endParaRPr lang="en-US" sz="1600" dirty="0">
              <a:latin typeface="LiberationSans"/>
            </a:endParaRPr>
          </a:p>
          <a:p>
            <a:pPr algn="l"/>
            <a:r>
              <a:rPr lang="en-US" sz="1600" dirty="0">
                <a:latin typeface="LiberationSans"/>
              </a:rPr>
              <a:t>      or</a:t>
            </a:r>
          </a:p>
          <a:p>
            <a:pPr marL="285750" indent="-285750" algn="l">
              <a:buFont typeface="Arial" panose="020B0604020202020204" pitchFamily="34" charset="0"/>
              <a:buChar char="•"/>
            </a:pPr>
            <a:r>
              <a:rPr lang="en-US" sz="1600" dirty="0" err="1">
                <a:latin typeface="LiberationSans"/>
              </a:rPr>
              <a:t>rA</a:t>
            </a:r>
            <a:r>
              <a:rPr lang="en-US" sz="1600" dirty="0">
                <a:latin typeface="LiberationSans"/>
              </a:rPr>
              <a:t> - #imm16 = </a:t>
            </a:r>
            <a:r>
              <a:rPr lang="en-US" sz="1600" dirty="0" err="1">
                <a:latin typeface="LiberationSans"/>
              </a:rPr>
              <a:t>rD</a:t>
            </a:r>
            <a:endParaRPr lang="en-US" sz="1600" dirty="0">
              <a:latin typeface="LiberationSans"/>
            </a:endParaRPr>
          </a:p>
          <a:p>
            <a:pPr marL="285750" indent="-285750" algn="l">
              <a:buFont typeface="Arial" panose="020B0604020202020204" pitchFamily="34" charset="0"/>
              <a:buChar char="•"/>
            </a:pPr>
            <a:endParaRPr lang="en-US" sz="1600" dirty="0">
              <a:latin typeface="LiberationSans"/>
            </a:endParaRPr>
          </a:p>
          <a:p>
            <a:pPr marL="285750" indent="-285750" algn="l">
              <a:buFont typeface="Arial" panose="020B0604020202020204" pitchFamily="34" charset="0"/>
              <a:buChar char="•"/>
            </a:pPr>
            <a:r>
              <a:rPr lang="en-US" sz="1600" dirty="0">
                <a:latin typeface="LiberationSans"/>
              </a:rPr>
              <a:t>Allows you to subtract one thing from another, whether it be registers or given values.</a:t>
            </a:r>
          </a:p>
        </p:txBody>
      </p:sp>
    </p:spTree>
    <p:extLst>
      <p:ext uri="{BB962C8B-B14F-4D97-AF65-F5344CB8AC3E}">
        <p14:creationId xmlns:p14="http://schemas.microsoft.com/office/powerpoint/2010/main" val="246166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spc="5" dirty="0">
                <a:latin typeface="LiberationSans"/>
              </a:rPr>
              <a:t>SUB Instruction (EXs)</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4247317"/>
          </a:xfrm>
        </p:spPr>
        <p:txBody>
          <a:bodyPr/>
          <a:lstStyle/>
          <a:p>
            <a:pPr marL="285750" indent="-285750" algn="l">
              <a:buFont typeface="Arial" panose="020B0604020202020204" pitchFamily="34" charset="0"/>
              <a:buChar char="•"/>
            </a:pPr>
            <a:r>
              <a:rPr lang="en-US" dirty="0">
                <a:latin typeface="LiberationSans"/>
              </a:rPr>
              <a:t>Examples:</a:t>
            </a:r>
          </a:p>
          <a:p>
            <a:pPr algn="l"/>
            <a:r>
              <a:rPr lang="en-US" dirty="0">
                <a:latin typeface="LiberationSans"/>
              </a:rPr>
              <a:t>       1. SUB W0, W1, W2 ; Stores the result of W1 – W2 to Register W0</a:t>
            </a:r>
          </a:p>
          <a:p>
            <a:pPr algn="l"/>
            <a:r>
              <a:rPr lang="en-US" dirty="0">
                <a:latin typeface="LiberationSans"/>
              </a:rPr>
              <a:t>       2. SUB X0, X10, X11 ; Stores the result of X10 – X11 to Register X0</a:t>
            </a:r>
          </a:p>
          <a:p>
            <a:pPr algn="l"/>
            <a:r>
              <a:rPr lang="en-US" dirty="0">
                <a:latin typeface="LiberationSans"/>
              </a:rPr>
              <a:t>       3. SUB S2, S23, #0xFF ; Stores the result of S23 – 0xFF (255) to Register S2</a:t>
            </a:r>
          </a:p>
          <a:p>
            <a:pPr algn="l"/>
            <a:r>
              <a:rPr lang="en-US" dirty="0">
                <a:latin typeface="LiberationSans"/>
              </a:rPr>
              <a:t>       4. SUB S2, S23, #255 ; Stores the result of S23 – 255 to Register S2</a:t>
            </a:r>
          </a:p>
          <a:p>
            <a:pPr algn="l"/>
            <a:r>
              <a:rPr lang="en-US" dirty="0">
                <a:latin typeface="LiberationSans"/>
              </a:rPr>
              <a:t>       5. SUB B4, B4, B3 ; Stores the result of B4 – B3 back into Register B4</a:t>
            </a:r>
          </a:p>
          <a:p>
            <a:pPr algn="l"/>
            <a:r>
              <a:rPr lang="en-US" dirty="0">
                <a:latin typeface="LiberationSans"/>
              </a:rPr>
              <a:t>       6. SUB W0, W0, #4 ; Stores the result of W0 – 4 back into Register W0. Basically, subtract W0 by 4</a:t>
            </a:r>
          </a:p>
          <a:p>
            <a:pPr algn="l"/>
            <a:r>
              <a:rPr lang="en-US" dirty="0">
                <a:latin typeface="LiberationSans"/>
              </a:rPr>
              <a:t>       7. SUB W0, W0, #-4 ; Stores the result of W0 – (-4) back into Register W0. Basically, subtract W0 by -4. Really adds 4.</a:t>
            </a:r>
          </a:p>
          <a:p>
            <a:pPr algn="l"/>
            <a:r>
              <a:rPr lang="en-US" dirty="0">
                <a:latin typeface="LiberationSans"/>
              </a:rPr>
              <a:t>       8. SUB W0, W0, #-0x4 ; Stores the result of W0 – -(0x4) back into Register W0. Basically, subtract W0 by -0x4. Really adds 0x4.</a:t>
            </a:r>
          </a:p>
          <a:p>
            <a:pPr algn="l"/>
            <a:endParaRPr lang="en-US" dirty="0">
              <a:latin typeface="LiberationSans"/>
            </a:endParaRPr>
          </a:p>
          <a:p>
            <a:pPr marL="285750" indent="-285750" algn="l">
              <a:buFont typeface="Arial" panose="020B0604020202020204" pitchFamily="34" charset="0"/>
              <a:buChar char="•"/>
            </a:pPr>
            <a:r>
              <a:rPr lang="en-US" dirty="0">
                <a:latin typeface="LiberationSans"/>
              </a:rPr>
              <a:t>We have eight instructions here. Realize that the number and period right next to the instructions aren’t part of the instruction: they’re just how I’m showing each line of code. The semicolon represents a code comment. Code comments aren’t included in the actual instruction: they’re just sometimes added by the developer to keep track of what their instructions do. In this case, I used comments to indicate what the above instructions were doing.</a:t>
            </a:r>
          </a:p>
          <a:p>
            <a:pPr marL="285750" indent="-285750" algn="l">
              <a:buFont typeface="Arial" panose="020B0604020202020204" pitchFamily="34" charset="0"/>
              <a:buChar char="•"/>
            </a:pPr>
            <a:endParaRPr lang="en-US" dirty="0">
              <a:latin typeface="LiberationSans"/>
            </a:endParaRPr>
          </a:p>
          <a:p>
            <a:pPr marL="285750" indent="-285750" algn="l">
              <a:buFont typeface="Arial" panose="020B0604020202020204" pitchFamily="34" charset="0"/>
              <a:buChar char="•"/>
            </a:pPr>
            <a:r>
              <a:rPr lang="en-US" dirty="0">
                <a:latin typeface="LiberationSans"/>
              </a:rPr>
              <a:t>In Line 1, assume W0 = 100, W1 = 30, and W2 = 15. W1 – W2 returns a result of 15. W0 now equals 15. In this case, the value of W0 didn’t matter: it is just being used as a register to store our result in. It’s likely 100 was the previous result of some other function. Line 2 is executed basically the same way, with different things to subtract by but the same destination register, but the register is being told to store doublewords instead of words.</a:t>
            </a:r>
          </a:p>
          <a:p>
            <a:pPr marL="285750" indent="-285750" algn="l">
              <a:buFont typeface="Arial" panose="020B0604020202020204" pitchFamily="34" charset="0"/>
              <a:buChar char="•"/>
            </a:pPr>
            <a:r>
              <a:rPr lang="en-US" dirty="0">
                <a:latin typeface="LiberationSans"/>
              </a:rPr>
              <a:t>In Line 3, assume S2 = 0 and S23 = 256. S23 – 0xFF (255) gives a result of 1. S2 is now equal to 1. Line 4 does the same thing, but instead of subtracting a hexadecimal value, a decimal value is being subtracted. Both functions lead to the same result: just showing you that you can write in a value as either decimal or hexadecimal by using the above notation.</a:t>
            </a:r>
          </a:p>
          <a:p>
            <a:pPr marL="285750" indent="-285750" algn="l">
              <a:buFont typeface="Arial" panose="020B0604020202020204" pitchFamily="34" charset="0"/>
              <a:buChar char="•"/>
            </a:pPr>
            <a:r>
              <a:rPr lang="en-US" dirty="0">
                <a:latin typeface="LiberationSans"/>
              </a:rPr>
              <a:t>In Line 5, assume B4 = 25 and B3 = 19. B4 – B3 returns a result of 6. B4 now equals 6. Something similar happens in Line 6. Assume W0 = 42. W0 – 4 returns a result of 38, so W0 is now equal to 38. Unlike in Lines 1-4, what the destination register originally equaled didn’t matter. However, consider the destination register is also used in the calculation here, the destination register partially determines the result of the outcome. </a:t>
            </a:r>
          </a:p>
          <a:p>
            <a:pPr marL="285750" indent="-285750" algn="l">
              <a:buFont typeface="Arial" panose="020B0604020202020204" pitchFamily="34" charset="0"/>
              <a:buChar char="•"/>
            </a:pPr>
            <a:r>
              <a:rPr lang="en-US" dirty="0">
                <a:latin typeface="LiberationSans"/>
              </a:rPr>
              <a:t>Lines 7-8 are basically clones of Line 6 to show you that you can place negative values in as well.</a:t>
            </a:r>
          </a:p>
          <a:p>
            <a:pPr marL="285750" indent="-285750" algn="l">
              <a:buFont typeface="Arial" panose="020B0604020202020204" pitchFamily="34" charset="0"/>
              <a:buChar char="•"/>
            </a:pPr>
            <a:endParaRPr lang="en-US" sz="1200" dirty="0">
              <a:latin typeface="LiberationSans"/>
            </a:endParaRPr>
          </a:p>
        </p:txBody>
      </p:sp>
    </p:spTree>
    <p:extLst>
      <p:ext uri="{BB962C8B-B14F-4D97-AF65-F5344CB8AC3E}">
        <p14:creationId xmlns:p14="http://schemas.microsoft.com/office/powerpoint/2010/main" val="2217480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spc="5" dirty="0">
                <a:latin typeface="LiberationSans"/>
              </a:rPr>
              <a:t>ADD Instruction</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3200876"/>
          </a:xfrm>
        </p:spPr>
        <p:txBody>
          <a:bodyPr/>
          <a:lstStyle/>
          <a:p>
            <a:pPr marL="285750" indent="-285750" algn="l">
              <a:buFont typeface="Arial" panose="020B0604020202020204" pitchFamily="34" charset="0"/>
              <a:buChar char="•"/>
            </a:pPr>
            <a:r>
              <a:rPr lang="en-US" sz="1600" dirty="0">
                <a:latin typeface="LiberationSans"/>
              </a:rPr>
              <a:t>ADD </a:t>
            </a:r>
            <a:r>
              <a:rPr lang="en-US" sz="1600" dirty="0" err="1">
                <a:latin typeface="LiberationSans"/>
              </a:rPr>
              <a:t>rD</a:t>
            </a:r>
            <a:r>
              <a:rPr lang="en-US" sz="1600" dirty="0">
                <a:latin typeface="LiberationSans"/>
              </a:rPr>
              <a:t>, </a:t>
            </a:r>
            <a:r>
              <a:rPr lang="en-US" sz="1600" dirty="0" err="1">
                <a:latin typeface="LiberationSans"/>
              </a:rPr>
              <a:t>rA</a:t>
            </a:r>
            <a:r>
              <a:rPr lang="en-US" sz="1600" dirty="0">
                <a:latin typeface="LiberationSans"/>
              </a:rPr>
              <a:t>, </a:t>
            </a:r>
            <a:r>
              <a:rPr lang="en-US" sz="1600" dirty="0" err="1">
                <a:latin typeface="LiberationSans"/>
              </a:rPr>
              <a:t>rB</a:t>
            </a:r>
            <a:endParaRPr lang="en-US" sz="1600" dirty="0">
              <a:latin typeface="LiberationSans"/>
            </a:endParaRPr>
          </a:p>
          <a:p>
            <a:pPr algn="l"/>
            <a:r>
              <a:rPr lang="en-US" sz="1600" dirty="0">
                <a:latin typeface="LiberationSans"/>
              </a:rPr>
              <a:t>      or</a:t>
            </a:r>
          </a:p>
          <a:p>
            <a:pPr marL="285750" indent="-285750" algn="l">
              <a:buFont typeface="Arial" panose="020B0604020202020204" pitchFamily="34" charset="0"/>
              <a:buChar char="•"/>
            </a:pPr>
            <a:r>
              <a:rPr lang="en-US" sz="1600" dirty="0">
                <a:latin typeface="LiberationSans"/>
              </a:rPr>
              <a:t>ADD </a:t>
            </a:r>
            <a:r>
              <a:rPr lang="en-US" sz="1600" dirty="0" err="1">
                <a:latin typeface="LiberationSans"/>
              </a:rPr>
              <a:t>rD</a:t>
            </a:r>
            <a:r>
              <a:rPr lang="en-US" sz="1600" dirty="0">
                <a:latin typeface="LiberationSans"/>
              </a:rPr>
              <a:t>, </a:t>
            </a:r>
            <a:r>
              <a:rPr lang="en-US" sz="1600" dirty="0" err="1">
                <a:latin typeface="LiberationSans"/>
              </a:rPr>
              <a:t>rA</a:t>
            </a:r>
            <a:r>
              <a:rPr lang="en-US" sz="1600" dirty="0">
                <a:latin typeface="LiberationSans"/>
              </a:rPr>
              <a:t>, #imm16</a:t>
            </a:r>
          </a:p>
          <a:p>
            <a:pPr marL="285750" indent="-285750" algn="l">
              <a:buFont typeface="Arial" panose="020B0604020202020204" pitchFamily="34" charset="0"/>
              <a:buChar char="•"/>
            </a:pPr>
            <a:endParaRPr lang="en-US" sz="1600" dirty="0">
              <a:latin typeface="LiberationSans"/>
            </a:endParaRPr>
          </a:p>
          <a:p>
            <a:pPr marL="285750" indent="-285750" algn="l">
              <a:buFont typeface="Arial" panose="020B0604020202020204" pitchFamily="34" charset="0"/>
              <a:buChar char="•"/>
            </a:pPr>
            <a:r>
              <a:rPr lang="en-US" sz="1600" dirty="0">
                <a:latin typeface="LiberationSans"/>
              </a:rPr>
              <a:t>Where </a:t>
            </a:r>
            <a:r>
              <a:rPr lang="en-US" sz="1600" dirty="0" err="1">
                <a:latin typeface="LiberationSans"/>
              </a:rPr>
              <a:t>rB</a:t>
            </a:r>
            <a:r>
              <a:rPr lang="en-US" sz="1600" dirty="0">
                <a:latin typeface="LiberationSans"/>
              </a:rPr>
              <a:t> is the register to add, </a:t>
            </a:r>
            <a:r>
              <a:rPr lang="en-US" sz="1600" dirty="0" err="1">
                <a:latin typeface="LiberationSans"/>
              </a:rPr>
              <a:t>rA</a:t>
            </a:r>
            <a:r>
              <a:rPr lang="en-US" sz="1600" dirty="0">
                <a:latin typeface="LiberationSans"/>
              </a:rPr>
              <a:t> is the register to add to, and </a:t>
            </a:r>
            <a:r>
              <a:rPr lang="en-US" sz="1600" dirty="0" err="1">
                <a:latin typeface="LiberationSans"/>
              </a:rPr>
              <a:t>rD</a:t>
            </a:r>
            <a:r>
              <a:rPr lang="en-US" sz="1600" dirty="0">
                <a:latin typeface="LiberationSans"/>
              </a:rPr>
              <a:t> is result is stored.</a:t>
            </a:r>
          </a:p>
          <a:p>
            <a:pPr marL="285750" indent="-285750" algn="l">
              <a:buFont typeface="Arial" panose="020B0604020202020204" pitchFamily="34" charset="0"/>
              <a:buChar char="•"/>
            </a:pPr>
            <a:r>
              <a:rPr lang="en-US" sz="1600" dirty="0">
                <a:latin typeface="LiberationSans"/>
              </a:rPr>
              <a:t>#imm16 is a numerical value to add to, from 0-4095. Keep in mind the value can be positive or negative.</a:t>
            </a:r>
          </a:p>
          <a:p>
            <a:pPr marL="285750" indent="-285750" algn="l">
              <a:buFont typeface="Arial" panose="020B0604020202020204" pitchFamily="34" charset="0"/>
              <a:buChar char="•"/>
            </a:pPr>
            <a:endParaRPr lang="en-US" sz="1600" dirty="0">
              <a:latin typeface="LiberationSans"/>
            </a:endParaRPr>
          </a:p>
          <a:p>
            <a:pPr marL="285750" indent="-285750" algn="l">
              <a:buFont typeface="Arial" panose="020B0604020202020204" pitchFamily="34" charset="0"/>
              <a:buChar char="•"/>
            </a:pPr>
            <a:r>
              <a:rPr lang="en-US" sz="1600" dirty="0">
                <a:latin typeface="LiberationSans"/>
              </a:rPr>
              <a:t>Basically:</a:t>
            </a:r>
          </a:p>
          <a:p>
            <a:pPr marL="285750" indent="-285750" algn="l">
              <a:buFont typeface="Arial" panose="020B0604020202020204" pitchFamily="34" charset="0"/>
              <a:buChar char="•"/>
            </a:pPr>
            <a:r>
              <a:rPr lang="en-US" sz="1600" dirty="0" err="1">
                <a:latin typeface="LiberationSans"/>
              </a:rPr>
              <a:t>rD</a:t>
            </a:r>
            <a:r>
              <a:rPr lang="en-US" sz="1600" dirty="0">
                <a:latin typeface="LiberationSans"/>
              </a:rPr>
              <a:t> = </a:t>
            </a:r>
            <a:r>
              <a:rPr lang="en-US" sz="1600" dirty="0" err="1">
                <a:latin typeface="LiberationSans"/>
              </a:rPr>
              <a:t>rA</a:t>
            </a:r>
            <a:r>
              <a:rPr lang="en-US" sz="1600" dirty="0">
                <a:latin typeface="LiberationSans"/>
              </a:rPr>
              <a:t> + </a:t>
            </a:r>
            <a:r>
              <a:rPr lang="en-US" sz="1600" dirty="0" err="1">
                <a:latin typeface="LiberationSans"/>
              </a:rPr>
              <a:t>rB</a:t>
            </a:r>
            <a:endParaRPr lang="en-US" sz="1600" dirty="0">
              <a:latin typeface="LiberationSans"/>
            </a:endParaRPr>
          </a:p>
          <a:p>
            <a:pPr algn="l"/>
            <a:r>
              <a:rPr lang="en-US" sz="1600" dirty="0">
                <a:latin typeface="LiberationSans"/>
              </a:rPr>
              <a:t>      or</a:t>
            </a:r>
          </a:p>
          <a:p>
            <a:pPr marL="285750" indent="-285750" algn="l">
              <a:buFont typeface="Arial" panose="020B0604020202020204" pitchFamily="34" charset="0"/>
              <a:buChar char="•"/>
            </a:pPr>
            <a:r>
              <a:rPr lang="en-US" sz="1600" dirty="0" err="1">
                <a:latin typeface="LiberationSans"/>
              </a:rPr>
              <a:t>rD</a:t>
            </a:r>
            <a:r>
              <a:rPr lang="en-US" sz="1600" dirty="0">
                <a:latin typeface="LiberationSans"/>
              </a:rPr>
              <a:t> = </a:t>
            </a:r>
            <a:r>
              <a:rPr lang="en-US" sz="1600" dirty="0" err="1">
                <a:latin typeface="LiberationSans"/>
              </a:rPr>
              <a:t>rA</a:t>
            </a:r>
            <a:r>
              <a:rPr lang="en-US" sz="1600" dirty="0">
                <a:latin typeface="LiberationSans"/>
              </a:rPr>
              <a:t> + #imm16</a:t>
            </a:r>
          </a:p>
          <a:p>
            <a:pPr marL="285750" indent="-285750" algn="l">
              <a:buFont typeface="Arial" panose="020B0604020202020204" pitchFamily="34" charset="0"/>
              <a:buChar char="•"/>
            </a:pPr>
            <a:endParaRPr lang="en-US" sz="1600" dirty="0">
              <a:latin typeface="LiberationSans"/>
            </a:endParaRPr>
          </a:p>
          <a:p>
            <a:pPr marL="285750" indent="-285750" algn="l">
              <a:buFont typeface="Arial" panose="020B0604020202020204" pitchFamily="34" charset="0"/>
              <a:buChar char="•"/>
            </a:pPr>
            <a:r>
              <a:rPr lang="en-US" sz="1600" dirty="0">
                <a:latin typeface="LiberationSans"/>
              </a:rPr>
              <a:t>Allows you to add one thing to another, whether it be registers or given values.</a:t>
            </a:r>
          </a:p>
        </p:txBody>
      </p:sp>
    </p:spTree>
    <p:extLst>
      <p:ext uri="{BB962C8B-B14F-4D97-AF65-F5344CB8AC3E}">
        <p14:creationId xmlns:p14="http://schemas.microsoft.com/office/powerpoint/2010/main" val="1238688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spc="5" dirty="0">
                <a:latin typeface="LiberationSans"/>
              </a:rPr>
              <a:t>ADD Instruction (EXs)</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4247317"/>
          </a:xfrm>
        </p:spPr>
        <p:txBody>
          <a:bodyPr/>
          <a:lstStyle/>
          <a:p>
            <a:pPr marL="285750" indent="-285750" algn="l">
              <a:buFont typeface="Arial" panose="020B0604020202020204" pitchFamily="34" charset="0"/>
              <a:buChar char="•"/>
            </a:pPr>
            <a:r>
              <a:rPr lang="en-US" dirty="0">
                <a:latin typeface="LiberationSans"/>
              </a:rPr>
              <a:t>Examples:</a:t>
            </a:r>
          </a:p>
          <a:p>
            <a:pPr algn="l"/>
            <a:r>
              <a:rPr lang="en-US" dirty="0">
                <a:latin typeface="LiberationSans"/>
              </a:rPr>
              <a:t>       1. ADD W0, W1, W2 ; Stores the result of W1 + W2 to Register W0</a:t>
            </a:r>
          </a:p>
          <a:p>
            <a:pPr algn="l"/>
            <a:r>
              <a:rPr lang="en-US" dirty="0">
                <a:latin typeface="LiberationSans"/>
              </a:rPr>
              <a:t>       2. ADD X0, X10, X11 ; Stores the result of X10 + X11 to Register X0</a:t>
            </a:r>
          </a:p>
          <a:p>
            <a:pPr algn="l"/>
            <a:r>
              <a:rPr lang="en-US" dirty="0">
                <a:latin typeface="LiberationSans"/>
              </a:rPr>
              <a:t>       3. ADD S2, S23, #0xFF ; Stores the result of S23 + 0xFF (255) to Register S2</a:t>
            </a:r>
          </a:p>
          <a:p>
            <a:pPr algn="l"/>
            <a:r>
              <a:rPr lang="en-US" dirty="0">
                <a:latin typeface="LiberationSans"/>
              </a:rPr>
              <a:t>       4. ADD S2, S23, #255 ; Stores the result of S23 + 255 to Register S2</a:t>
            </a:r>
          </a:p>
          <a:p>
            <a:pPr algn="l"/>
            <a:r>
              <a:rPr lang="en-US" dirty="0">
                <a:latin typeface="LiberationSans"/>
              </a:rPr>
              <a:t>       5. ADD B4, B4, B3 ; Stores the result of B4 + B3 back into Register B4</a:t>
            </a:r>
          </a:p>
          <a:p>
            <a:pPr algn="l"/>
            <a:r>
              <a:rPr lang="en-US" dirty="0">
                <a:latin typeface="LiberationSans"/>
              </a:rPr>
              <a:t>       6. ADD W0, W0, #4 ; Stores the result of W0 + 4 back into Register W0. Basically, add 4 to W0</a:t>
            </a:r>
          </a:p>
          <a:p>
            <a:pPr algn="l"/>
            <a:r>
              <a:rPr lang="en-US" dirty="0">
                <a:latin typeface="LiberationSans"/>
              </a:rPr>
              <a:t>       7. ADD W0, W0, #-4 ; Stores the result of W0 + (-4) back into Register W0. Basically,  add -4 to W0. Really subtracts 4</a:t>
            </a:r>
          </a:p>
          <a:p>
            <a:pPr algn="l"/>
            <a:r>
              <a:rPr lang="en-US" dirty="0">
                <a:latin typeface="LiberationSans"/>
              </a:rPr>
              <a:t>       8. ADD W0, W0, #-0x4 ; Stores the result of W0 + -(0x4) back into Register W0. Basically, add -0x4 to W0. Really subtracts 0x4</a:t>
            </a:r>
          </a:p>
          <a:p>
            <a:pPr algn="l"/>
            <a:endParaRPr lang="en-US" dirty="0">
              <a:latin typeface="LiberationSans"/>
            </a:endParaRPr>
          </a:p>
          <a:p>
            <a:pPr marL="285750" indent="-285750" algn="l">
              <a:buFont typeface="Arial" panose="020B0604020202020204" pitchFamily="34" charset="0"/>
              <a:buChar char="•"/>
            </a:pPr>
            <a:r>
              <a:rPr lang="en-US" dirty="0">
                <a:latin typeface="LiberationSans"/>
              </a:rPr>
              <a:t>We have eight instructions here. Realize that the number and period right next to the instructions aren’t part of the instruction: they’re just how I’m showing each line of code. The semicolon represents a code comment. Code comments aren’t included in the actual instruction: they’re just sometimes added by the developer to keep track of what their instructions do. In this case, I used comments to indicate what the above instructions were doing.</a:t>
            </a:r>
          </a:p>
          <a:p>
            <a:pPr marL="285750" indent="-285750" algn="l">
              <a:buFont typeface="Arial" panose="020B0604020202020204" pitchFamily="34" charset="0"/>
              <a:buChar char="•"/>
            </a:pPr>
            <a:endParaRPr lang="en-US" dirty="0">
              <a:latin typeface="LiberationSans"/>
            </a:endParaRPr>
          </a:p>
          <a:p>
            <a:pPr marL="285750" indent="-285750" algn="l">
              <a:buFont typeface="Arial" panose="020B0604020202020204" pitchFamily="34" charset="0"/>
              <a:buChar char="•"/>
            </a:pPr>
            <a:r>
              <a:rPr lang="en-US" dirty="0">
                <a:latin typeface="LiberationSans"/>
              </a:rPr>
              <a:t>In Line 1, assume W0 = 100, W1 = 30, and W2 = 15. W1 + W2 returns a result of 45. W0 now equals 45. In this case, the value of W0 didn’t matter: it is just being used as a register to store our result in. It’s likely 100 was the previous result of some other function. Line 2 is executed basically the same way, with different things to add by but the same destination register, but the register is being told to store doublewords instead of words.</a:t>
            </a:r>
          </a:p>
          <a:p>
            <a:pPr marL="285750" indent="-285750" algn="l">
              <a:buFont typeface="Arial" panose="020B0604020202020204" pitchFamily="34" charset="0"/>
              <a:buChar char="•"/>
            </a:pPr>
            <a:r>
              <a:rPr lang="en-US" dirty="0">
                <a:latin typeface="LiberationSans"/>
              </a:rPr>
              <a:t>In Line 3, assume S2 = 0 and S23 = 256. S23 + 0xFF (255) gives a result of 511. S2 is now equal to 511. Line 4 does the same thing, but instead of adding a hexadecimal value, a decimal value is added. Both functions lead to the same result: just showing you that you can write in a value as either decimal or hexadecimal by using the above notation.</a:t>
            </a:r>
          </a:p>
          <a:p>
            <a:pPr marL="285750" indent="-285750" algn="l">
              <a:buFont typeface="Arial" panose="020B0604020202020204" pitchFamily="34" charset="0"/>
              <a:buChar char="•"/>
            </a:pPr>
            <a:r>
              <a:rPr lang="en-US" dirty="0">
                <a:latin typeface="LiberationSans"/>
              </a:rPr>
              <a:t>In Line 5, assume B4 = 25 and B3 = 19. B4 + B3 returns a result of 44. B4 now equals 44. Something similar happens in Line 6. Assume W0 = 42. W0 + 4 returns a result of 46, so W0 is now equal to 46. Unlike in Lines 1-4, what the destination register originally equaled didn’t matter. However, consider the destination register is also used in the calculation here, the destination register partially determines the result of the outcome. </a:t>
            </a:r>
          </a:p>
          <a:p>
            <a:pPr marL="285750" indent="-285750" algn="l">
              <a:buFont typeface="Arial" panose="020B0604020202020204" pitchFamily="34" charset="0"/>
              <a:buChar char="•"/>
            </a:pPr>
            <a:r>
              <a:rPr lang="en-US" dirty="0">
                <a:latin typeface="LiberationSans"/>
              </a:rPr>
              <a:t>Lines 7-8 are basically clones of Line 6 to show you that you can place negative values in as well.</a:t>
            </a:r>
          </a:p>
          <a:p>
            <a:pPr marL="285750" indent="-285750" algn="l">
              <a:buFont typeface="Arial" panose="020B0604020202020204" pitchFamily="34" charset="0"/>
              <a:buChar char="•"/>
            </a:pPr>
            <a:endParaRPr lang="en-US" sz="1200" dirty="0">
              <a:latin typeface="LiberationSans"/>
            </a:endParaRPr>
          </a:p>
        </p:txBody>
      </p:sp>
    </p:spTree>
    <p:extLst>
      <p:ext uri="{BB962C8B-B14F-4D97-AF65-F5344CB8AC3E}">
        <p14:creationId xmlns:p14="http://schemas.microsoft.com/office/powerpoint/2010/main" val="156986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spc="5" dirty="0">
                <a:latin typeface="LiberationSans"/>
              </a:rPr>
              <a:t>MOV Instruction</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4201150"/>
          </a:xfrm>
        </p:spPr>
        <p:txBody>
          <a:bodyPr/>
          <a:lstStyle/>
          <a:p>
            <a:pPr marL="285750" indent="-285750" algn="l">
              <a:buFont typeface="Arial" panose="020B0604020202020204" pitchFamily="34" charset="0"/>
              <a:buChar char="•"/>
            </a:pPr>
            <a:r>
              <a:rPr lang="en-US" sz="1300" dirty="0">
                <a:latin typeface="LiberationSans"/>
              </a:rPr>
              <a:t>MOV </a:t>
            </a:r>
            <a:r>
              <a:rPr lang="en-US" sz="1300" dirty="0" err="1">
                <a:latin typeface="LiberationSans"/>
              </a:rPr>
              <a:t>rD</a:t>
            </a:r>
            <a:r>
              <a:rPr lang="en-US" sz="1300" dirty="0">
                <a:latin typeface="LiberationSans"/>
              </a:rPr>
              <a:t>, </a:t>
            </a:r>
            <a:r>
              <a:rPr lang="en-US" sz="1300" dirty="0" err="1">
                <a:latin typeface="LiberationSans"/>
              </a:rPr>
              <a:t>rA</a:t>
            </a:r>
            <a:endParaRPr lang="en-US" sz="1300" dirty="0">
              <a:latin typeface="LiberationSans"/>
            </a:endParaRPr>
          </a:p>
          <a:p>
            <a:pPr algn="l"/>
            <a:r>
              <a:rPr lang="en-US" sz="1300" dirty="0">
                <a:latin typeface="LiberationSans"/>
              </a:rPr>
              <a:t>       or</a:t>
            </a:r>
          </a:p>
          <a:p>
            <a:pPr marL="285750" indent="-285750" algn="l">
              <a:buFont typeface="Arial" panose="020B0604020202020204" pitchFamily="34" charset="0"/>
              <a:buChar char="•"/>
            </a:pPr>
            <a:r>
              <a:rPr lang="en-US" sz="1300" dirty="0">
                <a:latin typeface="LiberationSans"/>
              </a:rPr>
              <a:t>MOV </a:t>
            </a:r>
            <a:r>
              <a:rPr lang="en-US" sz="1300" dirty="0" err="1">
                <a:latin typeface="LiberationSans"/>
              </a:rPr>
              <a:t>rD</a:t>
            </a:r>
            <a:r>
              <a:rPr lang="en-US" sz="1300" dirty="0">
                <a:latin typeface="LiberationSans"/>
              </a:rPr>
              <a:t>, #imm16</a:t>
            </a:r>
          </a:p>
          <a:p>
            <a:pPr marL="285750" indent="-285750" algn="l">
              <a:buFont typeface="Arial" panose="020B0604020202020204" pitchFamily="34" charset="0"/>
              <a:buChar char="•"/>
            </a:pPr>
            <a:endParaRPr lang="en-US" sz="1300" dirty="0">
              <a:latin typeface="LiberationSans"/>
            </a:endParaRPr>
          </a:p>
          <a:p>
            <a:pPr marL="285750" indent="-285750" algn="l">
              <a:buFont typeface="Arial" panose="020B0604020202020204" pitchFamily="34" charset="0"/>
              <a:buChar char="•"/>
            </a:pPr>
            <a:r>
              <a:rPr lang="en-US" sz="1300" dirty="0">
                <a:latin typeface="LiberationSans"/>
              </a:rPr>
              <a:t>Where the value in </a:t>
            </a:r>
            <a:r>
              <a:rPr lang="en-US" sz="1300" dirty="0" err="1">
                <a:latin typeface="LiberationSans"/>
              </a:rPr>
              <a:t>rD</a:t>
            </a:r>
            <a:r>
              <a:rPr lang="en-US" sz="1300" dirty="0">
                <a:latin typeface="LiberationSans"/>
              </a:rPr>
              <a:t> is set to the value in </a:t>
            </a:r>
            <a:r>
              <a:rPr lang="en-US" sz="1300" dirty="0" err="1">
                <a:latin typeface="LiberationSans"/>
              </a:rPr>
              <a:t>rA.</a:t>
            </a:r>
            <a:endParaRPr lang="en-US" sz="1300" dirty="0">
              <a:latin typeface="LiberationSans"/>
            </a:endParaRPr>
          </a:p>
          <a:p>
            <a:pPr marL="285750" indent="-285750" algn="l">
              <a:buFont typeface="Arial" panose="020B0604020202020204" pitchFamily="34" charset="0"/>
              <a:buChar char="•"/>
            </a:pPr>
            <a:r>
              <a:rPr lang="en-US" sz="1300" dirty="0">
                <a:latin typeface="LiberationSans"/>
              </a:rPr>
              <a:t>#imm16 is a numerical value to set the value of </a:t>
            </a:r>
            <a:r>
              <a:rPr lang="en-US" sz="1300" dirty="0" err="1">
                <a:latin typeface="LiberationSans"/>
              </a:rPr>
              <a:t>rD</a:t>
            </a:r>
            <a:r>
              <a:rPr lang="en-US" sz="1300" dirty="0">
                <a:latin typeface="LiberationSans"/>
              </a:rPr>
              <a:t> to, from 0-65535.</a:t>
            </a:r>
          </a:p>
          <a:p>
            <a:pPr marL="285750" indent="-285750" algn="l">
              <a:buFont typeface="Arial" panose="020B0604020202020204" pitchFamily="34" charset="0"/>
              <a:buChar char="•"/>
            </a:pPr>
            <a:endParaRPr lang="en-US" sz="1300" dirty="0">
              <a:latin typeface="LiberationSans"/>
            </a:endParaRPr>
          </a:p>
          <a:p>
            <a:pPr marL="285750" indent="-285750" algn="l">
              <a:buFont typeface="Arial" panose="020B0604020202020204" pitchFamily="34" charset="0"/>
              <a:buChar char="•"/>
            </a:pPr>
            <a:r>
              <a:rPr lang="en-US" sz="1300" dirty="0">
                <a:latin typeface="LiberationSans"/>
              </a:rPr>
              <a:t>Basically:</a:t>
            </a:r>
          </a:p>
          <a:p>
            <a:pPr marL="285750" indent="-285750" algn="l">
              <a:buFont typeface="Arial" panose="020B0604020202020204" pitchFamily="34" charset="0"/>
              <a:buChar char="•"/>
            </a:pPr>
            <a:r>
              <a:rPr lang="en-US" sz="1300" dirty="0" err="1">
                <a:latin typeface="LiberationSans"/>
              </a:rPr>
              <a:t>rD</a:t>
            </a:r>
            <a:r>
              <a:rPr lang="en-US" sz="1300" dirty="0">
                <a:latin typeface="LiberationSans"/>
              </a:rPr>
              <a:t> = </a:t>
            </a:r>
            <a:r>
              <a:rPr lang="en-US" sz="1300" dirty="0" err="1">
                <a:latin typeface="LiberationSans"/>
              </a:rPr>
              <a:t>rA</a:t>
            </a:r>
            <a:r>
              <a:rPr lang="en-US" sz="1300" dirty="0">
                <a:latin typeface="LiberationSans"/>
              </a:rPr>
              <a:t> </a:t>
            </a:r>
          </a:p>
          <a:p>
            <a:pPr algn="l"/>
            <a:r>
              <a:rPr lang="en-US" sz="1300" dirty="0">
                <a:latin typeface="LiberationSans"/>
              </a:rPr>
              <a:t>       or</a:t>
            </a:r>
          </a:p>
          <a:p>
            <a:pPr marL="285750" indent="-285750" algn="l">
              <a:buFont typeface="Arial" panose="020B0604020202020204" pitchFamily="34" charset="0"/>
              <a:buChar char="•"/>
            </a:pPr>
            <a:r>
              <a:rPr lang="en-US" sz="1300" dirty="0" err="1">
                <a:latin typeface="LiberationSans"/>
              </a:rPr>
              <a:t>rD</a:t>
            </a:r>
            <a:r>
              <a:rPr lang="en-US" sz="1300" dirty="0">
                <a:latin typeface="LiberationSans"/>
              </a:rPr>
              <a:t> = #imm16</a:t>
            </a:r>
          </a:p>
          <a:p>
            <a:pPr marL="285750" indent="-285750" algn="l">
              <a:buFont typeface="Arial" panose="020B0604020202020204" pitchFamily="34" charset="0"/>
              <a:buChar char="•"/>
            </a:pPr>
            <a:endParaRPr lang="en-US" sz="1300" dirty="0">
              <a:latin typeface="LiberationSans"/>
            </a:endParaRPr>
          </a:p>
          <a:p>
            <a:pPr marL="285750" indent="-285750" algn="l">
              <a:buFont typeface="Arial" panose="020B0604020202020204" pitchFamily="34" charset="0"/>
              <a:buChar char="•"/>
            </a:pPr>
            <a:r>
              <a:rPr lang="en-US" sz="1300" dirty="0">
                <a:latin typeface="LiberationSans"/>
              </a:rPr>
              <a:t>Really, it just copies, or ‘moves’ a value from one place to another.</a:t>
            </a:r>
          </a:p>
          <a:p>
            <a:pPr marL="285750" indent="-285750" algn="l">
              <a:buFont typeface="Arial" panose="020B0604020202020204" pitchFamily="34" charset="0"/>
              <a:buChar char="•"/>
            </a:pPr>
            <a:r>
              <a:rPr lang="en-US" sz="1300" dirty="0">
                <a:latin typeface="LiberationSans"/>
              </a:rPr>
              <a:t>In x86-64, MOV allows you to move an address to a register, a value contained by address to a register, register to register, a given value to a register, a value contained by register to an address, and a given value to an address, whether it be a pointer or static address.</a:t>
            </a:r>
          </a:p>
          <a:p>
            <a:pPr marL="285750" indent="-285750" algn="l">
              <a:buFont typeface="Arial" panose="020B0604020202020204" pitchFamily="34" charset="0"/>
              <a:buChar char="•"/>
            </a:pPr>
            <a:r>
              <a:rPr lang="en-US" sz="1300" dirty="0">
                <a:latin typeface="LiberationSans"/>
              </a:rPr>
              <a:t>In ARM, the current language, we can only use MOV to move a given value to a register or a register to a register. The LDR and STR functions, the ones directly after this, cover the rest of what x86-64’s MOV was able to do.</a:t>
            </a:r>
          </a:p>
          <a:p>
            <a:pPr marL="285750" indent="-285750" algn="l">
              <a:buFont typeface="Arial" panose="020B0604020202020204" pitchFamily="34" charset="0"/>
              <a:buChar char="•"/>
            </a:pPr>
            <a:r>
              <a:rPr lang="en-US" sz="1300" dirty="0">
                <a:latin typeface="LiberationSans"/>
              </a:rPr>
              <a:t>For the rest of the video series, I will only write code in ARM. Assume any code I write throughout the rest of the video series is in ARM. I basically gave you x86 as examples early on to prepare you for this. Even further code type videos after this one, assuming I make them, will be in ARM.</a:t>
            </a:r>
          </a:p>
        </p:txBody>
      </p:sp>
    </p:spTree>
    <p:extLst>
      <p:ext uri="{BB962C8B-B14F-4D97-AF65-F5344CB8AC3E}">
        <p14:creationId xmlns:p14="http://schemas.microsoft.com/office/powerpoint/2010/main" val="197179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spc="5" dirty="0">
                <a:latin typeface="LiberationSans"/>
              </a:rPr>
              <a:t>MOV Instruction (EXs)</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4231928"/>
          </a:xfrm>
        </p:spPr>
        <p:txBody>
          <a:bodyPr/>
          <a:lstStyle/>
          <a:p>
            <a:pPr marL="285750" indent="-285750" algn="l">
              <a:buFont typeface="Arial" panose="020B0604020202020204" pitchFamily="34" charset="0"/>
              <a:buChar char="•"/>
            </a:pPr>
            <a:r>
              <a:rPr lang="en-US" dirty="0">
                <a:latin typeface="LiberationSans"/>
              </a:rPr>
              <a:t>Examples:</a:t>
            </a:r>
          </a:p>
          <a:p>
            <a:pPr algn="l"/>
            <a:r>
              <a:rPr lang="en-US" dirty="0">
                <a:latin typeface="LiberationSans"/>
              </a:rPr>
              <a:t>       1. MOV W0, W1 ; Sets Register W0 equal to Register W1</a:t>
            </a:r>
          </a:p>
          <a:p>
            <a:pPr algn="l"/>
            <a:r>
              <a:rPr lang="en-US" dirty="0">
                <a:latin typeface="LiberationSans"/>
              </a:rPr>
              <a:t>       2. MOV W0, #0x7F ; Sets Register W0 equal to 0x7F (255)</a:t>
            </a:r>
          </a:p>
          <a:p>
            <a:pPr algn="l"/>
            <a:r>
              <a:rPr lang="en-US" dirty="0">
                <a:latin typeface="LiberationSans"/>
              </a:rPr>
              <a:t>       3. MOV X27, #255 ; Sets Register X27 equal to 255</a:t>
            </a:r>
          </a:p>
          <a:p>
            <a:pPr algn="l"/>
            <a:r>
              <a:rPr lang="en-US" dirty="0">
                <a:latin typeface="LiberationSans"/>
              </a:rPr>
              <a:t>       4. MOV W0, W0 ; Sets Register W0 equal to Register W0, effectively doing nothing</a:t>
            </a:r>
          </a:p>
          <a:p>
            <a:pPr algn="l"/>
            <a:r>
              <a:rPr lang="en-US" dirty="0">
                <a:latin typeface="LiberationSans"/>
              </a:rPr>
              <a:t>       5. MOV S0, WZR ; Sets S0 equal to WZR, which is 0</a:t>
            </a:r>
          </a:p>
          <a:p>
            <a:pPr algn="l"/>
            <a:r>
              <a:rPr lang="en-US" dirty="0">
                <a:latin typeface="LiberationSans"/>
              </a:rPr>
              <a:t>       6. MOV D4, XZR ; Sets D4 equal to XZR, which is 0</a:t>
            </a:r>
          </a:p>
          <a:p>
            <a:pPr algn="l"/>
            <a:r>
              <a:rPr lang="en-US" dirty="0">
                <a:latin typeface="LiberationSans"/>
              </a:rPr>
              <a:t>       7. MOV D4, WZR ; Sets the first 32-bits of D4 equal to 0, while preserving the last 32-bits</a:t>
            </a:r>
          </a:p>
          <a:p>
            <a:pPr algn="l"/>
            <a:r>
              <a:rPr lang="en-US" dirty="0">
                <a:latin typeface="LiberationSans"/>
              </a:rPr>
              <a:t>       8. MOV X27, #-255 ; Sets Register X27 equal to -255</a:t>
            </a:r>
          </a:p>
          <a:p>
            <a:pPr algn="l"/>
            <a:r>
              <a:rPr lang="en-US" dirty="0">
                <a:latin typeface="LiberationSans"/>
              </a:rPr>
              <a:t>       9. MOV W0, #-0x7F ; Sets Register W0 equal to -0x7F (-255)</a:t>
            </a:r>
          </a:p>
          <a:p>
            <a:pPr algn="l"/>
            <a:endParaRPr lang="en-US" dirty="0">
              <a:latin typeface="LiberationSans"/>
            </a:endParaRPr>
          </a:p>
          <a:p>
            <a:pPr marL="285750" indent="-285750" algn="l">
              <a:buFont typeface="Arial" panose="020B0604020202020204" pitchFamily="34" charset="0"/>
              <a:buChar char="•"/>
            </a:pPr>
            <a:r>
              <a:rPr lang="en-US" dirty="0">
                <a:latin typeface="LiberationSans"/>
              </a:rPr>
              <a:t>We have nine instructions here. Realize that the number and period right next to the instructions aren’t part of the instruction: they’re just how I’m showing each line of code. The semicolon represents a code comment. Code comments aren’t included in the actual instruction: they’re just sometimes added by the developer to keep track of what their instructions do. In this case, I used comments to indicate what the above instructions were doing.</a:t>
            </a:r>
          </a:p>
          <a:p>
            <a:pPr marL="285750" indent="-285750" algn="l">
              <a:buFont typeface="Arial" panose="020B0604020202020204" pitchFamily="34" charset="0"/>
              <a:buChar char="•"/>
            </a:pPr>
            <a:endParaRPr lang="en-US" dirty="0">
              <a:latin typeface="LiberationSans"/>
            </a:endParaRPr>
          </a:p>
          <a:p>
            <a:pPr marL="285750" indent="-285750" algn="l">
              <a:buFont typeface="Arial" panose="020B0604020202020204" pitchFamily="34" charset="0"/>
              <a:buChar char="•"/>
            </a:pPr>
            <a:r>
              <a:rPr lang="en-US" dirty="0">
                <a:latin typeface="LiberationSans"/>
              </a:rPr>
              <a:t>In Line 1, assume W0 = 99 and W1 = 42. Now, W0 is equal to 42. Line 2 sets W0 to 255. Line 3 sets X27 to 255. This is rather self-explanatory.</a:t>
            </a:r>
          </a:p>
          <a:p>
            <a:pPr marL="285750" indent="-285750" algn="l">
              <a:buFont typeface="Arial" panose="020B0604020202020204" pitchFamily="34" charset="0"/>
              <a:buChar char="•"/>
            </a:pPr>
            <a:r>
              <a:rPr lang="en-US" dirty="0">
                <a:latin typeface="LiberationSans"/>
              </a:rPr>
              <a:t>Line 4 literally does nothing. The function NOP, which stands for No Operation, encodes in the program to MOV W0,W0. This way, a person could insert this code here to take up space without doing anything. This is a bit of a spoiler alert, but later on, we’ll be replacing in-game instructions with NOP. This basically prevents whatever function that originally existed from having any effect.</a:t>
            </a:r>
          </a:p>
          <a:p>
            <a:pPr marL="285750" indent="-285750" algn="l">
              <a:buFont typeface="Arial" panose="020B0604020202020204" pitchFamily="34" charset="0"/>
              <a:buChar char="•"/>
            </a:pPr>
            <a:r>
              <a:rPr lang="en-US" dirty="0">
                <a:latin typeface="LiberationSans"/>
              </a:rPr>
              <a:t>Lines 5-6 are pretty self-explanatory. However, Line 7 is pretty strange. Basically, WZR means to carry 32-bits of zeroes into the destination register. XZR means to carry 64-bits of zeroes into the destination register. Considering Register D4 is currently holding 64-bits, WZR only stores zeroes to the first half of the register. This is why you can specify the length of the Zero Register: sometimes you have to set a 32-bit or a 64-bit register to zero. You can’t zero a 64-bit register with WZR, it must be with XZR. Likewise, you can’t zero a 32-bit register with XZR, as the destination register might overwrite bits of the rest of the register that are actually important. You must zero the register with WZR instead.</a:t>
            </a:r>
          </a:p>
          <a:p>
            <a:pPr marL="285750" indent="-285750" algn="l">
              <a:buFont typeface="Arial" panose="020B0604020202020204" pitchFamily="34" charset="0"/>
              <a:buChar char="•"/>
            </a:pPr>
            <a:r>
              <a:rPr lang="en-US" dirty="0">
                <a:latin typeface="LiberationSans"/>
              </a:rPr>
              <a:t>Lines 8-9 are really clones of Lines 2-3 to show that you can move a negative value into a register as well.</a:t>
            </a:r>
          </a:p>
        </p:txBody>
      </p:sp>
    </p:spTree>
    <p:extLst>
      <p:ext uri="{BB962C8B-B14F-4D97-AF65-F5344CB8AC3E}">
        <p14:creationId xmlns:p14="http://schemas.microsoft.com/office/powerpoint/2010/main" val="1756007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spc="5" dirty="0">
                <a:latin typeface="LiberationSans"/>
              </a:rPr>
              <a:t>LDR Instruction</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4647426"/>
          </a:xfrm>
        </p:spPr>
        <p:txBody>
          <a:bodyPr/>
          <a:lstStyle/>
          <a:p>
            <a:pPr marL="285750" indent="-285750" algn="l">
              <a:buFont typeface="Arial" panose="020B0604020202020204" pitchFamily="34" charset="0"/>
              <a:buChar char="•"/>
            </a:pPr>
            <a:r>
              <a:rPr lang="en-US" sz="1200" dirty="0">
                <a:latin typeface="LiberationSans"/>
              </a:rPr>
              <a:t>LDR is going to be a slight bit different from our other instructions. It can be written as:</a:t>
            </a:r>
          </a:p>
          <a:p>
            <a:pPr marL="285750" indent="-285750" algn="l">
              <a:buFont typeface="Arial" panose="020B0604020202020204" pitchFamily="34" charset="0"/>
              <a:buChar char="•"/>
            </a:pPr>
            <a:r>
              <a:rPr lang="en-US" sz="1200" dirty="0">
                <a:latin typeface="LiberationSans"/>
              </a:rPr>
              <a:t>LDRT </a:t>
            </a:r>
            <a:r>
              <a:rPr lang="en-US" sz="1200" dirty="0" err="1">
                <a:latin typeface="LiberationSans"/>
              </a:rPr>
              <a:t>rA</a:t>
            </a:r>
            <a:r>
              <a:rPr lang="en-US" sz="1200" dirty="0">
                <a:latin typeface="LiberationSans"/>
              </a:rPr>
              <a:t>, [</a:t>
            </a:r>
            <a:r>
              <a:rPr lang="en-US" sz="1200" dirty="0" err="1">
                <a:latin typeface="LiberationSans"/>
              </a:rPr>
              <a:t>rD</a:t>
            </a:r>
            <a:r>
              <a:rPr lang="en-US" sz="1200" dirty="0">
                <a:latin typeface="LiberationSans"/>
              </a:rPr>
              <a:t>] ; No offset</a:t>
            </a:r>
          </a:p>
          <a:p>
            <a:pPr algn="l"/>
            <a:r>
              <a:rPr lang="en-US" sz="1200" dirty="0">
                <a:latin typeface="LiberationSans"/>
              </a:rPr>
              <a:t>        or</a:t>
            </a:r>
          </a:p>
          <a:p>
            <a:pPr marL="285750" indent="-285750" algn="l">
              <a:buFont typeface="Arial" panose="020B0604020202020204" pitchFamily="34" charset="0"/>
              <a:buChar char="•"/>
            </a:pPr>
            <a:r>
              <a:rPr lang="en-US" sz="1200" dirty="0">
                <a:latin typeface="LiberationSans"/>
              </a:rPr>
              <a:t>LDRT </a:t>
            </a:r>
            <a:r>
              <a:rPr lang="en-US" sz="1200" dirty="0" err="1">
                <a:latin typeface="LiberationSans"/>
              </a:rPr>
              <a:t>rA</a:t>
            </a:r>
            <a:r>
              <a:rPr lang="en-US" sz="1200" dirty="0">
                <a:latin typeface="LiberationSans"/>
              </a:rPr>
              <a:t>, [</a:t>
            </a:r>
            <a:r>
              <a:rPr lang="en-US" sz="1200" dirty="0" err="1">
                <a:latin typeface="LiberationSans"/>
              </a:rPr>
              <a:t>rD</a:t>
            </a:r>
            <a:r>
              <a:rPr lang="en-US" sz="1200" dirty="0">
                <a:latin typeface="LiberationSans"/>
              </a:rPr>
              <a:t>, #offset] ; immediate offset</a:t>
            </a:r>
          </a:p>
          <a:p>
            <a:pPr algn="l"/>
            <a:r>
              <a:rPr lang="en-US" sz="1200" dirty="0">
                <a:latin typeface="LiberationSans"/>
              </a:rPr>
              <a:t>        or</a:t>
            </a:r>
          </a:p>
          <a:p>
            <a:pPr marL="285750" indent="-285750" algn="l">
              <a:buFont typeface="Arial" panose="020B0604020202020204" pitchFamily="34" charset="0"/>
              <a:buChar char="•"/>
            </a:pPr>
            <a:r>
              <a:rPr lang="en-US" sz="1200" dirty="0">
                <a:latin typeface="LiberationSans"/>
              </a:rPr>
              <a:t>LDRT </a:t>
            </a:r>
            <a:r>
              <a:rPr lang="en-US" sz="1200" dirty="0" err="1">
                <a:latin typeface="LiberationSans"/>
              </a:rPr>
              <a:t>rA</a:t>
            </a:r>
            <a:r>
              <a:rPr lang="en-US" sz="1200" dirty="0">
                <a:latin typeface="LiberationSans"/>
              </a:rPr>
              <a:t>, [</a:t>
            </a:r>
            <a:r>
              <a:rPr lang="en-US" sz="1200" dirty="0" err="1">
                <a:latin typeface="LiberationSans"/>
              </a:rPr>
              <a:t>rD</a:t>
            </a:r>
            <a:r>
              <a:rPr lang="en-US" sz="1200" dirty="0">
                <a:latin typeface="LiberationSans"/>
              </a:rPr>
              <a:t>, #offset]! ; pre-indexed offset</a:t>
            </a:r>
          </a:p>
          <a:p>
            <a:pPr algn="l"/>
            <a:r>
              <a:rPr lang="en-US" sz="1200" dirty="0">
                <a:latin typeface="LiberationSans"/>
              </a:rPr>
              <a:t>        or</a:t>
            </a:r>
          </a:p>
          <a:p>
            <a:pPr marL="285750" indent="-285750" algn="l">
              <a:buFont typeface="Arial" panose="020B0604020202020204" pitchFamily="34" charset="0"/>
              <a:buChar char="•"/>
            </a:pPr>
            <a:r>
              <a:rPr lang="en-US" sz="1200" dirty="0">
                <a:latin typeface="LiberationSans"/>
              </a:rPr>
              <a:t>LDRT </a:t>
            </a:r>
            <a:r>
              <a:rPr lang="en-US" sz="1200" dirty="0" err="1">
                <a:latin typeface="LiberationSans"/>
              </a:rPr>
              <a:t>rA</a:t>
            </a:r>
            <a:r>
              <a:rPr lang="en-US" sz="1200" dirty="0">
                <a:latin typeface="LiberationSans"/>
              </a:rPr>
              <a:t>, [</a:t>
            </a:r>
            <a:r>
              <a:rPr lang="en-US" sz="1200" dirty="0" err="1">
                <a:latin typeface="LiberationSans"/>
              </a:rPr>
              <a:t>rD</a:t>
            </a:r>
            <a:r>
              <a:rPr lang="en-US" sz="1200" dirty="0">
                <a:latin typeface="LiberationSans"/>
              </a:rPr>
              <a:t>], #offset ; post-indexed offset</a:t>
            </a:r>
          </a:p>
          <a:p>
            <a:pPr marL="285750" indent="-285750" algn="l">
              <a:buFont typeface="Arial" panose="020B0604020202020204" pitchFamily="34" charset="0"/>
              <a:buChar char="•"/>
            </a:pPr>
            <a:endParaRPr lang="en-US" sz="1200" dirty="0">
              <a:latin typeface="LiberationSans"/>
            </a:endParaRPr>
          </a:p>
          <a:p>
            <a:pPr marL="285750" indent="-285750" algn="l">
              <a:buFont typeface="Arial" panose="020B0604020202020204" pitchFamily="34" charset="0"/>
              <a:buChar char="•"/>
            </a:pPr>
            <a:r>
              <a:rPr lang="en-US" sz="1200" dirty="0">
                <a:latin typeface="LiberationSans"/>
              </a:rPr>
              <a:t>Basically:</a:t>
            </a:r>
          </a:p>
          <a:p>
            <a:pPr marL="285750" indent="-285750" algn="l">
              <a:buFont typeface="Arial" panose="020B0604020202020204" pitchFamily="34" charset="0"/>
              <a:buChar char="•"/>
            </a:pPr>
            <a:r>
              <a:rPr lang="en-US" sz="1200" dirty="0" err="1">
                <a:latin typeface="LiberationSans"/>
              </a:rPr>
              <a:t>rD</a:t>
            </a:r>
            <a:r>
              <a:rPr lang="en-US" sz="1200" dirty="0">
                <a:latin typeface="LiberationSans"/>
              </a:rPr>
              <a:t> =  Address contained by </a:t>
            </a:r>
            <a:r>
              <a:rPr lang="en-US" sz="1200" dirty="0" err="1">
                <a:latin typeface="LiberationSans"/>
              </a:rPr>
              <a:t>rA</a:t>
            </a:r>
            <a:endParaRPr lang="en-US" sz="1200" dirty="0">
              <a:latin typeface="LiberationSans"/>
            </a:endParaRPr>
          </a:p>
          <a:p>
            <a:pPr algn="l"/>
            <a:r>
              <a:rPr lang="en-US" sz="1200" dirty="0">
                <a:latin typeface="LiberationSans"/>
              </a:rPr>
              <a:t>        or</a:t>
            </a:r>
          </a:p>
          <a:p>
            <a:pPr marL="285750" indent="-285750" algn="l">
              <a:buFont typeface="Arial" panose="020B0604020202020204" pitchFamily="34" charset="0"/>
              <a:buChar char="•"/>
            </a:pPr>
            <a:r>
              <a:rPr lang="en-US" sz="1200" dirty="0" err="1">
                <a:latin typeface="LiberationSans"/>
              </a:rPr>
              <a:t>rD</a:t>
            </a:r>
            <a:r>
              <a:rPr lang="en-US" sz="1200" dirty="0">
                <a:latin typeface="LiberationSans"/>
              </a:rPr>
              <a:t> = Address contained by </a:t>
            </a:r>
            <a:r>
              <a:rPr lang="en-US" sz="1200" dirty="0" err="1">
                <a:latin typeface="LiberationSans"/>
              </a:rPr>
              <a:t>rA</a:t>
            </a:r>
            <a:r>
              <a:rPr lang="en-US" sz="1200" dirty="0">
                <a:latin typeface="LiberationSans"/>
              </a:rPr>
              <a:t> + #offset</a:t>
            </a:r>
          </a:p>
          <a:p>
            <a:pPr marL="285750" indent="-285750" algn="l">
              <a:buFont typeface="Arial" panose="020B0604020202020204" pitchFamily="34" charset="0"/>
              <a:buChar char="•"/>
            </a:pPr>
            <a:endParaRPr lang="en-US" sz="1200" dirty="0">
              <a:latin typeface="LiberationSans"/>
            </a:endParaRPr>
          </a:p>
          <a:p>
            <a:pPr marL="285750" indent="-285750" algn="l">
              <a:buFont typeface="Arial" panose="020B0604020202020204" pitchFamily="34" charset="0"/>
              <a:buChar char="•"/>
            </a:pPr>
            <a:r>
              <a:rPr lang="en-US" sz="1200" dirty="0">
                <a:latin typeface="LiberationSans"/>
              </a:rPr>
              <a:t>Pre-indexed and post-indexed offsets are out of the scope of this lesson, so we’ll only be focusing on the cases where we have no offset or an immediate (which means the same as given) offset. Just know that the instruction can be written like that as well.</a:t>
            </a:r>
          </a:p>
          <a:p>
            <a:pPr marL="285750" indent="-285750" algn="l">
              <a:buFont typeface="Arial" panose="020B0604020202020204" pitchFamily="34" charset="0"/>
              <a:buChar char="•"/>
            </a:pPr>
            <a:r>
              <a:rPr lang="en-US" sz="1200" dirty="0">
                <a:latin typeface="LiberationSans"/>
              </a:rPr>
              <a:t>Where </a:t>
            </a:r>
            <a:r>
              <a:rPr lang="en-US" sz="1200" dirty="0" err="1">
                <a:latin typeface="LiberationSans"/>
              </a:rPr>
              <a:t>rD</a:t>
            </a:r>
            <a:r>
              <a:rPr lang="en-US" sz="1200" dirty="0">
                <a:latin typeface="LiberationSans"/>
              </a:rPr>
              <a:t> is the destination register, </a:t>
            </a:r>
            <a:r>
              <a:rPr lang="en-US" sz="1200" dirty="0" err="1">
                <a:latin typeface="LiberationSans"/>
              </a:rPr>
              <a:t>rA</a:t>
            </a:r>
            <a:r>
              <a:rPr lang="en-US" sz="1200" dirty="0">
                <a:latin typeface="LiberationSans"/>
              </a:rPr>
              <a:t> is a register that contains an address, and #offset is the amount to add or subtract the address by to get the desired address. Particularly good for storing pointer addresses.</a:t>
            </a:r>
          </a:p>
          <a:p>
            <a:pPr marL="285750" indent="-285750" algn="l">
              <a:buFont typeface="Arial" panose="020B0604020202020204" pitchFamily="34" charset="0"/>
              <a:buChar char="•"/>
            </a:pPr>
            <a:r>
              <a:rPr lang="en-US" sz="1200" dirty="0">
                <a:latin typeface="LiberationSans"/>
              </a:rPr>
              <a:t>The function can be used to load a register with an address or load a register with the value contained by an address.</a:t>
            </a:r>
          </a:p>
          <a:p>
            <a:pPr marL="285750" indent="-285750" algn="l">
              <a:buFont typeface="Arial" panose="020B0604020202020204" pitchFamily="34" charset="0"/>
              <a:buChar char="•"/>
            </a:pPr>
            <a:r>
              <a:rPr lang="en-US" sz="1200" dirty="0">
                <a:latin typeface="LiberationSans"/>
              </a:rPr>
              <a:t>T is the data-type, where B is an Unsigned Byte, H is an Unsigned Halfword, D is a Doubleword, Q is a Quadword, and omitting the T term is a Word. T can also be SB for a Signed Byte or SH for a Signed Halfword.</a:t>
            </a:r>
          </a:p>
          <a:p>
            <a:pPr marL="285750" indent="-285750" algn="l">
              <a:buFont typeface="Arial" panose="020B0604020202020204" pitchFamily="34" charset="0"/>
              <a:buChar char="•"/>
            </a:pPr>
            <a:r>
              <a:rPr lang="en-US" sz="1200" dirty="0">
                <a:latin typeface="LiberationSans"/>
              </a:rPr>
              <a:t>Generally, D isn’t the term of T, as you could just use an X register for </a:t>
            </a:r>
            <a:r>
              <a:rPr lang="en-US" sz="1200" dirty="0" err="1">
                <a:latin typeface="LiberationSans"/>
              </a:rPr>
              <a:t>rD</a:t>
            </a:r>
            <a:r>
              <a:rPr lang="en-US" sz="1200" dirty="0">
                <a:latin typeface="LiberationSans"/>
              </a:rPr>
              <a:t> and </a:t>
            </a:r>
            <a:r>
              <a:rPr lang="en-US" sz="1200" dirty="0" err="1">
                <a:latin typeface="LiberationSans"/>
              </a:rPr>
              <a:t>rA</a:t>
            </a:r>
            <a:r>
              <a:rPr lang="en-US" sz="1200" dirty="0">
                <a:latin typeface="LiberationSans"/>
              </a:rPr>
              <a:t> and accomplish the same thing using LDR instead of LDRD.</a:t>
            </a:r>
          </a:p>
          <a:p>
            <a:pPr marL="285750" indent="-285750" algn="l">
              <a:buFont typeface="Arial" panose="020B0604020202020204" pitchFamily="34" charset="0"/>
              <a:buChar char="•"/>
            </a:pPr>
            <a:r>
              <a:rPr lang="en-US" sz="1200" dirty="0">
                <a:latin typeface="LiberationSans"/>
              </a:rPr>
              <a:t>You’ll never need to write to instructions containing LDRT, and the basics of this tutorial will not have you inserting LDRT instructions. However, some ARM Codes might insert LDRT, but those are more advanced cheat codes.</a:t>
            </a:r>
          </a:p>
          <a:p>
            <a:pPr algn="l"/>
            <a:endParaRPr lang="en-US" sz="1400" dirty="0">
              <a:latin typeface="LiberationSans"/>
            </a:endParaRPr>
          </a:p>
        </p:txBody>
      </p:sp>
    </p:spTree>
    <p:extLst>
      <p:ext uri="{BB962C8B-B14F-4D97-AF65-F5344CB8AC3E}">
        <p14:creationId xmlns:p14="http://schemas.microsoft.com/office/powerpoint/2010/main" val="412803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spc="5" dirty="0">
                <a:latin typeface="LiberationSans"/>
              </a:rPr>
              <a:t>LDR Instruction (EXs)</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4385816"/>
          </a:xfrm>
        </p:spPr>
        <p:txBody>
          <a:bodyPr/>
          <a:lstStyle/>
          <a:p>
            <a:pPr marL="285750" indent="-285750" algn="l">
              <a:buFont typeface="Arial" panose="020B0604020202020204" pitchFamily="34" charset="0"/>
              <a:buChar char="•"/>
            </a:pPr>
            <a:r>
              <a:rPr lang="en-US" sz="750" dirty="0">
                <a:latin typeface="LiberationSans"/>
              </a:rPr>
              <a:t>Examples:</a:t>
            </a:r>
          </a:p>
          <a:p>
            <a:pPr algn="l"/>
            <a:r>
              <a:rPr lang="en-US" sz="750" dirty="0">
                <a:latin typeface="LiberationSans"/>
              </a:rPr>
              <a:t>       1. LDR X0, [X1] ; Loads Register X0 with the address contained by Register X0. Register X0 now also contains the address</a:t>
            </a:r>
          </a:p>
          <a:p>
            <a:pPr algn="l"/>
            <a:r>
              <a:rPr lang="en-US" sz="750" dirty="0">
                <a:latin typeface="LiberationSans"/>
              </a:rPr>
              <a:t>       2. LDR X1, [X9, #0x40] ; Loads Register X1 with the address contained by Register X9 + 0x40</a:t>
            </a:r>
          </a:p>
          <a:p>
            <a:pPr algn="l"/>
            <a:endParaRPr lang="en-US" sz="750" dirty="0">
              <a:latin typeface="LiberationSans"/>
            </a:endParaRPr>
          </a:p>
          <a:p>
            <a:pPr algn="l"/>
            <a:r>
              <a:rPr lang="en-US" sz="750" dirty="0">
                <a:latin typeface="LiberationSans"/>
              </a:rPr>
              <a:t>       3. LDR X5, [X10, #0x8] ; Loads Register X5 with the address contained by Register X10 + 0x40</a:t>
            </a:r>
          </a:p>
          <a:p>
            <a:pPr algn="l"/>
            <a:r>
              <a:rPr lang="en-US" sz="750" dirty="0">
                <a:latin typeface="LiberationSans"/>
              </a:rPr>
              <a:t>            LDRB X5, X5 ; Loads Register X5 with the first byte contained by the address in Register X5</a:t>
            </a:r>
          </a:p>
          <a:p>
            <a:pPr algn="l"/>
            <a:endParaRPr lang="en-US" sz="750" dirty="0">
              <a:latin typeface="LiberationSans"/>
            </a:endParaRPr>
          </a:p>
          <a:p>
            <a:pPr algn="l"/>
            <a:r>
              <a:rPr lang="en-US" sz="750" dirty="0">
                <a:latin typeface="LiberationSans"/>
              </a:rPr>
              <a:t>       4. LDR X5, [X10, #0x8] ; Loads Register X5 with the address contained by Register X10 + 0x8</a:t>
            </a:r>
          </a:p>
          <a:p>
            <a:pPr algn="l"/>
            <a:r>
              <a:rPr lang="en-US" sz="750" dirty="0">
                <a:latin typeface="LiberationSans"/>
              </a:rPr>
              <a:t>            LDRH X5, X5 ; Loads Register X5 with the first halfword contained by the address in Register X5</a:t>
            </a:r>
          </a:p>
          <a:p>
            <a:pPr algn="l"/>
            <a:endParaRPr lang="en-US" sz="750" dirty="0">
              <a:latin typeface="LiberationSans"/>
            </a:endParaRPr>
          </a:p>
          <a:p>
            <a:pPr algn="l"/>
            <a:r>
              <a:rPr lang="en-US" sz="750" dirty="0">
                <a:latin typeface="LiberationSans"/>
              </a:rPr>
              <a:t>       5. LDR X5, [X10, #0x8] ; Loads Register X5 with the address contained by Register X10 + 0x8</a:t>
            </a:r>
          </a:p>
          <a:p>
            <a:pPr algn="l"/>
            <a:r>
              <a:rPr lang="en-US" sz="750" dirty="0">
                <a:latin typeface="LiberationSans"/>
              </a:rPr>
              <a:t>            LDRSB X5, X5 ; Loads Register X5 with the first signed byte contained by the address in Register X5</a:t>
            </a:r>
          </a:p>
          <a:p>
            <a:pPr algn="l"/>
            <a:endParaRPr lang="en-US" sz="750" dirty="0">
              <a:latin typeface="LiberationSans"/>
            </a:endParaRPr>
          </a:p>
          <a:p>
            <a:pPr algn="l"/>
            <a:r>
              <a:rPr lang="en-US" sz="750" dirty="0">
                <a:latin typeface="LiberationSans"/>
              </a:rPr>
              <a:t>       6. LDR X5, [X10, #0x8] ; Loads Register X5 with the address contained by Register X10 + 0x8</a:t>
            </a:r>
          </a:p>
          <a:p>
            <a:pPr algn="l"/>
            <a:r>
              <a:rPr lang="en-US" sz="750" dirty="0">
                <a:latin typeface="LiberationSans"/>
              </a:rPr>
              <a:t>            LDR W5, X5 ; Loads Register X5 with the first word contained by the address in Register X5</a:t>
            </a:r>
          </a:p>
          <a:p>
            <a:pPr algn="l"/>
            <a:endParaRPr lang="en-US" sz="750" dirty="0">
              <a:latin typeface="LiberationSans"/>
            </a:endParaRPr>
          </a:p>
          <a:p>
            <a:pPr algn="l"/>
            <a:r>
              <a:rPr lang="en-US" sz="750" dirty="0">
                <a:latin typeface="LiberationSans"/>
              </a:rPr>
              <a:t>       7. LDR X5, [X10, #0x8] ; Loads Register X5 with the address contained by Register X10 + 0x8</a:t>
            </a:r>
          </a:p>
          <a:p>
            <a:pPr algn="l"/>
            <a:r>
              <a:rPr lang="en-US" sz="750" dirty="0">
                <a:latin typeface="LiberationSans"/>
              </a:rPr>
              <a:t>            LDR X5, X5 ; Loads Register X5 with the doubleword contained by the address in Register X5</a:t>
            </a:r>
          </a:p>
          <a:p>
            <a:pPr algn="l"/>
            <a:endParaRPr lang="en-US" sz="750" dirty="0">
              <a:latin typeface="LiberationSans"/>
            </a:endParaRPr>
          </a:p>
          <a:p>
            <a:pPr algn="l"/>
            <a:r>
              <a:rPr lang="en-US" sz="750" dirty="0">
                <a:latin typeface="LiberationSans"/>
              </a:rPr>
              <a:t>       8. LDR X5, [X10, #0x8] ; Loads Register X5 with the address contained by Register X10 + 0x8</a:t>
            </a:r>
          </a:p>
          <a:p>
            <a:pPr algn="l"/>
            <a:r>
              <a:rPr lang="en-US" sz="750" dirty="0">
                <a:latin typeface="LiberationSans"/>
              </a:rPr>
              <a:t>            LDRD X5, X5 ; Loads Register X5 with the doubleword contained by the address in Register X5</a:t>
            </a:r>
          </a:p>
          <a:p>
            <a:pPr algn="l"/>
            <a:endParaRPr lang="en-US" sz="750" dirty="0">
              <a:latin typeface="LiberationSans"/>
            </a:endParaRPr>
          </a:p>
          <a:p>
            <a:pPr algn="l"/>
            <a:r>
              <a:rPr lang="en-US" sz="750" dirty="0">
                <a:latin typeface="LiberationSans"/>
              </a:rPr>
              <a:t>       9. LDR X1, [X9, #-0x40] ; Loads Register X1 with the address contained by Register X9 - 0x40</a:t>
            </a:r>
          </a:p>
          <a:p>
            <a:pPr algn="l"/>
            <a:endParaRPr lang="en-US" sz="750" dirty="0">
              <a:latin typeface="LiberationSans"/>
            </a:endParaRPr>
          </a:p>
          <a:p>
            <a:pPr marL="285750" indent="-285750" algn="l">
              <a:buFont typeface="Arial" panose="020B0604020202020204" pitchFamily="34" charset="0"/>
              <a:buChar char="•"/>
            </a:pPr>
            <a:r>
              <a:rPr lang="en-US" sz="750" dirty="0">
                <a:latin typeface="LiberationSans"/>
              </a:rPr>
              <a:t>We have nine lines here, with fifteen instruction total. Realize that the number and period right next to the instructions aren’t part of the instruction: they’re just how I’m showing each line of code. The semicolon represents a code comment. Code comments aren’t included in the actual instruction: they’re just sometimes added by the developer to keep track of what their instructions do. In this case, I used comments to indicate what the above instructions were doing.</a:t>
            </a:r>
          </a:p>
          <a:p>
            <a:pPr marL="285750" indent="-285750" algn="l">
              <a:buFont typeface="Arial" panose="020B0604020202020204" pitchFamily="34" charset="0"/>
              <a:buChar char="•"/>
            </a:pPr>
            <a:endParaRPr lang="en-US" sz="750" dirty="0">
              <a:latin typeface="LiberationSans"/>
            </a:endParaRPr>
          </a:p>
          <a:p>
            <a:pPr marL="285750" indent="-285750" algn="l">
              <a:buFont typeface="Arial" panose="020B0604020202020204" pitchFamily="34" charset="0"/>
              <a:buChar char="•"/>
            </a:pPr>
            <a:r>
              <a:rPr lang="en-US" sz="750" dirty="0">
                <a:latin typeface="LiberationSans"/>
              </a:rPr>
              <a:t>In Line 1, assume X0 = 0 and X1 = Memory Address 0x8000000000. Remember, Nintendo Switch addresses are 64-bit (Doubleword) and are 10 hexadecimal characters long. X0 now contains Memory Address 0x8000000000. Line 2 follows similar logic. Assume X1 = 0 and X9 = Memory Address 0x4900000000. X1 now contains the Memory Address 0x4900000000 + 0x40. X1 now contains Memory Address 0x4900000040. Line 9 follows the same logic, but by subtracting 0x40 instead of adding 0x40.</a:t>
            </a:r>
          </a:p>
          <a:p>
            <a:pPr marL="285750" indent="-285750" algn="l">
              <a:buFont typeface="Arial" panose="020B0604020202020204" pitchFamily="34" charset="0"/>
              <a:buChar char="•"/>
            </a:pPr>
            <a:r>
              <a:rPr lang="en-US" sz="750" dirty="0">
                <a:latin typeface="LiberationSans"/>
              </a:rPr>
              <a:t>Lines 3-5 are pretty much the same thing, but have two instructions instead of one. In Lines 3-5, assume X5 = 0 and X10 = 0x007E000000. In instruction 1 of 2, X5 is now contains the Memory Address 0x007E000000 + 0x8, or Memory Address 0x007E000008. In instruction 2 of 2, the value of the address contained by Memory Address 0x007E000008 is being loaded. The only difference between them is the data-type of the value being loaded. Line 3 loads a byte from X5, Line 4 loads a Halfword, Line 5 loads a Signed Byte, Line 6 loads a Word, and Line 7 loads a Quadword. Line 8, although set to store a Doubleword, is fundamentally the same as Line 7. This is because the Doubleword register was specified in Line 7, making LDRD kind of redundant. This is why LDRD is almost never used.</a:t>
            </a:r>
          </a:p>
          <a:p>
            <a:pPr marL="285750" indent="-285750" algn="l">
              <a:buFont typeface="Arial" panose="020B0604020202020204" pitchFamily="34" charset="0"/>
              <a:buChar char="•"/>
            </a:pPr>
            <a:r>
              <a:rPr lang="en-US" sz="750" dirty="0">
                <a:latin typeface="LiberationSans"/>
              </a:rPr>
              <a:t>If you ever see a second LDR instruction below another LDR instruction with the register number being the same, even if the letter is different, assume that the value contained by the address of that register is what’s being loaded.</a:t>
            </a:r>
          </a:p>
          <a:p>
            <a:pPr marL="285750" indent="-285750" algn="l">
              <a:buFont typeface="Arial" panose="020B0604020202020204" pitchFamily="34" charset="0"/>
              <a:buChar char="•"/>
            </a:pPr>
            <a:r>
              <a:rPr lang="en-US" sz="750" dirty="0">
                <a:latin typeface="LiberationSans"/>
              </a:rPr>
              <a:t>With the exception of loading values, LDR instructions pretty much always use </a:t>
            </a:r>
            <a:r>
              <a:rPr lang="en-US" sz="750" dirty="0" err="1">
                <a:latin typeface="LiberationSans"/>
              </a:rPr>
              <a:t>Xn</a:t>
            </a:r>
            <a:r>
              <a:rPr lang="en-US" sz="750" dirty="0">
                <a:latin typeface="LiberationSans"/>
              </a:rPr>
              <a:t> on the Nintendo Switch, as all Nintendo Switch memory addresses are Doublewords.</a:t>
            </a:r>
          </a:p>
        </p:txBody>
      </p:sp>
    </p:spTree>
    <p:extLst>
      <p:ext uri="{BB962C8B-B14F-4D97-AF65-F5344CB8AC3E}">
        <p14:creationId xmlns:p14="http://schemas.microsoft.com/office/powerpoint/2010/main" val="33226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spc="5" dirty="0">
                <a:latin typeface="LiberationSans"/>
              </a:rPr>
              <a:t>STR Instruction</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4801314"/>
          </a:xfrm>
        </p:spPr>
        <p:txBody>
          <a:bodyPr/>
          <a:lstStyle/>
          <a:p>
            <a:pPr marL="285750" indent="-285750" algn="l">
              <a:buFont typeface="Arial" panose="020B0604020202020204" pitchFamily="34" charset="0"/>
              <a:buChar char="•"/>
            </a:pPr>
            <a:r>
              <a:rPr lang="en-US" sz="1200" dirty="0">
                <a:latin typeface="LiberationSans"/>
              </a:rPr>
              <a:t>STR is an instruction very similar to LDR, mainly because they’re often used very shortly after each other. It can be written as:</a:t>
            </a:r>
          </a:p>
          <a:p>
            <a:pPr marL="285750" indent="-285750" algn="l">
              <a:buFont typeface="Arial" panose="020B0604020202020204" pitchFamily="34" charset="0"/>
              <a:buChar char="•"/>
            </a:pPr>
            <a:r>
              <a:rPr lang="en-US" sz="1200" dirty="0">
                <a:latin typeface="LiberationSans"/>
              </a:rPr>
              <a:t>STRT </a:t>
            </a:r>
            <a:r>
              <a:rPr lang="en-US" sz="1200" dirty="0" err="1">
                <a:latin typeface="LiberationSans"/>
              </a:rPr>
              <a:t>rA</a:t>
            </a:r>
            <a:r>
              <a:rPr lang="en-US" sz="1200" dirty="0">
                <a:latin typeface="LiberationSans"/>
              </a:rPr>
              <a:t>, [</a:t>
            </a:r>
            <a:r>
              <a:rPr lang="en-US" sz="1200" dirty="0" err="1">
                <a:latin typeface="LiberationSans"/>
              </a:rPr>
              <a:t>rD</a:t>
            </a:r>
            <a:r>
              <a:rPr lang="en-US" sz="1200" dirty="0">
                <a:latin typeface="LiberationSans"/>
              </a:rPr>
              <a:t>] ; No offset</a:t>
            </a:r>
          </a:p>
          <a:p>
            <a:pPr algn="l"/>
            <a:r>
              <a:rPr lang="en-US" sz="1200" dirty="0">
                <a:latin typeface="LiberationSans"/>
              </a:rPr>
              <a:t>        or</a:t>
            </a:r>
          </a:p>
          <a:p>
            <a:pPr marL="285750" indent="-285750" algn="l">
              <a:buFont typeface="Arial" panose="020B0604020202020204" pitchFamily="34" charset="0"/>
              <a:buChar char="•"/>
            </a:pPr>
            <a:r>
              <a:rPr lang="en-US" sz="1200" dirty="0">
                <a:latin typeface="LiberationSans"/>
              </a:rPr>
              <a:t>STRT </a:t>
            </a:r>
            <a:r>
              <a:rPr lang="en-US" sz="1200" dirty="0" err="1">
                <a:latin typeface="LiberationSans"/>
              </a:rPr>
              <a:t>rA</a:t>
            </a:r>
            <a:r>
              <a:rPr lang="en-US" sz="1200" dirty="0">
                <a:latin typeface="LiberationSans"/>
              </a:rPr>
              <a:t>, [</a:t>
            </a:r>
            <a:r>
              <a:rPr lang="en-US" sz="1200" dirty="0" err="1">
                <a:latin typeface="LiberationSans"/>
              </a:rPr>
              <a:t>rD</a:t>
            </a:r>
            <a:r>
              <a:rPr lang="en-US" sz="1200" dirty="0">
                <a:latin typeface="LiberationSans"/>
              </a:rPr>
              <a:t>, </a:t>
            </a:r>
            <a:r>
              <a:rPr lang="en-US" sz="1200" dirty="0" err="1">
                <a:latin typeface="LiberationSans"/>
              </a:rPr>
              <a:t>noffset</a:t>
            </a:r>
            <a:r>
              <a:rPr lang="en-US" sz="1200" dirty="0">
                <a:latin typeface="LiberationSans"/>
              </a:rPr>
              <a:t>] ; immediate offset</a:t>
            </a:r>
          </a:p>
          <a:p>
            <a:pPr algn="l"/>
            <a:r>
              <a:rPr lang="en-US" sz="1200" dirty="0">
                <a:latin typeface="LiberationSans"/>
              </a:rPr>
              <a:t>        or</a:t>
            </a:r>
          </a:p>
          <a:p>
            <a:pPr marL="285750" indent="-285750" algn="l">
              <a:buFont typeface="Arial" panose="020B0604020202020204" pitchFamily="34" charset="0"/>
              <a:buChar char="•"/>
            </a:pPr>
            <a:r>
              <a:rPr lang="en-US" sz="1200" dirty="0">
                <a:latin typeface="LiberationSans"/>
              </a:rPr>
              <a:t>STRT </a:t>
            </a:r>
            <a:r>
              <a:rPr lang="en-US" sz="1200" dirty="0" err="1">
                <a:latin typeface="LiberationSans"/>
              </a:rPr>
              <a:t>rA</a:t>
            </a:r>
            <a:r>
              <a:rPr lang="en-US" sz="1200" dirty="0">
                <a:latin typeface="LiberationSans"/>
              </a:rPr>
              <a:t>, [</a:t>
            </a:r>
            <a:r>
              <a:rPr lang="en-US" sz="1200" dirty="0" err="1">
                <a:latin typeface="LiberationSans"/>
              </a:rPr>
              <a:t>rD</a:t>
            </a:r>
            <a:r>
              <a:rPr lang="en-US" sz="1200" dirty="0">
                <a:latin typeface="LiberationSans"/>
              </a:rPr>
              <a:t>, </a:t>
            </a:r>
            <a:r>
              <a:rPr lang="en-US" sz="1200" dirty="0" err="1">
                <a:latin typeface="LiberationSans"/>
              </a:rPr>
              <a:t>noffset</a:t>
            </a:r>
            <a:r>
              <a:rPr lang="en-US" sz="1200" dirty="0">
                <a:latin typeface="LiberationSans"/>
              </a:rPr>
              <a:t>]! ; pre-indexed offset</a:t>
            </a:r>
          </a:p>
          <a:p>
            <a:pPr algn="l"/>
            <a:r>
              <a:rPr lang="en-US" sz="1200" dirty="0">
                <a:latin typeface="LiberationSans"/>
              </a:rPr>
              <a:t>        or</a:t>
            </a:r>
          </a:p>
          <a:p>
            <a:pPr marL="285750" indent="-285750" algn="l">
              <a:buFont typeface="Arial" panose="020B0604020202020204" pitchFamily="34" charset="0"/>
              <a:buChar char="•"/>
            </a:pPr>
            <a:r>
              <a:rPr lang="en-US" sz="1200" dirty="0">
                <a:latin typeface="LiberationSans"/>
              </a:rPr>
              <a:t>STRT </a:t>
            </a:r>
            <a:r>
              <a:rPr lang="en-US" sz="1200" dirty="0" err="1">
                <a:latin typeface="LiberationSans"/>
              </a:rPr>
              <a:t>rA</a:t>
            </a:r>
            <a:r>
              <a:rPr lang="en-US" sz="1200" dirty="0">
                <a:latin typeface="LiberationSans"/>
              </a:rPr>
              <a:t>, [</a:t>
            </a:r>
            <a:r>
              <a:rPr lang="en-US" sz="1200" dirty="0" err="1">
                <a:latin typeface="LiberationSans"/>
              </a:rPr>
              <a:t>rD</a:t>
            </a:r>
            <a:r>
              <a:rPr lang="en-US" sz="1200" dirty="0">
                <a:latin typeface="LiberationSans"/>
              </a:rPr>
              <a:t>], </a:t>
            </a:r>
            <a:r>
              <a:rPr lang="en-US" sz="1200" dirty="0" err="1">
                <a:latin typeface="LiberationSans"/>
              </a:rPr>
              <a:t>noffset</a:t>
            </a:r>
            <a:r>
              <a:rPr lang="en-US" sz="1200" dirty="0">
                <a:latin typeface="LiberationSans"/>
              </a:rPr>
              <a:t> ; post-indexed offset</a:t>
            </a:r>
          </a:p>
          <a:p>
            <a:pPr marL="285750" indent="-285750" algn="l">
              <a:buFont typeface="Arial" panose="020B0604020202020204" pitchFamily="34" charset="0"/>
              <a:buChar char="•"/>
            </a:pPr>
            <a:endParaRPr lang="en-US" sz="1200" dirty="0">
              <a:latin typeface="LiberationSans"/>
            </a:endParaRPr>
          </a:p>
          <a:p>
            <a:pPr marL="285750" indent="-285750" algn="l">
              <a:buFont typeface="Arial" panose="020B0604020202020204" pitchFamily="34" charset="0"/>
              <a:buChar char="•"/>
            </a:pPr>
            <a:r>
              <a:rPr lang="en-US" sz="1200" dirty="0">
                <a:latin typeface="LiberationSans"/>
              </a:rPr>
              <a:t>Basically:</a:t>
            </a:r>
          </a:p>
          <a:p>
            <a:pPr marL="285750" indent="-285750" algn="l">
              <a:buFont typeface="Arial" panose="020B0604020202020204" pitchFamily="34" charset="0"/>
              <a:buChar char="•"/>
            </a:pPr>
            <a:r>
              <a:rPr lang="en-US" sz="1200" dirty="0" err="1">
                <a:latin typeface="LiberationSans"/>
              </a:rPr>
              <a:t>rD</a:t>
            </a:r>
            <a:r>
              <a:rPr lang="en-US" sz="1200" dirty="0">
                <a:latin typeface="LiberationSans"/>
              </a:rPr>
              <a:t> = Value contained by </a:t>
            </a:r>
            <a:r>
              <a:rPr lang="en-US" sz="1200" dirty="0" err="1">
                <a:latin typeface="LiberationSans"/>
              </a:rPr>
              <a:t>rA</a:t>
            </a:r>
            <a:endParaRPr lang="en-US" sz="1200" dirty="0">
              <a:latin typeface="LiberationSans"/>
            </a:endParaRPr>
          </a:p>
          <a:p>
            <a:pPr algn="l"/>
            <a:r>
              <a:rPr lang="en-US" sz="1200" dirty="0">
                <a:latin typeface="LiberationSans"/>
              </a:rPr>
              <a:t>        or</a:t>
            </a:r>
          </a:p>
          <a:p>
            <a:pPr marL="285750" indent="-285750" algn="l">
              <a:buFont typeface="Arial" panose="020B0604020202020204" pitchFamily="34" charset="0"/>
              <a:buChar char="•"/>
            </a:pPr>
            <a:r>
              <a:rPr lang="en-US" sz="1200" dirty="0" err="1">
                <a:latin typeface="LiberationSans"/>
              </a:rPr>
              <a:t>rD</a:t>
            </a:r>
            <a:r>
              <a:rPr lang="en-US" sz="1200" dirty="0">
                <a:latin typeface="LiberationSans"/>
              </a:rPr>
              <a:t> + </a:t>
            </a:r>
            <a:r>
              <a:rPr lang="en-US" sz="1200" dirty="0" err="1">
                <a:latin typeface="LiberationSans"/>
              </a:rPr>
              <a:t>noffset</a:t>
            </a:r>
            <a:r>
              <a:rPr lang="en-US" sz="1200" dirty="0">
                <a:latin typeface="LiberationSans"/>
              </a:rPr>
              <a:t> = Value contained by </a:t>
            </a:r>
            <a:r>
              <a:rPr lang="en-US" sz="1200" dirty="0" err="1">
                <a:latin typeface="LiberationSans"/>
              </a:rPr>
              <a:t>rA</a:t>
            </a:r>
            <a:endParaRPr lang="en-US" sz="1200" dirty="0">
              <a:latin typeface="LiberationSans"/>
            </a:endParaRPr>
          </a:p>
          <a:p>
            <a:pPr marL="285750" indent="-285750" algn="l">
              <a:buFont typeface="Arial" panose="020B0604020202020204" pitchFamily="34" charset="0"/>
              <a:buChar char="•"/>
            </a:pPr>
            <a:endParaRPr lang="en-US" sz="1200" dirty="0">
              <a:latin typeface="LiberationSans"/>
            </a:endParaRPr>
          </a:p>
          <a:p>
            <a:pPr marL="285750" indent="-285750" algn="l">
              <a:buFont typeface="Arial" panose="020B0604020202020204" pitchFamily="34" charset="0"/>
              <a:buChar char="•"/>
            </a:pPr>
            <a:r>
              <a:rPr lang="en-US" sz="1200" dirty="0">
                <a:latin typeface="LiberationSans"/>
              </a:rPr>
              <a:t>Pre-indexed and post-indexed offsets are out of the scope of this lesson, so we’ll only be focusing on the cases where we have no offset or an immediate (which means the same as given) offset. Just know that the instruction can be written like that as well.</a:t>
            </a:r>
          </a:p>
          <a:p>
            <a:pPr marL="285750" indent="-285750" algn="l">
              <a:buFont typeface="Arial" panose="020B0604020202020204" pitchFamily="34" charset="0"/>
              <a:buChar char="•"/>
            </a:pPr>
            <a:r>
              <a:rPr lang="en-US" sz="1200" dirty="0">
                <a:latin typeface="LiberationSans"/>
              </a:rPr>
              <a:t>Where </a:t>
            </a:r>
            <a:r>
              <a:rPr lang="en-US" sz="1200" dirty="0" err="1">
                <a:latin typeface="LiberationSans"/>
              </a:rPr>
              <a:t>rD</a:t>
            </a:r>
            <a:r>
              <a:rPr lang="en-US" sz="1200" dirty="0">
                <a:latin typeface="LiberationSans"/>
              </a:rPr>
              <a:t> is the destination register, </a:t>
            </a:r>
            <a:r>
              <a:rPr lang="en-US" sz="1200" dirty="0" err="1">
                <a:latin typeface="LiberationSans"/>
              </a:rPr>
              <a:t>rA</a:t>
            </a:r>
            <a:r>
              <a:rPr lang="en-US" sz="1200" dirty="0">
                <a:latin typeface="LiberationSans"/>
              </a:rPr>
              <a:t> is a register that contains a value, and </a:t>
            </a:r>
            <a:r>
              <a:rPr lang="en-US" sz="1200" dirty="0" err="1">
                <a:latin typeface="LiberationSans"/>
              </a:rPr>
              <a:t>noffset</a:t>
            </a:r>
            <a:r>
              <a:rPr lang="en-US" sz="1200" dirty="0">
                <a:latin typeface="LiberationSans"/>
              </a:rPr>
              <a:t> is the amount to </a:t>
            </a:r>
            <a:r>
              <a:rPr lang="en-US" sz="1200" dirty="0" err="1">
                <a:latin typeface="LiberationSans"/>
              </a:rPr>
              <a:t>to</a:t>
            </a:r>
            <a:r>
              <a:rPr lang="en-US" sz="1200" dirty="0">
                <a:latin typeface="LiberationSans"/>
              </a:rPr>
              <a:t> add or subtract the address by to get the desired address.</a:t>
            </a:r>
          </a:p>
          <a:p>
            <a:pPr marL="285750" indent="-285750" algn="l">
              <a:buFont typeface="Arial" panose="020B0604020202020204" pitchFamily="34" charset="0"/>
              <a:buChar char="•"/>
            </a:pPr>
            <a:r>
              <a:rPr lang="en-US" sz="1200" dirty="0">
                <a:latin typeface="LiberationSans"/>
              </a:rPr>
              <a:t>The function is used to move the value of a register to an address in memory.</a:t>
            </a:r>
          </a:p>
          <a:p>
            <a:pPr marL="285750" indent="-285750" algn="l">
              <a:buFont typeface="Arial" panose="020B0604020202020204" pitchFamily="34" charset="0"/>
              <a:buChar char="•"/>
            </a:pPr>
            <a:r>
              <a:rPr lang="en-US" sz="1200" dirty="0">
                <a:latin typeface="LiberationSans"/>
              </a:rPr>
              <a:t>T is the data-type, where B is an Unsigned Byte, H is an Unsigned Halfword, D is a Doubleword, Q is a Quadword, and omitting the T term is a Word. T can also be SB for a Signed Byte or SH for a Signed Halfword.</a:t>
            </a:r>
          </a:p>
          <a:p>
            <a:pPr marL="285750" indent="-285750" algn="l">
              <a:buFont typeface="Arial" panose="020B0604020202020204" pitchFamily="34" charset="0"/>
              <a:buChar char="•"/>
            </a:pPr>
            <a:r>
              <a:rPr lang="en-US" sz="1200" dirty="0">
                <a:latin typeface="LiberationSans"/>
              </a:rPr>
              <a:t>Generally, D isn’t the term of T, as you could just use an X register for </a:t>
            </a:r>
            <a:r>
              <a:rPr lang="en-US" sz="1200" dirty="0" err="1">
                <a:latin typeface="LiberationSans"/>
              </a:rPr>
              <a:t>rD</a:t>
            </a:r>
            <a:r>
              <a:rPr lang="en-US" sz="1200" dirty="0">
                <a:latin typeface="LiberationSans"/>
              </a:rPr>
              <a:t> and </a:t>
            </a:r>
            <a:r>
              <a:rPr lang="en-US" sz="1200" dirty="0" err="1">
                <a:latin typeface="LiberationSans"/>
              </a:rPr>
              <a:t>rA</a:t>
            </a:r>
            <a:r>
              <a:rPr lang="en-US" sz="1200" dirty="0">
                <a:latin typeface="LiberationSans"/>
              </a:rPr>
              <a:t> and accomplish the same thing using LDR instead of LDRD.</a:t>
            </a:r>
          </a:p>
          <a:p>
            <a:pPr marL="285750" indent="-285750" algn="l">
              <a:buFont typeface="Arial" panose="020B0604020202020204" pitchFamily="34" charset="0"/>
              <a:buChar char="•"/>
            </a:pPr>
            <a:r>
              <a:rPr lang="en-US" sz="1200" dirty="0">
                <a:latin typeface="LiberationSans"/>
              </a:rPr>
              <a:t>Most of the ASM Codes you write will either change an STR instruction or they’ll change an instruction right before STR in order to make sure STR stores the value you specified.</a:t>
            </a:r>
          </a:p>
          <a:p>
            <a:pPr marL="285750" indent="-285750" algn="l">
              <a:buFont typeface="Arial" panose="020B0604020202020204" pitchFamily="34" charset="0"/>
              <a:buChar char="•"/>
            </a:pPr>
            <a:endParaRPr lang="en-US" sz="1200" dirty="0">
              <a:latin typeface="LiberationSans"/>
            </a:endParaRPr>
          </a:p>
          <a:p>
            <a:pPr marL="285750" indent="-285750" algn="l">
              <a:buFont typeface="Arial" panose="020B0604020202020204" pitchFamily="34" charset="0"/>
              <a:buChar char="•"/>
            </a:pPr>
            <a:endParaRPr lang="en-US" sz="1200" dirty="0">
              <a:latin typeface="LiberationSans"/>
            </a:endParaRPr>
          </a:p>
        </p:txBody>
      </p:sp>
    </p:spTree>
    <p:extLst>
      <p:ext uri="{BB962C8B-B14F-4D97-AF65-F5344CB8AC3E}">
        <p14:creationId xmlns:p14="http://schemas.microsoft.com/office/powerpoint/2010/main" val="237860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CEBF-248D-49F2-A381-FC705A372003}"/>
              </a:ext>
            </a:extLst>
          </p:cNvPr>
          <p:cNvSpPr>
            <a:spLocks noGrp="1"/>
          </p:cNvSpPr>
          <p:nvPr>
            <p:ph type="title"/>
          </p:nvPr>
        </p:nvSpPr>
        <p:spPr>
          <a:xfrm>
            <a:off x="491489" y="396875"/>
            <a:ext cx="9100819" cy="546303"/>
          </a:xfrm>
        </p:spPr>
        <p:txBody>
          <a:bodyPr/>
          <a:lstStyle/>
          <a:p>
            <a:r>
              <a:rPr lang="en-US" dirty="0"/>
              <a:t>Video Contents</a:t>
            </a:r>
          </a:p>
        </p:txBody>
      </p:sp>
      <p:sp>
        <p:nvSpPr>
          <p:cNvPr id="3" name="Text Placeholder 2">
            <a:extLst>
              <a:ext uri="{FF2B5EF4-FFF2-40B4-BE49-F238E27FC236}">
                <a16:creationId xmlns:a16="http://schemas.microsoft.com/office/drawing/2014/main" id="{C84D7F11-5861-4608-8830-EEE29C975A2A}"/>
              </a:ext>
            </a:extLst>
          </p:cNvPr>
          <p:cNvSpPr>
            <a:spLocks noGrp="1"/>
          </p:cNvSpPr>
          <p:nvPr>
            <p:ph type="body" idx="1"/>
          </p:nvPr>
        </p:nvSpPr>
        <p:spPr>
          <a:xfrm>
            <a:off x="506777" y="1311781"/>
            <a:ext cx="9104629" cy="3600986"/>
          </a:xfrm>
        </p:spPr>
        <p:txBody>
          <a:bodyPr/>
          <a:lstStyle/>
          <a:p>
            <a:pPr marL="171450" indent="-171450">
              <a:buFont typeface="Arial" panose="020B0604020202020204" pitchFamily="34" charset="0"/>
              <a:buChar char="•"/>
            </a:pPr>
            <a:r>
              <a:rPr lang="en-US" sz="1800" dirty="0"/>
              <a:t>ARM64-v8 (AArch64) ASM</a:t>
            </a:r>
          </a:p>
          <a:p>
            <a:pPr marL="171450" indent="-171450">
              <a:buFont typeface="Arial" panose="020B0604020202020204" pitchFamily="34" charset="0"/>
              <a:buChar char="•"/>
            </a:pPr>
            <a:r>
              <a:rPr lang="en-US" sz="1800" dirty="0"/>
              <a:t>Bytes and Different Word Types</a:t>
            </a:r>
          </a:p>
          <a:p>
            <a:pPr marL="171450" indent="-171450">
              <a:buFont typeface="Arial" panose="020B0604020202020204" pitchFamily="34" charset="0"/>
              <a:buChar char="•"/>
            </a:pPr>
            <a:r>
              <a:rPr lang="en-US" sz="1800" dirty="0"/>
              <a:t>ARM Registers (GPRs, SP, ZR)</a:t>
            </a:r>
          </a:p>
          <a:p>
            <a:pPr marL="171450" indent="-171450">
              <a:buFont typeface="Arial" panose="020B0604020202020204" pitchFamily="34" charset="0"/>
              <a:buChar char="•"/>
            </a:pPr>
            <a:r>
              <a:rPr lang="en-US" sz="1800" dirty="0"/>
              <a:t>Instructions versus Functions</a:t>
            </a:r>
          </a:p>
          <a:p>
            <a:pPr marL="171450" indent="-171450">
              <a:buFont typeface="Arial" panose="020B0604020202020204" pitchFamily="34" charset="0"/>
              <a:buChar char="•"/>
            </a:pPr>
            <a:r>
              <a:rPr lang="en-US" sz="1800" dirty="0"/>
              <a:t>Non-Conditional Use of ARM Instructions (SUB, ADD, MOV, LDR, LDP, STR, STP, RET, BLR, and NOP)</a:t>
            </a:r>
          </a:p>
          <a:p>
            <a:pPr marL="171450" indent="-171450">
              <a:buFont typeface="Arial" panose="020B0604020202020204" pitchFamily="34" charset="0"/>
              <a:buChar char="•"/>
            </a:pPr>
            <a:r>
              <a:rPr lang="en-US" sz="1800" dirty="0"/>
              <a:t>Conditional Flags</a:t>
            </a:r>
          </a:p>
          <a:p>
            <a:pPr marL="171450" indent="-171450">
              <a:buFont typeface="Arial" panose="020B0604020202020204" pitchFamily="34" charset="0"/>
              <a:buChar char="•"/>
            </a:pPr>
            <a:r>
              <a:rPr lang="en-US" sz="1800" dirty="0"/>
              <a:t>Conditional Use of ARM Instructions (CMP, CMZ, B, BL, Previous Instructions with Conditions Added)</a:t>
            </a:r>
          </a:p>
          <a:p>
            <a:pPr marL="171450" indent="-171450">
              <a:buFont typeface="Arial" panose="020B0604020202020204" pitchFamily="34" charset="0"/>
              <a:buChar char="•"/>
            </a:pPr>
            <a:r>
              <a:rPr lang="en-US" sz="1800" dirty="0"/>
              <a:t>Searching for Relevant Functions in IDA Pro 7.0 to make Cheats</a:t>
            </a:r>
          </a:p>
          <a:p>
            <a:pPr marL="171450" indent="-171450">
              <a:buFont typeface="Arial" panose="020B0604020202020204" pitchFamily="34" charset="0"/>
              <a:buChar char="•"/>
            </a:pPr>
            <a:r>
              <a:rPr lang="en-US" sz="1800" dirty="0" err="1"/>
              <a:t>ARMConverter</a:t>
            </a:r>
            <a:r>
              <a:rPr lang="en-US" sz="1800" dirty="0"/>
              <a:t> and Code Type 0 for ASM</a:t>
            </a:r>
          </a:p>
          <a:p>
            <a:pPr marL="171450" indent="-171450">
              <a:buFont typeface="Arial" panose="020B0604020202020204" pitchFamily="34" charset="0"/>
              <a:buChar char="•"/>
            </a:pPr>
            <a:r>
              <a:rPr lang="en-US" sz="1800" dirty="0"/>
              <a:t>Decrypting ASM Cheats to Learn from them</a:t>
            </a:r>
          </a:p>
          <a:p>
            <a:pPr marL="171450" indent="-171450">
              <a:buFont typeface="Arial" panose="020B0604020202020204" pitchFamily="34" charset="0"/>
              <a:buChar char="•"/>
            </a:pPr>
            <a:r>
              <a:rPr lang="en-US" sz="1800" dirty="0"/>
              <a:t>Sections That Transfer Over to Other Consoles</a:t>
            </a:r>
          </a:p>
        </p:txBody>
      </p:sp>
    </p:spTree>
    <p:extLst>
      <p:ext uri="{BB962C8B-B14F-4D97-AF65-F5344CB8AC3E}">
        <p14:creationId xmlns:p14="http://schemas.microsoft.com/office/powerpoint/2010/main" val="2375641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spc="5" dirty="0">
                <a:latin typeface="LiberationSans"/>
              </a:rPr>
              <a:t>STR Instruction (EXs)</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4431983"/>
          </a:xfrm>
        </p:spPr>
        <p:txBody>
          <a:bodyPr/>
          <a:lstStyle/>
          <a:p>
            <a:pPr marL="285750" indent="-285750" algn="l">
              <a:buFont typeface="Arial" panose="020B0604020202020204" pitchFamily="34" charset="0"/>
              <a:buChar char="•"/>
            </a:pPr>
            <a:r>
              <a:rPr lang="en-US" sz="900" dirty="0">
                <a:latin typeface="LiberationSans"/>
              </a:rPr>
              <a:t>Examples:</a:t>
            </a:r>
          </a:p>
          <a:p>
            <a:pPr algn="l"/>
            <a:r>
              <a:rPr lang="en-US" sz="900" dirty="0">
                <a:latin typeface="LiberationSans"/>
              </a:rPr>
              <a:t>       1. STR W0, [X1] ; Stores the Word from Register W0 into the value of the Memory Address contained by Register X1</a:t>
            </a:r>
          </a:p>
          <a:p>
            <a:pPr algn="l"/>
            <a:r>
              <a:rPr lang="en-US" sz="900" dirty="0">
                <a:latin typeface="LiberationSans"/>
              </a:rPr>
              <a:t>       2. STR W1, [X9, #0x40] ; Stores the Word from Register W1 into the value of the Memory Address contained by Register X9 + 0x40</a:t>
            </a:r>
          </a:p>
          <a:p>
            <a:pPr algn="l"/>
            <a:r>
              <a:rPr lang="en-US" sz="900" dirty="0">
                <a:latin typeface="LiberationSans"/>
              </a:rPr>
              <a:t>       3. STR W1, [X9, #-0x40] ; Stores the Word from Register W1 into the value of the Memory Address contained by Register X9 - 0x40</a:t>
            </a:r>
          </a:p>
          <a:p>
            <a:pPr algn="l"/>
            <a:r>
              <a:rPr lang="en-US" sz="900" dirty="0">
                <a:latin typeface="LiberationSans"/>
              </a:rPr>
              <a:t>       4. STR S4, [X19] ; Stores the Float value from Register S4 into the value of the Memory Address contained by Register X19</a:t>
            </a:r>
          </a:p>
          <a:p>
            <a:pPr algn="l"/>
            <a:r>
              <a:rPr lang="en-US" sz="900" dirty="0">
                <a:latin typeface="LiberationSans"/>
              </a:rPr>
              <a:t>       5. STR D6, [X20] ; Stores the Double value from Register D6 into the value of the Memory Address contained by Register X20</a:t>
            </a:r>
          </a:p>
          <a:p>
            <a:pPr algn="l"/>
            <a:r>
              <a:rPr lang="en-US" sz="900" dirty="0">
                <a:latin typeface="LiberationSans"/>
              </a:rPr>
              <a:t>       6. STRB W2, [X18] ; Stores the First Byte from Register W2 into the value of the Memory Address contained by Register 18</a:t>
            </a:r>
          </a:p>
          <a:p>
            <a:pPr algn="l"/>
            <a:r>
              <a:rPr lang="en-US" sz="900" dirty="0">
                <a:latin typeface="LiberationSans"/>
              </a:rPr>
              <a:t>       7. STRSB W2, [X18] ; Stores the First Signed Byte from Register W2 into the value of the Memory Address contained by Register 18</a:t>
            </a:r>
          </a:p>
          <a:p>
            <a:pPr algn="l"/>
            <a:r>
              <a:rPr lang="en-US" sz="900" dirty="0">
                <a:latin typeface="LiberationSans"/>
              </a:rPr>
              <a:t>       8. STRH W2, [X18] ; Stores the First Halfword from Register W2 into the value of the Memory Address contained by Register 18</a:t>
            </a:r>
          </a:p>
          <a:p>
            <a:pPr algn="l"/>
            <a:r>
              <a:rPr lang="en-US" sz="900" dirty="0">
                <a:latin typeface="LiberationSans"/>
              </a:rPr>
              <a:t>       9. STRSH W2, [X18] ; Stores the First Signed Halfword from Register W2 into the value of the Memory Address contained by Register 18</a:t>
            </a:r>
          </a:p>
          <a:p>
            <a:pPr algn="l"/>
            <a:r>
              <a:rPr lang="en-US" sz="900" dirty="0">
                <a:latin typeface="LiberationSans"/>
              </a:rPr>
              <a:t>       10. STR X2, [X18] ; Stores the Doubleword from Register W2 into the value of the Memory Address contained by Register 18</a:t>
            </a:r>
          </a:p>
          <a:p>
            <a:pPr algn="l"/>
            <a:r>
              <a:rPr lang="en-US" sz="900" dirty="0">
                <a:latin typeface="LiberationSans"/>
              </a:rPr>
              <a:t>       11. STRD X2, [X18] ; Stores the Doubleword from Register W2 into the value of the Memory Address contained by Register 18</a:t>
            </a:r>
          </a:p>
          <a:p>
            <a:pPr algn="l"/>
            <a:endParaRPr lang="en-US" sz="900" dirty="0">
              <a:latin typeface="LiberationSans"/>
            </a:endParaRPr>
          </a:p>
          <a:p>
            <a:pPr marL="285750" indent="-285750" algn="l">
              <a:buFont typeface="Arial" panose="020B0604020202020204" pitchFamily="34" charset="0"/>
              <a:buChar char="•"/>
            </a:pPr>
            <a:r>
              <a:rPr lang="en-US" sz="900" dirty="0">
                <a:latin typeface="LiberationSans"/>
              </a:rPr>
              <a:t>We have eleven instructions here. Realize that the number and period right next to the instructions aren’t part of the instruction: they’re just how I’m showing each line of code. The semicolon represents a code comment. Code comments aren’t included in the actual instruction: they’re just sometimes added by the developer to keep track of what their instructions do. In this case, I used comments to indicate what the above instructions were doing.</a:t>
            </a:r>
          </a:p>
          <a:p>
            <a:pPr marL="285750" indent="-285750" algn="l">
              <a:buFont typeface="Arial" panose="020B0604020202020204" pitchFamily="34" charset="0"/>
              <a:buChar char="•"/>
            </a:pPr>
            <a:endParaRPr lang="en-US" sz="900" dirty="0">
              <a:latin typeface="LiberationSans"/>
            </a:endParaRPr>
          </a:p>
          <a:p>
            <a:pPr marL="285750" indent="-285750" algn="l">
              <a:buFont typeface="Arial" panose="020B0604020202020204" pitchFamily="34" charset="0"/>
              <a:buChar char="•"/>
            </a:pPr>
            <a:r>
              <a:rPr lang="en-US" sz="900" dirty="0">
                <a:latin typeface="LiberationSans"/>
              </a:rPr>
              <a:t>In Line 1, assume W0 = 40 and X1 = Memory Address 0x8000000000. Remember, Nintendo Switch addresses are 64-bit (Doubleword) and are 10 hexadecimal characters long. The Memory Address 0x8000000000 now has 40 as its value. Line 2 follows similar logic. Assume W1 = 40 and X9 = Memory Address 0x4900000000. The Memory Address 0x4900000040 now has 40 as its value. Line 3 follows the same logic, but by subtracting 0x40 instead of adding 0x40.</a:t>
            </a:r>
          </a:p>
          <a:p>
            <a:pPr marL="285750" indent="-285750" algn="l">
              <a:buFont typeface="Arial" panose="020B0604020202020204" pitchFamily="34" charset="0"/>
              <a:buChar char="•"/>
            </a:pPr>
            <a:r>
              <a:rPr lang="en-US" sz="900" dirty="0">
                <a:latin typeface="LiberationSans"/>
              </a:rPr>
              <a:t>In Line 4, assume S4 = 1 (0x3F000000) in float and X19 = Memory Address 0x8000008000. The Memory Address X19 now has 0x3F000000 as its value. Line 5 works basically the same way, but with a Double value instead of a Float Value and with different registers.</a:t>
            </a:r>
          </a:p>
          <a:p>
            <a:pPr marL="285750" indent="-285750" algn="l">
              <a:buFont typeface="Arial" panose="020B0604020202020204" pitchFamily="34" charset="0"/>
              <a:buChar char="•"/>
            </a:pPr>
            <a:r>
              <a:rPr lang="en-US" sz="900" dirty="0">
                <a:latin typeface="LiberationSans"/>
              </a:rPr>
              <a:t>Lines 6-9 all basically work the same way, except with the data-type they’re storing. Assume X18 = Memory Address 0x4F00000000. Line 6 stores the first Byte of W2, Line 7 stores the first Signed Byte of W2 into the value of Memory Address 0x4F00000000, Line 8 stores the first Halfword of W2 into the value of Memory Address 0x4F00000000, and Line 9 stores the first Signed Halfword of W2 into the value of Memory Address 0x4F00000000.</a:t>
            </a:r>
          </a:p>
          <a:p>
            <a:pPr marL="285750" indent="-285750" algn="l">
              <a:buFont typeface="Arial" panose="020B0604020202020204" pitchFamily="34" charset="0"/>
              <a:buChar char="•"/>
            </a:pPr>
            <a:r>
              <a:rPr lang="en-US" sz="900" dirty="0">
                <a:latin typeface="LiberationSans"/>
              </a:rPr>
              <a:t>Line 10, although set to store a Doubleword, is fundamentally the same as Line 11. This is because the Doubleword register was specified in Line 10, making STRD kind of redundant. This is why STRD is almost never used. </a:t>
            </a:r>
          </a:p>
          <a:p>
            <a:pPr marL="285750" indent="-285750" algn="l">
              <a:buFont typeface="Arial" panose="020B0604020202020204" pitchFamily="34" charset="0"/>
              <a:buChar char="•"/>
            </a:pPr>
            <a:r>
              <a:rPr lang="en-US" sz="900" dirty="0">
                <a:latin typeface="LiberationSans"/>
              </a:rPr>
              <a:t>STR functions on the Nintendo Switch, if they’re not scalar values, will mostly have a </a:t>
            </a:r>
            <a:r>
              <a:rPr lang="en-US" sz="900" dirty="0" err="1">
                <a:latin typeface="LiberationSans"/>
              </a:rPr>
              <a:t>Wn</a:t>
            </a:r>
            <a:r>
              <a:rPr lang="en-US" sz="900" dirty="0">
                <a:latin typeface="LiberationSans"/>
              </a:rPr>
              <a:t> register or a Sn register as the first term, as most memory addresses on the Nintendo Switch contain values that are Words, Floats, Halfwords, or Bytes. The first term can also have a </a:t>
            </a:r>
            <a:r>
              <a:rPr lang="en-US" sz="900" dirty="0" err="1">
                <a:latin typeface="LiberationSans"/>
              </a:rPr>
              <a:t>Xn</a:t>
            </a:r>
            <a:r>
              <a:rPr lang="en-US" sz="900" dirty="0">
                <a:latin typeface="LiberationSans"/>
              </a:rPr>
              <a:t> or a </a:t>
            </a:r>
            <a:r>
              <a:rPr lang="en-US" sz="900" dirty="0" err="1">
                <a:latin typeface="LiberationSans"/>
              </a:rPr>
              <a:t>Dn</a:t>
            </a:r>
            <a:r>
              <a:rPr lang="en-US" sz="900" dirty="0">
                <a:latin typeface="LiberationSans"/>
              </a:rPr>
              <a:t> register if the value is a Doubleword or a Double. The second term will pretty much always be a </a:t>
            </a:r>
            <a:r>
              <a:rPr lang="en-US" sz="900" dirty="0" err="1">
                <a:latin typeface="LiberationSans"/>
              </a:rPr>
              <a:t>Xn</a:t>
            </a:r>
            <a:r>
              <a:rPr lang="en-US" sz="900" dirty="0">
                <a:latin typeface="LiberationSans"/>
              </a:rPr>
              <a:t> register, as all memory addresses on the Nintendo Switch are Doublewords.</a:t>
            </a:r>
          </a:p>
          <a:p>
            <a:pPr marL="285750" indent="-285750" algn="l">
              <a:buFont typeface="Arial" panose="020B0604020202020204" pitchFamily="34" charset="0"/>
              <a:buChar char="•"/>
            </a:pPr>
            <a:r>
              <a:rPr lang="en-US" sz="900" dirty="0">
                <a:latin typeface="LiberationSans"/>
              </a:rPr>
              <a:t>Generally, LDR will be used to calculate the address to store to, and then STR will be used to store a value to that address. There might also be instructions before the STR and after the LDR in order to calculate the value to store the address, whether that be through things like ADD, SUB, MOV, or by calling other functions to handle it.</a:t>
            </a:r>
          </a:p>
        </p:txBody>
      </p:sp>
    </p:spTree>
    <p:extLst>
      <p:ext uri="{BB962C8B-B14F-4D97-AF65-F5344CB8AC3E}">
        <p14:creationId xmlns:p14="http://schemas.microsoft.com/office/powerpoint/2010/main" val="2062162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spc="5" dirty="0">
                <a:latin typeface="LiberationSans"/>
              </a:rPr>
              <a:t>Bringing MOV, LDR, and STR All Together</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3693319"/>
          </a:xfrm>
        </p:spPr>
        <p:txBody>
          <a:bodyPr/>
          <a:lstStyle/>
          <a:p>
            <a:pPr marL="285750" indent="-285750" algn="l">
              <a:buFont typeface="Arial" panose="020B0604020202020204" pitchFamily="34" charset="0"/>
              <a:buChar char="•"/>
            </a:pPr>
            <a:r>
              <a:rPr lang="en-US" sz="1200" dirty="0">
                <a:latin typeface="LiberationSans"/>
              </a:rPr>
              <a:t>Here is an example of a function that might be used to calculate HP after a player is damaged:</a:t>
            </a:r>
          </a:p>
          <a:p>
            <a:pPr marL="285750" indent="-285750" algn="l">
              <a:buFont typeface="Arial" panose="020B0604020202020204" pitchFamily="34" charset="0"/>
              <a:buChar char="•"/>
            </a:pPr>
            <a:endParaRPr lang="en-US" sz="1200" dirty="0">
              <a:latin typeface="LiberationSans"/>
            </a:endParaRPr>
          </a:p>
          <a:p>
            <a:pPr marL="285750" indent="-285750" algn="l">
              <a:buFont typeface="Arial" panose="020B0604020202020204" pitchFamily="34" charset="0"/>
              <a:buChar char="•"/>
            </a:pPr>
            <a:r>
              <a:rPr lang="en-US" sz="1200" dirty="0">
                <a:latin typeface="LiberationSans"/>
              </a:rPr>
              <a:t>_</a:t>
            </a:r>
            <a:r>
              <a:rPr lang="en-US" sz="1200" dirty="0" err="1">
                <a:latin typeface="LiberationSans"/>
              </a:rPr>
              <a:t>CalculateHP</a:t>
            </a:r>
            <a:r>
              <a:rPr lang="en-US" sz="1200" dirty="0">
                <a:latin typeface="LiberationSans"/>
              </a:rPr>
              <a:t>:</a:t>
            </a:r>
          </a:p>
          <a:p>
            <a:pPr algn="l"/>
            <a:r>
              <a:rPr lang="en-US" sz="1200" dirty="0">
                <a:latin typeface="LiberationSans"/>
              </a:rPr>
              <a:t>        LDR X18, [X1, #0x3C] ; Calculates Address of HP (Address contained by Register X1 + 0x3C) and Loads it Into Register X18 </a:t>
            </a:r>
          </a:p>
          <a:p>
            <a:pPr algn="l"/>
            <a:r>
              <a:rPr lang="en-US" sz="1200" dirty="0">
                <a:latin typeface="LiberationSans"/>
              </a:rPr>
              <a:t>        LDR W17, X18 ; Loads Current Value of HP into Register W17</a:t>
            </a:r>
          </a:p>
          <a:p>
            <a:pPr algn="l"/>
            <a:r>
              <a:rPr lang="en-US" sz="1200" dirty="0">
                <a:latin typeface="LiberationSans"/>
              </a:rPr>
              <a:t>        SUB W17, W17, W16 ; Subtracts Current Value of HP from Current Value of Damage (in Register W16) from W17, stores result in W17</a:t>
            </a:r>
          </a:p>
          <a:p>
            <a:pPr algn="l"/>
            <a:r>
              <a:rPr lang="en-US" sz="1200" dirty="0">
                <a:latin typeface="LiberationSans"/>
              </a:rPr>
              <a:t>        STR W17, [X18] ; Stores the Calculated HP Address from the Last Instruction into the Memory Address Contained by Register X18</a:t>
            </a:r>
          </a:p>
          <a:p>
            <a:pPr algn="l"/>
            <a:r>
              <a:rPr lang="en-US" sz="1200" dirty="0">
                <a:latin typeface="LiberationSans"/>
              </a:rPr>
              <a:t>        RET ; Return from function call. Basically, end of function. I’ll go into slightly more detail about this.</a:t>
            </a:r>
          </a:p>
          <a:p>
            <a:pPr marL="285750" indent="-285750" algn="l">
              <a:buFont typeface="Arial" panose="020B0604020202020204" pitchFamily="34" charset="0"/>
              <a:buChar char="•"/>
            </a:pPr>
            <a:endParaRPr lang="en-US" sz="1200" dirty="0">
              <a:latin typeface="LiberationSans"/>
            </a:endParaRPr>
          </a:p>
          <a:p>
            <a:pPr marL="285750" indent="-285750" algn="l">
              <a:buFont typeface="Arial" panose="020B0604020202020204" pitchFamily="34" charset="0"/>
              <a:buChar char="•"/>
            </a:pPr>
            <a:endParaRPr lang="en-US" sz="1200" dirty="0">
              <a:latin typeface="LiberationSans"/>
            </a:endParaRPr>
          </a:p>
          <a:p>
            <a:pPr marL="171450" indent="-171450" algn="l">
              <a:buFont typeface="Arial" panose="020B0604020202020204" pitchFamily="34" charset="0"/>
              <a:buChar char="•"/>
            </a:pPr>
            <a:r>
              <a:rPr lang="en-US" sz="1200" dirty="0">
                <a:latin typeface="LiberationSans"/>
              </a:rPr>
              <a:t>   Here is an example of a function that might be used to </a:t>
            </a:r>
            <a:r>
              <a:rPr lang="en-US" sz="1200" dirty="0" err="1">
                <a:latin typeface="LiberationSans"/>
              </a:rPr>
              <a:t>insta</a:t>
            </a:r>
            <a:r>
              <a:rPr lang="en-US" sz="1200" dirty="0">
                <a:latin typeface="LiberationSans"/>
              </a:rPr>
              <a:t>-kill the player whenever the player hits a kill zone:</a:t>
            </a:r>
          </a:p>
          <a:p>
            <a:pPr algn="l"/>
            <a:endParaRPr lang="en-US" sz="1200" dirty="0">
              <a:latin typeface="LiberationSans"/>
            </a:endParaRPr>
          </a:p>
          <a:p>
            <a:pPr marL="285750" indent="-285750" algn="l">
              <a:buFont typeface="Arial" panose="020B0604020202020204" pitchFamily="34" charset="0"/>
              <a:buChar char="•"/>
            </a:pPr>
            <a:r>
              <a:rPr lang="en-US" sz="1200" dirty="0">
                <a:latin typeface="LiberationSans"/>
              </a:rPr>
              <a:t>_</a:t>
            </a:r>
            <a:r>
              <a:rPr lang="en-US" sz="1200" dirty="0" err="1">
                <a:latin typeface="LiberationSans"/>
              </a:rPr>
              <a:t>KillHP</a:t>
            </a:r>
            <a:r>
              <a:rPr lang="en-US" sz="1200" dirty="0">
                <a:latin typeface="LiberationSans"/>
              </a:rPr>
              <a:t>:</a:t>
            </a:r>
          </a:p>
          <a:p>
            <a:pPr algn="l"/>
            <a:r>
              <a:rPr lang="en-US" sz="1200" dirty="0">
                <a:latin typeface="LiberationSans"/>
              </a:rPr>
              <a:t>        LDR X18, [X1, #0x3C] ; Calculates Address of HP (Address contained by Register X1 + 0x3C) and Loads it Into Register X18 </a:t>
            </a:r>
          </a:p>
          <a:p>
            <a:pPr algn="l"/>
            <a:r>
              <a:rPr lang="en-US" sz="1200" dirty="0">
                <a:latin typeface="LiberationSans"/>
              </a:rPr>
              <a:t>        MOV W17, WZR ; Moves the Zero Register into W17. W17 now equals 0.</a:t>
            </a:r>
          </a:p>
          <a:p>
            <a:pPr algn="l"/>
            <a:r>
              <a:rPr lang="en-US" sz="1200" dirty="0">
                <a:latin typeface="LiberationSans"/>
              </a:rPr>
              <a:t>        STR W17, [X18] ; Stores Register W17, which is 0, into the player’s HP Address. This kills the player.</a:t>
            </a:r>
          </a:p>
          <a:p>
            <a:pPr algn="l"/>
            <a:r>
              <a:rPr lang="en-US" sz="1200" dirty="0">
                <a:latin typeface="LiberationSans"/>
              </a:rPr>
              <a:t>        RET; Return from function call. Basically, end of function. I’ll go into slightly more detail about this.</a:t>
            </a:r>
          </a:p>
          <a:p>
            <a:pPr algn="l"/>
            <a:endParaRPr lang="en-US" sz="1200" dirty="0">
              <a:latin typeface="LiberationSans"/>
            </a:endParaRPr>
          </a:p>
          <a:p>
            <a:pPr marL="285750" indent="-285750" algn="l">
              <a:buFont typeface="Arial" panose="020B0604020202020204" pitchFamily="34" charset="0"/>
              <a:buChar char="•"/>
            </a:pPr>
            <a:endParaRPr lang="en-US" sz="1200" dirty="0">
              <a:latin typeface="LiberationSans"/>
            </a:endParaRPr>
          </a:p>
          <a:p>
            <a:pPr marL="285750" indent="-285750" algn="l">
              <a:buFont typeface="Arial" panose="020B0604020202020204" pitchFamily="34" charset="0"/>
              <a:buChar char="•"/>
            </a:pPr>
            <a:endParaRPr lang="en-US" sz="1200" dirty="0">
              <a:latin typeface="LiberationSans"/>
            </a:endParaRPr>
          </a:p>
        </p:txBody>
      </p:sp>
    </p:spTree>
    <p:extLst>
      <p:ext uri="{BB962C8B-B14F-4D97-AF65-F5344CB8AC3E}">
        <p14:creationId xmlns:p14="http://schemas.microsoft.com/office/powerpoint/2010/main" val="2262734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spc="5" dirty="0">
                <a:latin typeface="LiberationSans"/>
              </a:rPr>
              <a:t>RET Instruction</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1969770"/>
          </a:xfrm>
        </p:spPr>
        <p:txBody>
          <a:bodyPr/>
          <a:lstStyle/>
          <a:p>
            <a:pPr marL="285750" indent="-285750" algn="l">
              <a:buFont typeface="Arial" panose="020B0604020202020204" pitchFamily="34" charset="0"/>
              <a:buChar char="•"/>
            </a:pPr>
            <a:r>
              <a:rPr lang="en-US" sz="1600" dirty="0">
                <a:latin typeface="LiberationSans"/>
              </a:rPr>
              <a:t>Remember in the Stack Pointer Register section whenever I talked about how whenever a function is called, the current function on the stack pointer is paused, and the called function is placed on the stack pointer until it ends? Well, RET is the instruction that ends the called function, which then places the previous function back on the stack pointer, allowing it to resume.</a:t>
            </a:r>
          </a:p>
          <a:p>
            <a:pPr marL="285750" indent="-285750" algn="l">
              <a:buFont typeface="Arial" panose="020B0604020202020204" pitchFamily="34" charset="0"/>
              <a:buChar char="•"/>
            </a:pPr>
            <a:r>
              <a:rPr lang="en-US" sz="1600" dirty="0">
                <a:latin typeface="LiberationSans"/>
              </a:rPr>
              <a:t>Basically, RET returns to the previous function.</a:t>
            </a:r>
          </a:p>
          <a:p>
            <a:pPr marL="285750" indent="-285750" algn="l">
              <a:buFont typeface="Arial" panose="020B0604020202020204" pitchFamily="34" charset="0"/>
              <a:buChar char="•"/>
            </a:pPr>
            <a:r>
              <a:rPr lang="en-US" sz="1600" dirty="0">
                <a:latin typeface="LiberationSans"/>
              </a:rPr>
              <a:t>There is no special notation or usage of the instruction, it’s literally just this:</a:t>
            </a:r>
          </a:p>
          <a:p>
            <a:pPr marL="285750" indent="-285750" algn="l">
              <a:buFont typeface="Arial" panose="020B0604020202020204" pitchFamily="34" charset="0"/>
              <a:buChar char="•"/>
            </a:pPr>
            <a:endParaRPr lang="en-US" sz="1600" dirty="0">
              <a:latin typeface="LiberationSans"/>
            </a:endParaRPr>
          </a:p>
          <a:p>
            <a:pPr marL="285750" indent="-285750" algn="l">
              <a:buFont typeface="Arial" panose="020B0604020202020204" pitchFamily="34" charset="0"/>
              <a:buChar char="•"/>
            </a:pPr>
            <a:r>
              <a:rPr lang="en-US" sz="1600" dirty="0">
                <a:latin typeface="LiberationSans"/>
              </a:rPr>
              <a:t>RET</a:t>
            </a:r>
          </a:p>
        </p:txBody>
      </p:sp>
    </p:spTree>
    <p:extLst>
      <p:ext uri="{BB962C8B-B14F-4D97-AF65-F5344CB8AC3E}">
        <p14:creationId xmlns:p14="http://schemas.microsoft.com/office/powerpoint/2010/main" val="795260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spc="5" dirty="0">
                <a:latin typeface="LiberationSans"/>
              </a:rPr>
              <a:t>BLR Instruction</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3693319"/>
          </a:xfrm>
        </p:spPr>
        <p:txBody>
          <a:bodyPr/>
          <a:lstStyle/>
          <a:p>
            <a:pPr marL="285750" indent="-285750" algn="l">
              <a:buFont typeface="Arial" panose="020B0604020202020204" pitchFamily="34" charset="0"/>
              <a:buChar char="•"/>
            </a:pPr>
            <a:r>
              <a:rPr lang="en-US" sz="1600" dirty="0">
                <a:latin typeface="LiberationSans"/>
              </a:rPr>
              <a:t>BLR stands for Branch with Link to Register. In a later section of the video, I’ll get even more in-depth into Branching. Basically, branching is “branching out to another function.” That is, a function call. This is one of the instructions that places a new instruction onto the stack pointer by calling it. As previously said, RET would be the instruction to end a function called by BLR.</a:t>
            </a:r>
          </a:p>
          <a:p>
            <a:pPr marL="285750" indent="-285750" algn="l">
              <a:buFont typeface="Arial" panose="020B0604020202020204" pitchFamily="34" charset="0"/>
              <a:buChar char="•"/>
            </a:pPr>
            <a:endParaRPr lang="en-US" sz="1600" dirty="0">
              <a:latin typeface="LiberationSans"/>
            </a:endParaRPr>
          </a:p>
          <a:p>
            <a:pPr marL="285750" indent="-285750" algn="l">
              <a:buFont typeface="Arial" panose="020B0604020202020204" pitchFamily="34" charset="0"/>
              <a:buChar char="•"/>
            </a:pPr>
            <a:r>
              <a:rPr lang="en-US" sz="1600" dirty="0">
                <a:latin typeface="LiberationSans"/>
              </a:rPr>
              <a:t>This is the notation of BLR, at least for the Nintendo Switch:</a:t>
            </a:r>
          </a:p>
          <a:p>
            <a:pPr marL="285750" indent="-285750" algn="l">
              <a:buFont typeface="Arial" panose="020B0604020202020204" pitchFamily="34" charset="0"/>
              <a:buChar char="•"/>
            </a:pPr>
            <a:endParaRPr lang="en-US" sz="1600" dirty="0">
              <a:latin typeface="LiberationSans"/>
            </a:endParaRPr>
          </a:p>
          <a:p>
            <a:pPr marL="285750" indent="-285750" algn="l">
              <a:buFont typeface="Arial" panose="020B0604020202020204" pitchFamily="34" charset="0"/>
              <a:buChar char="•"/>
            </a:pPr>
            <a:r>
              <a:rPr lang="en-US" sz="1600" dirty="0">
                <a:latin typeface="LiberationSans"/>
              </a:rPr>
              <a:t>BLR </a:t>
            </a:r>
            <a:r>
              <a:rPr lang="en-US" sz="1600" dirty="0" err="1">
                <a:latin typeface="LiberationSans"/>
              </a:rPr>
              <a:t>Xn</a:t>
            </a:r>
            <a:endParaRPr lang="en-US" sz="1600" dirty="0">
              <a:latin typeface="LiberationSans"/>
            </a:endParaRPr>
          </a:p>
          <a:p>
            <a:pPr marL="285750" indent="-285750" algn="l">
              <a:buFont typeface="Arial" panose="020B0604020202020204" pitchFamily="34" charset="0"/>
              <a:buChar char="•"/>
            </a:pPr>
            <a:endParaRPr lang="en-US" sz="1600" dirty="0">
              <a:latin typeface="LiberationSans"/>
            </a:endParaRPr>
          </a:p>
          <a:p>
            <a:pPr marL="285750" indent="-285750" algn="l">
              <a:buFont typeface="Arial" panose="020B0604020202020204" pitchFamily="34" charset="0"/>
              <a:buChar char="•"/>
            </a:pPr>
            <a:r>
              <a:rPr lang="en-US" sz="1600" dirty="0">
                <a:latin typeface="LiberationSans"/>
              </a:rPr>
              <a:t>Addresses on the Nintendo Switch are always Doublewords. The BLR function calls a function located at the address contained by the X register on the Nintendo Switch, pausing the current function.</a:t>
            </a:r>
          </a:p>
          <a:p>
            <a:pPr marL="285750" indent="-285750" algn="l">
              <a:buFont typeface="Arial" panose="020B0604020202020204" pitchFamily="34" charset="0"/>
              <a:buChar char="•"/>
            </a:pPr>
            <a:endParaRPr lang="en-US" sz="1600" dirty="0">
              <a:latin typeface="LiberationSans"/>
            </a:endParaRPr>
          </a:p>
          <a:p>
            <a:pPr marL="285750" indent="-285750" algn="l">
              <a:buFont typeface="Arial" panose="020B0604020202020204" pitchFamily="34" charset="0"/>
              <a:buChar char="•"/>
            </a:pPr>
            <a:r>
              <a:rPr lang="en-US" sz="1600" dirty="0">
                <a:latin typeface="LiberationSans"/>
              </a:rPr>
              <a:t>Personally, I almost always see a BLR before a STR function. This means you can replace a BLR with a MOV, allowing you to load any value into whatever address you’re targeting. This would keep the function called by BLR from being called, keeping any sort of calculation from happening to begin with.</a:t>
            </a:r>
          </a:p>
        </p:txBody>
      </p:sp>
    </p:spTree>
    <p:extLst>
      <p:ext uri="{BB962C8B-B14F-4D97-AF65-F5344CB8AC3E}">
        <p14:creationId xmlns:p14="http://schemas.microsoft.com/office/powerpoint/2010/main" val="3967636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 y="396875"/>
            <a:ext cx="8893810" cy="507831"/>
          </a:xfrm>
          <a:prstGeom prst="rect">
            <a:avLst/>
          </a:prstGeom>
        </p:spPr>
        <p:txBody>
          <a:bodyPr vert="horz" wrap="square" lIns="0" tIns="15240" rIns="0" bIns="0" rtlCol="0">
            <a:spAutoFit/>
          </a:bodyPr>
          <a:lstStyle/>
          <a:p>
            <a:pPr marL="12700">
              <a:lnSpc>
                <a:spcPct val="100000"/>
              </a:lnSpc>
              <a:spcBef>
                <a:spcPts val="120"/>
              </a:spcBef>
            </a:pPr>
            <a:r>
              <a:rPr lang="en-US" sz="3200" spc="5" dirty="0">
                <a:latin typeface="LiberationSans"/>
              </a:rPr>
              <a:t>BLR Instruction (EX)</a:t>
            </a:r>
            <a:endParaRPr sz="32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3693319"/>
          </a:xfrm>
        </p:spPr>
        <p:txBody>
          <a:bodyPr/>
          <a:lstStyle/>
          <a:p>
            <a:pPr marL="285750" indent="-285750" algn="l">
              <a:buFont typeface="Arial" panose="020B0604020202020204" pitchFamily="34" charset="0"/>
              <a:buChar char="•"/>
            </a:pPr>
            <a:r>
              <a:rPr lang="en-US" sz="1200" dirty="0">
                <a:latin typeface="LiberationSans"/>
              </a:rPr>
              <a:t>Remember our previous function to calculate HP? Let’s spice it up with a BLR:</a:t>
            </a:r>
          </a:p>
          <a:p>
            <a:pPr marL="285750" indent="-285750" algn="l">
              <a:buFont typeface="Arial" panose="020B0604020202020204" pitchFamily="34" charset="0"/>
              <a:buChar char="•"/>
            </a:pPr>
            <a:endParaRPr lang="en-US" sz="1200" dirty="0">
              <a:latin typeface="LiberationSans"/>
            </a:endParaRPr>
          </a:p>
          <a:p>
            <a:pPr marL="285750" indent="-285750" algn="l">
              <a:buFont typeface="Arial" panose="020B0604020202020204" pitchFamily="34" charset="0"/>
              <a:buChar char="•"/>
            </a:pPr>
            <a:r>
              <a:rPr lang="en-US" sz="1200" dirty="0">
                <a:latin typeface="LiberationSans"/>
              </a:rPr>
              <a:t>_</a:t>
            </a:r>
            <a:r>
              <a:rPr lang="en-US" sz="1200" dirty="0" err="1">
                <a:latin typeface="LiberationSans"/>
              </a:rPr>
              <a:t>CalculateHP</a:t>
            </a:r>
            <a:r>
              <a:rPr lang="en-US" sz="1200" dirty="0">
                <a:latin typeface="LiberationSans"/>
              </a:rPr>
              <a:t>:</a:t>
            </a:r>
          </a:p>
          <a:p>
            <a:pPr algn="l"/>
            <a:r>
              <a:rPr lang="en-US" sz="1200" dirty="0">
                <a:latin typeface="LiberationSans"/>
              </a:rPr>
              <a:t>        LDR X18, [X1, #0x3C] ; Calculates Address of Function (Address contained by Register X1 + 0x3C) and Loads it Into Register X18 </a:t>
            </a:r>
          </a:p>
          <a:p>
            <a:pPr algn="l"/>
            <a:r>
              <a:rPr lang="en-US" sz="1200" dirty="0">
                <a:latin typeface="LiberationSans"/>
              </a:rPr>
              <a:t>        BLR X18 ; Branches to Register X18, which contains the address of a function to Calculate HP. Calls that function to calculate HP. Pauses function before STR, so STR doesn’t execute yet.</a:t>
            </a:r>
          </a:p>
          <a:p>
            <a:pPr algn="l"/>
            <a:r>
              <a:rPr lang="en-US" sz="1200" dirty="0">
                <a:latin typeface="LiberationSans"/>
              </a:rPr>
              <a:t>        STR W15, [X17] ; Stores the HP Value calculated by the function loc_8000000000 into the HP Address calculated by the same function.</a:t>
            </a:r>
          </a:p>
          <a:p>
            <a:pPr algn="l"/>
            <a:r>
              <a:rPr lang="en-US" sz="1200" dirty="0">
                <a:latin typeface="LiberationSans"/>
              </a:rPr>
              <a:t>        RET ; Return from function call. </a:t>
            </a:r>
          </a:p>
          <a:p>
            <a:pPr marL="285750" indent="-285750" algn="l">
              <a:buFont typeface="Arial" panose="020B0604020202020204" pitchFamily="34" charset="0"/>
              <a:buChar char="•"/>
            </a:pPr>
            <a:endParaRPr lang="en-US" sz="1200" dirty="0">
              <a:latin typeface="LiberationSans"/>
            </a:endParaRPr>
          </a:p>
          <a:p>
            <a:pPr marL="285750" indent="-285750" algn="l">
              <a:buFont typeface="Arial" panose="020B0604020202020204" pitchFamily="34" charset="0"/>
              <a:buChar char="•"/>
            </a:pPr>
            <a:r>
              <a:rPr lang="en-US" sz="1200" dirty="0">
                <a:latin typeface="LiberationSans"/>
              </a:rPr>
              <a:t>Let’s say X18 is currently 0x8000000000. The function from this memory address is called.</a:t>
            </a:r>
          </a:p>
          <a:p>
            <a:pPr marL="285750" indent="-285750" algn="l">
              <a:buFont typeface="Arial" panose="020B0604020202020204" pitchFamily="34" charset="0"/>
              <a:buChar char="•"/>
            </a:pPr>
            <a:endParaRPr lang="en-US" sz="1200" dirty="0">
              <a:latin typeface="LiberationSans"/>
            </a:endParaRPr>
          </a:p>
          <a:p>
            <a:pPr marL="285750" indent="-285750" algn="l">
              <a:buFont typeface="Arial" panose="020B0604020202020204" pitchFamily="34" charset="0"/>
              <a:buChar char="•"/>
            </a:pPr>
            <a:r>
              <a:rPr lang="en-US" sz="1200" dirty="0">
                <a:latin typeface="LiberationSans"/>
              </a:rPr>
              <a:t>sub_8000000000: ; Function at Memory Location 0x8000000000</a:t>
            </a:r>
          </a:p>
          <a:p>
            <a:pPr algn="l"/>
            <a:r>
              <a:rPr lang="en-US" sz="1200" dirty="0">
                <a:latin typeface="LiberationSans"/>
              </a:rPr>
              <a:t>        LDR X17, [X1, #0x40] ; Loads Calculated Damage Address into Register X17 from the Memory Address X1 + 0x40. The value for X17 is saved, allowing the result to be stored into the HP address in the _</a:t>
            </a:r>
            <a:r>
              <a:rPr lang="en-US" sz="1200" dirty="0" err="1">
                <a:latin typeface="LiberationSans"/>
              </a:rPr>
              <a:t>CalculateHP</a:t>
            </a:r>
            <a:r>
              <a:rPr lang="en-US" sz="1200" dirty="0">
                <a:latin typeface="LiberationSans"/>
              </a:rPr>
              <a:t> function.</a:t>
            </a:r>
          </a:p>
          <a:p>
            <a:pPr algn="l"/>
            <a:r>
              <a:rPr lang="en-US" sz="1200" dirty="0">
                <a:latin typeface="LiberationSans"/>
              </a:rPr>
              <a:t>        LDR W16, X17 ; Loads Calculated Damage Value from Damage Address into Register W16</a:t>
            </a:r>
          </a:p>
          <a:p>
            <a:pPr algn="l"/>
            <a:r>
              <a:rPr lang="en-US" sz="1200" dirty="0">
                <a:latin typeface="LiberationSans"/>
              </a:rPr>
              <a:t>        LDR X15, [X1, #0x44] ; Loads HP Address into Register X15 from the Memory Address X1 + 0x44</a:t>
            </a:r>
          </a:p>
          <a:p>
            <a:pPr algn="l"/>
            <a:r>
              <a:rPr lang="en-US" sz="1200" dirty="0">
                <a:latin typeface="LiberationSans"/>
              </a:rPr>
              <a:t>        LDR W15, X15 ; Loads HP Value from HP Address into Register W15</a:t>
            </a:r>
          </a:p>
          <a:p>
            <a:pPr algn="l"/>
            <a:r>
              <a:rPr lang="en-US" sz="1200" dirty="0">
                <a:latin typeface="LiberationSans"/>
              </a:rPr>
              <a:t>        SUB W15, W15, W16; Subtracts Calculated Damage from HP, storing result in HP Register</a:t>
            </a:r>
          </a:p>
          <a:p>
            <a:pPr algn="l"/>
            <a:r>
              <a:rPr lang="en-US" sz="1200" dirty="0">
                <a:latin typeface="LiberationSans"/>
              </a:rPr>
              <a:t>        RET; Returns from function call. Stack Pointer returns to _</a:t>
            </a:r>
            <a:r>
              <a:rPr lang="en-US" sz="1200" dirty="0" err="1">
                <a:latin typeface="LiberationSans"/>
              </a:rPr>
              <a:t>CalculateHP</a:t>
            </a:r>
            <a:r>
              <a:rPr lang="en-US" sz="1200" dirty="0">
                <a:latin typeface="LiberationSans"/>
              </a:rPr>
              <a:t>. After the Stack Pointer returns to _</a:t>
            </a:r>
            <a:r>
              <a:rPr lang="en-US" sz="1200" dirty="0" err="1">
                <a:latin typeface="LiberationSans"/>
              </a:rPr>
              <a:t>CalculateHP</a:t>
            </a:r>
            <a:r>
              <a:rPr lang="en-US" sz="1200" dirty="0">
                <a:latin typeface="LiberationSans"/>
              </a:rPr>
              <a:t>, the STR instruction is immediately </a:t>
            </a:r>
            <a:r>
              <a:rPr lang="en-US" sz="1200">
                <a:latin typeface="LiberationSans"/>
              </a:rPr>
              <a:t>executed.</a:t>
            </a:r>
            <a:endParaRPr lang="en-US" sz="1200" dirty="0">
              <a:latin typeface="LiberationSans"/>
            </a:endParaRPr>
          </a:p>
        </p:txBody>
      </p:sp>
    </p:spTree>
    <p:extLst>
      <p:ext uri="{BB962C8B-B14F-4D97-AF65-F5344CB8AC3E}">
        <p14:creationId xmlns:p14="http://schemas.microsoft.com/office/powerpoint/2010/main" val="2386240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4ED2-0929-4565-A074-F4867C31B999}"/>
              </a:ext>
            </a:extLst>
          </p:cNvPr>
          <p:cNvSpPr>
            <a:spLocks noGrp="1"/>
          </p:cNvSpPr>
          <p:nvPr>
            <p:ph type="title"/>
          </p:nvPr>
        </p:nvSpPr>
        <p:spPr>
          <a:xfrm>
            <a:off x="165100" y="355238"/>
            <a:ext cx="9100819" cy="1100301"/>
          </a:xfrm>
        </p:spPr>
        <p:txBody>
          <a:bodyPr/>
          <a:lstStyle/>
          <a:p>
            <a:r>
              <a:rPr lang="en-US" sz="3600" dirty="0"/>
              <a:t>ARM64-v8 (AArch64) ASM</a:t>
            </a:r>
            <a:br>
              <a:rPr lang="en-US" sz="3600" dirty="0"/>
            </a:br>
            <a:endParaRPr lang="en-US" dirty="0"/>
          </a:p>
        </p:txBody>
      </p:sp>
      <p:sp>
        <p:nvSpPr>
          <p:cNvPr id="3" name="Text Placeholder 2">
            <a:extLst>
              <a:ext uri="{FF2B5EF4-FFF2-40B4-BE49-F238E27FC236}">
                <a16:creationId xmlns:a16="http://schemas.microsoft.com/office/drawing/2014/main" id="{8DF3432E-47CD-49E7-9B7B-BD62D6846A5E}"/>
              </a:ext>
            </a:extLst>
          </p:cNvPr>
          <p:cNvSpPr>
            <a:spLocks noGrp="1"/>
          </p:cNvSpPr>
          <p:nvPr>
            <p:ph type="body" idx="1"/>
          </p:nvPr>
        </p:nvSpPr>
        <p:spPr>
          <a:xfrm>
            <a:off x="489585" y="1294236"/>
            <a:ext cx="9104629" cy="4678204"/>
          </a:xfrm>
        </p:spPr>
        <p:txBody>
          <a:bodyPr/>
          <a:lstStyle/>
          <a:p>
            <a:pPr marL="171450" indent="-171450">
              <a:buFont typeface="Arial" panose="020B0604020202020204" pitchFamily="34" charset="0"/>
              <a:buChar char="•"/>
            </a:pPr>
            <a:r>
              <a:rPr lang="en-US" sz="1600" dirty="0"/>
              <a:t>Whenever someone says something is an ASM Code for the Nintendo Switch, they mean Assembler Code. Assembler code is the type of code the processor of a computer system uses to commit changes to RAM. Assembler code is one level “lower” than the actual programming language of the game itself, where binary is the “lowest” level of code. That is, programming language gets converted into ASM Code, and then ASM Code gets converted into binary to be executed by the computer’s processor. ASM is a programming language within itself.</a:t>
            </a:r>
          </a:p>
          <a:p>
            <a:pPr marL="171450" indent="-171450">
              <a:buFont typeface="Arial" panose="020B0604020202020204" pitchFamily="34" charset="0"/>
              <a:buChar char="•"/>
            </a:pPr>
            <a:r>
              <a:rPr lang="en-US" sz="1600" dirty="0"/>
              <a:t>The Nintendo Switch uses the ARM Cortex-A57 processor, and as a result, the programming language of the Nintendo Switch’s processor is ARM64-v8, also known as AArch64. This is the assembler code language the Nintendo Switch processor uses. For the rest of this video, ARM64-v8 will be referred to as ARM for the sake of simplicity. Other versions of ARM, including previous versions, do exist, but I’m just generally calling the language ARM for the sake of this video.</a:t>
            </a:r>
          </a:p>
          <a:p>
            <a:pPr marL="171450" indent="-171450">
              <a:buFont typeface="Arial" panose="020B0604020202020204" pitchFamily="34" charset="0"/>
              <a:buChar char="•"/>
            </a:pPr>
            <a:r>
              <a:rPr lang="en-US" sz="1600" dirty="0"/>
              <a:t>The purpose of this video is not to have you knowing the entirety of ARM by the end of the video: the purpose of the video is to teach you enough ARM to make basic Nintendo Switch ASM Codes.</a:t>
            </a:r>
          </a:p>
          <a:p>
            <a:pPr marL="171450" indent="-171450">
              <a:buFont typeface="Arial" panose="020B0604020202020204" pitchFamily="34" charset="0"/>
              <a:buChar char="•"/>
            </a:pPr>
            <a:r>
              <a:rPr lang="en-US" sz="1600" dirty="0"/>
              <a:t>The explanation of all of the instructions in the ARM section of the video can be credited to both </a:t>
            </a:r>
            <a:r>
              <a:rPr lang="en-US" sz="1600" dirty="0">
                <a:hlinkClick r:id="rId2"/>
              </a:rPr>
              <a:t>https://developer.arm.com/</a:t>
            </a:r>
            <a:r>
              <a:rPr lang="en-US" sz="1600" dirty="0"/>
              <a:t> and </a:t>
            </a:r>
            <a:r>
              <a:rPr lang="en-US" sz="1600" dirty="0">
                <a:hlinkClick r:id="rId3"/>
              </a:rPr>
              <a:t>https://www.keil.com/support/man/docs/armasm/</a:t>
            </a:r>
            <a:r>
              <a:rPr lang="en-US" sz="1600" dirty="0"/>
              <a:t> , as that’s where got the instructions from. I also learned a good amount of ARM from both websites, so credit to them twice over.</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p:txBody>
      </p:sp>
    </p:spTree>
    <p:extLst>
      <p:ext uri="{BB962C8B-B14F-4D97-AF65-F5344CB8AC3E}">
        <p14:creationId xmlns:p14="http://schemas.microsoft.com/office/powerpoint/2010/main" val="241345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00" y="396875"/>
            <a:ext cx="5290185" cy="992579"/>
          </a:xfrm>
          <a:prstGeom prst="rect">
            <a:avLst/>
          </a:prstGeom>
        </p:spPr>
        <p:txBody>
          <a:bodyPr vert="horz" wrap="square" lIns="0" tIns="15240" rIns="0" bIns="0" rtlCol="0">
            <a:spAutoFit/>
          </a:bodyPr>
          <a:lstStyle/>
          <a:p>
            <a:pPr marL="12700">
              <a:spcBef>
                <a:spcPts val="120"/>
              </a:spcBef>
            </a:pPr>
            <a:r>
              <a:rPr lang="en-US" sz="2800" dirty="0"/>
              <a:t>Bytes and Different Word Types</a:t>
            </a:r>
            <a:br>
              <a:rPr lang="en-US" sz="3600" dirty="0"/>
            </a:br>
            <a:endParaRPr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4001095"/>
          </a:xfrm>
        </p:spPr>
        <p:txBody>
          <a:bodyPr/>
          <a:lstStyle/>
          <a:p>
            <a:pPr marL="171450" indent="-171450" algn="l">
              <a:buFont typeface="Arial" panose="020B0604020202020204" pitchFamily="34" charset="0"/>
              <a:buChar char="•"/>
            </a:pPr>
            <a:r>
              <a:rPr lang="en-US" sz="2000" dirty="0">
                <a:latin typeface="LiberationSans"/>
              </a:rPr>
              <a:t>Remember hearing data types like 8-bit, 16-bit, 32-bit, 64-bit, and 128-bit in Part 1 of the video series (well, at least everything but 128-bit)? Well, they end up returning in this section. I will reintroduce the term byte and introduce you to the terms halfword, word, doubleword, and quadword.</a:t>
            </a:r>
          </a:p>
          <a:p>
            <a:pPr marL="171450" indent="-171450" algn="l">
              <a:buFont typeface="Arial" panose="020B0604020202020204" pitchFamily="34" charset="0"/>
              <a:buChar char="•"/>
            </a:pPr>
            <a:r>
              <a:rPr lang="en-US" sz="2000" dirty="0">
                <a:latin typeface="LiberationSans"/>
              </a:rPr>
              <a:t>A byte is just a data-type with 8-bits, that is, 8 zeroes and ones, to represent a particular value. Basically, when you hear byte, think 8-bit data-type. EX: </a:t>
            </a:r>
            <a:r>
              <a:rPr lang="en-US" sz="2000">
                <a:latin typeface="LiberationSans"/>
              </a:rPr>
              <a:t>0x7F             (</a:t>
            </a:r>
            <a:r>
              <a:rPr lang="en-US" sz="2000" dirty="0">
                <a:latin typeface="LiberationSans"/>
              </a:rPr>
              <a:t>2 hex characters)</a:t>
            </a:r>
          </a:p>
          <a:p>
            <a:pPr marL="171450" indent="-171450" algn="l">
              <a:buFont typeface="Arial" panose="020B0604020202020204" pitchFamily="34" charset="0"/>
              <a:buChar char="•"/>
            </a:pPr>
            <a:r>
              <a:rPr lang="en-US" sz="2000" dirty="0">
                <a:latin typeface="LiberationSans"/>
              </a:rPr>
              <a:t>A halfword is just a 16-bit data-type      EX: 0x7FFF (4 hex characters)</a:t>
            </a:r>
          </a:p>
          <a:p>
            <a:pPr marL="171450" indent="-171450" algn="l">
              <a:buFont typeface="Arial" panose="020B0604020202020204" pitchFamily="34" charset="0"/>
              <a:buChar char="•"/>
            </a:pPr>
            <a:r>
              <a:rPr lang="en-US" sz="2000" dirty="0">
                <a:latin typeface="LiberationSans"/>
              </a:rPr>
              <a:t>A word is just a 32-bit data-type.             EX: 0x7FFFFFFF (8 hex characters)</a:t>
            </a:r>
          </a:p>
          <a:p>
            <a:pPr marL="171450" indent="-171450" algn="l">
              <a:buFont typeface="Arial" panose="020B0604020202020204" pitchFamily="34" charset="0"/>
              <a:buChar char="•"/>
            </a:pPr>
            <a:r>
              <a:rPr lang="en-US" sz="2000" dirty="0">
                <a:latin typeface="LiberationSans"/>
              </a:rPr>
              <a:t>A doubleword is just a 64-bit data-type. EX: 0x7FFFFFFFFFFFFFFF (16 hex characters)</a:t>
            </a:r>
          </a:p>
          <a:p>
            <a:pPr marL="171450" indent="-171450" algn="l">
              <a:buFont typeface="Arial" panose="020B0604020202020204" pitchFamily="34" charset="0"/>
              <a:buChar char="•"/>
            </a:pPr>
            <a:r>
              <a:rPr lang="en-US" sz="2000" dirty="0">
                <a:latin typeface="LiberationSans"/>
              </a:rPr>
              <a:t>A quadword is just a 128-bit data-type.  EX: 0x7FFFFFFFFFFFFFFFFFFFFFFFFFFFFFFF </a:t>
            </a:r>
          </a:p>
          <a:p>
            <a:pPr algn="l"/>
            <a:r>
              <a:rPr lang="en-US" sz="2000" dirty="0">
                <a:latin typeface="LiberationSans"/>
              </a:rPr>
              <a:t>   (32 hex characters)</a:t>
            </a:r>
          </a:p>
          <a:p>
            <a:pPr marL="171450" indent="-171450" algn="l">
              <a:buFont typeface="Arial" panose="020B0604020202020204" pitchFamily="34" charset="0"/>
              <a:buChar char="•"/>
            </a:pPr>
            <a:endParaRPr lang="en-US" sz="2000" dirty="0">
              <a:latin typeface="LiberationSans"/>
            </a:endParaRPr>
          </a:p>
        </p:txBody>
      </p:sp>
    </p:spTree>
    <p:extLst>
      <p:ext uri="{BB962C8B-B14F-4D97-AF65-F5344CB8AC3E}">
        <p14:creationId xmlns:p14="http://schemas.microsoft.com/office/powerpoint/2010/main" val="2737153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375009"/>
            <a:ext cx="5290185" cy="569595"/>
          </a:xfrm>
          <a:prstGeom prst="rect">
            <a:avLst/>
          </a:prstGeom>
        </p:spPr>
        <p:txBody>
          <a:bodyPr vert="horz" wrap="square" lIns="0" tIns="15240" rIns="0" bIns="0" rtlCol="0">
            <a:spAutoFit/>
          </a:bodyPr>
          <a:lstStyle/>
          <a:p>
            <a:pPr marL="12700">
              <a:lnSpc>
                <a:spcPct val="100000"/>
              </a:lnSpc>
              <a:spcBef>
                <a:spcPts val="120"/>
              </a:spcBef>
            </a:pPr>
            <a:r>
              <a:rPr lang="en-US" spc="5" dirty="0">
                <a:latin typeface="LiberationSans"/>
              </a:rPr>
              <a:t>ARM Registers</a:t>
            </a:r>
            <a:endParaRPr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2462213"/>
          </a:xfrm>
        </p:spPr>
        <p:txBody>
          <a:bodyPr/>
          <a:lstStyle/>
          <a:p>
            <a:pPr marL="171450" indent="-171450" algn="l">
              <a:buFont typeface="Arial" panose="020B0604020202020204" pitchFamily="34" charset="0"/>
              <a:buChar char="•"/>
            </a:pPr>
            <a:r>
              <a:rPr lang="en-US" sz="1600" dirty="0">
                <a:latin typeface="LiberationSans"/>
              </a:rPr>
              <a:t>Registers are a space of memory inside a computer’s processor. They’re basically addresses reserved only for the processor and the code the processor executes. Data from the code executed by the processor moves in and out of these registers, allowing for several different operations to occur. Registers are significantly faster than the addresses typically stored by RAM, so these registers allow for code and data to move in and out as fast as the computer needs. In ARM, there are three basic register types that I’ll be teaching you. There are more than this, but these are pretty much all you’ll need to know. These three register types are known as General Purpose Registers (GPRs), the Stack Pointer Register (SP), and the Zero Register (ZR).</a:t>
            </a:r>
          </a:p>
          <a:p>
            <a:pPr marL="171450" indent="-171450" algn="l">
              <a:buFont typeface="Arial" panose="020B0604020202020204" pitchFamily="34" charset="0"/>
              <a:buChar char="•"/>
            </a:pPr>
            <a:endParaRPr lang="en-US" sz="1600" dirty="0">
              <a:latin typeface="LiberationSans"/>
            </a:endParaRPr>
          </a:p>
          <a:p>
            <a:pPr algn="l"/>
            <a:endParaRPr lang="en-US" sz="1600" dirty="0">
              <a:latin typeface="LiberationSans"/>
            </a:endParaRPr>
          </a:p>
        </p:txBody>
      </p:sp>
    </p:spTree>
    <p:extLst>
      <p:ext uri="{BB962C8B-B14F-4D97-AF65-F5344CB8AC3E}">
        <p14:creationId xmlns:p14="http://schemas.microsoft.com/office/powerpoint/2010/main" val="265802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CAE7-6026-4E16-8B58-EB1BAE49C20C}"/>
              </a:ext>
            </a:extLst>
          </p:cNvPr>
          <p:cNvSpPr>
            <a:spLocks noGrp="1"/>
          </p:cNvSpPr>
          <p:nvPr>
            <p:ph type="title"/>
          </p:nvPr>
        </p:nvSpPr>
        <p:spPr>
          <a:xfrm>
            <a:off x="317500" y="396875"/>
            <a:ext cx="9100819" cy="546303"/>
          </a:xfrm>
        </p:spPr>
        <p:txBody>
          <a:bodyPr/>
          <a:lstStyle/>
          <a:p>
            <a:r>
              <a:rPr lang="en-US" dirty="0"/>
              <a:t>General Purpose Registers (GPRs)</a:t>
            </a:r>
          </a:p>
        </p:txBody>
      </p:sp>
      <p:sp>
        <p:nvSpPr>
          <p:cNvPr id="3" name="Text Placeholder 2">
            <a:extLst>
              <a:ext uri="{FF2B5EF4-FFF2-40B4-BE49-F238E27FC236}">
                <a16:creationId xmlns:a16="http://schemas.microsoft.com/office/drawing/2014/main" id="{C98E90ED-65B1-4D97-986E-B7440A6E7DCD}"/>
              </a:ext>
            </a:extLst>
          </p:cNvPr>
          <p:cNvSpPr>
            <a:spLocks noGrp="1"/>
          </p:cNvSpPr>
          <p:nvPr>
            <p:ph type="body" idx="1"/>
          </p:nvPr>
        </p:nvSpPr>
        <p:spPr>
          <a:xfrm>
            <a:off x="489585" y="1294236"/>
            <a:ext cx="9104629" cy="4231928"/>
          </a:xfrm>
        </p:spPr>
        <p:txBody>
          <a:bodyPr/>
          <a:lstStyle/>
          <a:p>
            <a:pPr marL="171450" indent="-171450" algn="l">
              <a:buFont typeface="Arial" panose="020B0604020202020204" pitchFamily="34" charset="0"/>
              <a:buChar char="•"/>
            </a:pPr>
            <a:r>
              <a:rPr lang="en-US" dirty="0">
                <a:latin typeface="LiberationSans"/>
              </a:rPr>
              <a:t>These registers generally store the value of addresses, addresses themselves, or data values that are having mathematical operations applied to them. There can be about anything in these registers, hence why they’re called “General Purpose.” </a:t>
            </a:r>
          </a:p>
          <a:p>
            <a:pPr marL="171450" indent="-171450" algn="l">
              <a:buFont typeface="Arial" panose="020B0604020202020204" pitchFamily="34" charset="0"/>
              <a:buChar char="•"/>
            </a:pPr>
            <a:r>
              <a:rPr lang="en-US" dirty="0">
                <a:latin typeface="LiberationSans"/>
              </a:rPr>
              <a:t>There are 31 GPRs, named ?0-?30. ? is another character, generally dictated by the data-type of the value in the register. </a:t>
            </a:r>
          </a:p>
          <a:p>
            <a:pPr marL="171450" indent="-171450" algn="l">
              <a:buFont typeface="Arial" panose="020B0604020202020204" pitchFamily="34" charset="0"/>
              <a:buChar char="•"/>
            </a:pPr>
            <a:r>
              <a:rPr lang="en-US" dirty="0">
                <a:latin typeface="LiberationSans"/>
              </a:rPr>
              <a:t>If the data value in the register is a Byte, Halfword, or Word, the 31 GPRs are generally named W0-W30. If the data value in the register is a Doubleword, the 31 GPRs are generally named X0-X30. If the number of the register can vary, I will have named it as ?n. For example, </a:t>
            </a:r>
            <a:r>
              <a:rPr lang="en-US" dirty="0" err="1">
                <a:latin typeface="LiberationSans"/>
              </a:rPr>
              <a:t>Xn</a:t>
            </a:r>
            <a:r>
              <a:rPr lang="en-US" dirty="0">
                <a:latin typeface="LiberationSans"/>
              </a:rPr>
              <a:t> would mean a register from 0-30 that contains a Doubleword.</a:t>
            </a:r>
          </a:p>
          <a:p>
            <a:pPr marL="171450" indent="-171450" algn="l">
              <a:buFont typeface="Arial" panose="020B0604020202020204" pitchFamily="34" charset="0"/>
              <a:buChar char="•"/>
            </a:pPr>
            <a:r>
              <a:rPr lang="en-US" dirty="0">
                <a:latin typeface="LiberationSans"/>
              </a:rPr>
              <a:t>Addresses in the Nintendo Switch are always 64-bit (Quadword) and values on the Nintendo Switch are generally 32-bit (Word) or below (Byte, Halfword) , so generally, addresses are stored in a </a:t>
            </a:r>
            <a:r>
              <a:rPr lang="en-US" dirty="0" err="1">
                <a:latin typeface="LiberationSans"/>
              </a:rPr>
              <a:t>Xn</a:t>
            </a:r>
            <a:r>
              <a:rPr lang="en-US" dirty="0">
                <a:latin typeface="LiberationSans"/>
              </a:rPr>
              <a:t> register and values of addresses are stored in a </a:t>
            </a:r>
            <a:r>
              <a:rPr lang="en-US" dirty="0" err="1">
                <a:latin typeface="LiberationSans"/>
              </a:rPr>
              <a:t>Wn</a:t>
            </a:r>
            <a:r>
              <a:rPr lang="en-US" dirty="0">
                <a:latin typeface="LiberationSans"/>
              </a:rPr>
              <a:t> register. Of course, realize some address data-types are quadwords, so there may be an occasion where the value of an address is stored in a </a:t>
            </a:r>
            <a:r>
              <a:rPr lang="en-US" dirty="0" err="1">
                <a:latin typeface="LiberationSans"/>
              </a:rPr>
              <a:t>Xn</a:t>
            </a:r>
            <a:r>
              <a:rPr lang="en-US" dirty="0">
                <a:latin typeface="LiberationSans"/>
              </a:rPr>
              <a:t> register as well. </a:t>
            </a:r>
          </a:p>
          <a:p>
            <a:pPr marL="171450" indent="-171450" algn="l">
              <a:buFont typeface="Arial" panose="020B0604020202020204" pitchFamily="34" charset="0"/>
              <a:buChar char="•"/>
            </a:pPr>
            <a:r>
              <a:rPr lang="en-US" dirty="0">
                <a:latin typeface="LiberationSans"/>
              </a:rPr>
              <a:t>Float and Double values are stored in a Sn register and in a </a:t>
            </a:r>
            <a:r>
              <a:rPr lang="en-US" dirty="0" err="1">
                <a:latin typeface="LiberationSans"/>
              </a:rPr>
              <a:t>Dn</a:t>
            </a:r>
            <a:r>
              <a:rPr lang="en-US" dirty="0">
                <a:latin typeface="LiberationSans"/>
              </a:rPr>
              <a:t> register, respectively. S is for single-precision, also known as Float, and D is for double-precision, also known as Double.</a:t>
            </a:r>
          </a:p>
          <a:p>
            <a:pPr marL="171450" indent="-171450" algn="l">
              <a:buFont typeface="Arial" panose="020B0604020202020204" pitchFamily="34" charset="0"/>
              <a:buChar char="•"/>
            </a:pPr>
            <a:endParaRPr lang="en-US" dirty="0">
              <a:latin typeface="LiberationSans"/>
            </a:endParaRPr>
          </a:p>
          <a:p>
            <a:pPr marL="171450" indent="-171450" algn="l">
              <a:buFont typeface="Arial" panose="020B0604020202020204" pitchFamily="34" charset="0"/>
              <a:buChar char="•"/>
            </a:pPr>
            <a:r>
              <a:rPr lang="en-US" dirty="0">
                <a:latin typeface="LiberationSans"/>
              </a:rPr>
              <a:t>There are also names for registers for values generally used in Physics. These are scalar and vector values.</a:t>
            </a:r>
          </a:p>
          <a:p>
            <a:pPr marL="171450" indent="-171450" algn="l">
              <a:buFont typeface="Arial" panose="020B0604020202020204" pitchFamily="34" charset="0"/>
              <a:buChar char="•"/>
            </a:pPr>
            <a:r>
              <a:rPr lang="en-US" dirty="0">
                <a:latin typeface="LiberationSans"/>
              </a:rPr>
              <a:t>A scalar, which is a value with a measure without direction, is stored in a Bn register, </a:t>
            </a:r>
            <a:r>
              <a:rPr lang="en-US" dirty="0" err="1">
                <a:latin typeface="LiberationSans"/>
              </a:rPr>
              <a:t>Hn</a:t>
            </a:r>
            <a:r>
              <a:rPr lang="en-US" dirty="0">
                <a:latin typeface="LiberationSans"/>
              </a:rPr>
              <a:t> register, or </a:t>
            </a:r>
            <a:r>
              <a:rPr lang="en-US" dirty="0" err="1">
                <a:latin typeface="LiberationSans"/>
              </a:rPr>
              <a:t>Qn</a:t>
            </a:r>
            <a:r>
              <a:rPr lang="en-US" dirty="0">
                <a:latin typeface="LiberationSans"/>
              </a:rPr>
              <a:t> register, respectively. Bn represents a scalar register that contains a Byte, </a:t>
            </a:r>
            <a:r>
              <a:rPr lang="en-US" dirty="0" err="1">
                <a:latin typeface="LiberationSans"/>
              </a:rPr>
              <a:t>Hn</a:t>
            </a:r>
            <a:r>
              <a:rPr lang="en-US" dirty="0">
                <a:latin typeface="LiberationSans"/>
              </a:rPr>
              <a:t> represents a scalar register that contains a Halfword, and </a:t>
            </a:r>
            <a:r>
              <a:rPr lang="en-US" dirty="0" err="1">
                <a:latin typeface="LiberationSans"/>
              </a:rPr>
              <a:t>Qn</a:t>
            </a:r>
            <a:r>
              <a:rPr lang="en-US" dirty="0">
                <a:latin typeface="LiberationSans"/>
              </a:rPr>
              <a:t> represents a scalar register that contains a Quadword. Generally, you won’t need to write to instructions with the Bn, </a:t>
            </a:r>
            <a:r>
              <a:rPr lang="en-US" dirty="0" err="1">
                <a:latin typeface="LiberationSans"/>
              </a:rPr>
              <a:t>Hn</a:t>
            </a:r>
            <a:r>
              <a:rPr lang="en-US" dirty="0">
                <a:latin typeface="LiberationSans"/>
              </a:rPr>
              <a:t>, or </a:t>
            </a:r>
            <a:r>
              <a:rPr lang="en-US" dirty="0" err="1">
                <a:latin typeface="LiberationSans"/>
              </a:rPr>
              <a:t>Qn</a:t>
            </a:r>
            <a:r>
              <a:rPr lang="en-US" dirty="0">
                <a:latin typeface="LiberationSans"/>
              </a:rPr>
              <a:t> register naming conventions, as we really won’t be touching on editing values related to Physics. Sn and </a:t>
            </a:r>
            <a:r>
              <a:rPr lang="en-US" dirty="0" err="1">
                <a:latin typeface="LiberationSans"/>
              </a:rPr>
              <a:t>Dn</a:t>
            </a:r>
            <a:r>
              <a:rPr lang="en-US" dirty="0">
                <a:latin typeface="LiberationSans"/>
              </a:rPr>
              <a:t> registers may be used not only for float or double values, but also for scalar values too, so be careful here.</a:t>
            </a:r>
          </a:p>
          <a:p>
            <a:pPr marL="171450" indent="-171450" algn="l">
              <a:buFont typeface="Arial" panose="020B0604020202020204" pitchFamily="34" charset="0"/>
              <a:buChar char="•"/>
            </a:pPr>
            <a:r>
              <a:rPr lang="en-US" dirty="0">
                <a:latin typeface="LiberationSans"/>
              </a:rPr>
              <a:t>There are also vector values, which is a value with a measure and a direction. Basically, a vector would contain two different values at once. Vector registers are labeled as </a:t>
            </a:r>
            <a:r>
              <a:rPr lang="en-US" dirty="0" err="1">
                <a:latin typeface="LiberationSans"/>
              </a:rPr>
              <a:t>Vnn.nnT</a:t>
            </a:r>
            <a:r>
              <a:rPr lang="en-US" dirty="0">
                <a:latin typeface="LiberationSans"/>
              </a:rPr>
              <a:t>, where </a:t>
            </a:r>
            <a:r>
              <a:rPr lang="en-US" dirty="0" err="1">
                <a:latin typeface="LiberationSans"/>
              </a:rPr>
              <a:t>nn</a:t>
            </a:r>
            <a:r>
              <a:rPr lang="en-US" dirty="0">
                <a:latin typeface="LiberationSans"/>
              </a:rPr>
              <a:t> are two numbers between 00-30 and T is the first letter of the data-type of the value, so B, H, S, D, or Q. Two numbers were used at once because a vector contains two components. You’ll generally never need to write to instructions with this register naming convention, either.</a:t>
            </a:r>
          </a:p>
          <a:p>
            <a:pPr marL="171450" indent="-171450" algn="l">
              <a:buFont typeface="Arial" panose="020B0604020202020204" pitchFamily="34" charset="0"/>
              <a:buChar char="•"/>
            </a:pPr>
            <a:r>
              <a:rPr lang="en-US" dirty="0">
                <a:latin typeface="LiberationSans"/>
              </a:rPr>
              <a:t>Realize that despite these registers being named differently that these are actually the same registers being mentioned in the processor. These registers are just being told how much data to store inside of themselves. These registers are 128-bits long, allowing for writing and reading from 8-bit data all the way up to 128-bit data.</a:t>
            </a:r>
          </a:p>
          <a:p>
            <a:endParaRPr lang="en-US" dirty="0"/>
          </a:p>
        </p:txBody>
      </p:sp>
    </p:spTree>
    <p:extLst>
      <p:ext uri="{BB962C8B-B14F-4D97-AF65-F5344CB8AC3E}">
        <p14:creationId xmlns:p14="http://schemas.microsoft.com/office/powerpoint/2010/main" val="310683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CAE7-6026-4E16-8B58-EB1BAE49C20C}"/>
              </a:ext>
            </a:extLst>
          </p:cNvPr>
          <p:cNvSpPr>
            <a:spLocks noGrp="1"/>
          </p:cNvSpPr>
          <p:nvPr>
            <p:ph type="title"/>
          </p:nvPr>
        </p:nvSpPr>
        <p:spPr>
          <a:xfrm>
            <a:off x="317500" y="396875"/>
            <a:ext cx="9100819" cy="546303"/>
          </a:xfrm>
        </p:spPr>
        <p:txBody>
          <a:bodyPr/>
          <a:lstStyle/>
          <a:p>
            <a:r>
              <a:rPr lang="en-US" dirty="0"/>
              <a:t>General Purpose Registers (EXs)</a:t>
            </a:r>
          </a:p>
        </p:txBody>
      </p:sp>
      <p:sp>
        <p:nvSpPr>
          <p:cNvPr id="3" name="Text Placeholder 2">
            <a:extLst>
              <a:ext uri="{FF2B5EF4-FFF2-40B4-BE49-F238E27FC236}">
                <a16:creationId xmlns:a16="http://schemas.microsoft.com/office/drawing/2014/main" id="{C98E90ED-65B1-4D97-986E-B7440A6E7DCD}"/>
              </a:ext>
            </a:extLst>
          </p:cNvPr>
          <p:cNvSpPr>
            <a:spLocks noGrp="1"/>
          </p:cNvSpPr>
          <p:nvPr>
            <p:ph type="body" idx="1"/>
          </p:nvPr>
        </p:nvSpPr>
        <p:spPr>
          <a:xfrm>
            <a:off x="489585" y="1294236"/>
            <a:ext cx="9104629" cy="2769989"/>
          </a:xfrm>
        </p:spPr>
        <p:txBody>
          <a:bodyPr/>
          <a:lstStyle/>
          <a:p>
            <a:r>
              <a:rPr lang="en-US" sz="1200" dirty="0"/>
              <a:t>    B0 &lt;-Contains a Byte Scalar Value in Register 0</a:t>
            </a:r>
          </a:p>
          <a:p>
            <a:r>
              <a:rPr lang="en-US" sz="1200" dirty="0"/>
              <a:t>    H3 &lt;-Contains a Halfword Scalar Value in Register 3</a:t>
            </a:r>
          </a:p>
          <a:p>
            <a:r>
              <a:rPr lang="en-US" sz="1200" dirty="0"/>
              <a:t>    S5 &lt;-Contains either a Float Value or a Word Scalar Value in Register 5</a:t>
            </a:r>
          </a:p>
          <a:p>
            <a:r>
              <a:rPr lang="en-US" sz="1200" dirty="0"/>
              <a:t>    D7 &lt;-Contains either a Double Value or a Doubleword Scalar Value in Register 7</a:t>
            </a:r>
          </a:p>
          <a:p>
            <a:r>
              <a:rPr lang="en-US" sz="1200" dirty="0"/>
              <a:t>    Q1 &lt;-Contains a Quadword Scalar Value in Register 1</a:t>
            </a:r>
          </a:p>
          <a:p>
            <a:r>
              <a:rPr lang="en-US" sz="1200" dirty="0"/>
              <a:t>    W10 &lt;-Contains a Byte, Halfword, or Word Value of an Address in Register 10</a:t>
            </a:r>
          </a:p>
          <a:p>
            <a:r>
              <a:rPr lang="en-US" sz="1200" dirty="0"/>
              <a:t>    X11 &lt;- Either contains an address or Doubleword Value of an Address in Register 11</a:t>
            </a:r>
          </a:p>
          <a:p>
            <a:r>
              <a:rPr lang="en-US" sz="1200" dirty="0"/>
              <a:t>    V03.4D &lt;- Contains two values to make a vector that is a Doubleword, with one value in Register 3, the other in Register 4</a:t>
            </a:r>
          </a:p>
          <a:p>
            <a:r>
              <a:rPr lang="en-US" sz="1200" dirty="0"/>
              <a:t>    V03.4H &lt;- Contains two values to make a vector that is a Halfword, with one value in Register 3, the other in Register 4</a:t>
            </a:r>
          </a:p>
          <a:p>
            <a:endParaRPr lang="en-US" sz="1200" dirty="0"/>
          </a:p>
          <a:p>
            <a:endParaRPr lang="en-US" sz="1200" dirty="0"/>
          </a:p>
          <a:p>
            <a:pPr marL="171450" indent="-171450">
              <a:buFont typeface="Arial" panose="020B0604020202020204" pitchFamily="34" charset="0"/>
              <a:buChar char="•"/>
            </a:pPr>
            <a:r>
              <a:rPr lang="en-US" sz="1200" dirty="0"/>
              <a:t>Remember, the number value beside the register can be anywhere from 0-30, so you might see B0, H0, S0, D0, Q0, W0, X0, V00.1D, or any combination of numbers between 0-30 right next to the letter of the register.</a:t>
            </a:r>
          </a:p>
          <a:p>
            <a:pPr marL="171450" indent="-171450">
              <a:buFont typeface="Arial" panose="020B0604020202020204" pitchFamily="34" charset="0"/>
              <a:buChar char="•"/>
            </a:pPr>
            <a:r>
              <a:rPr lang="en-US" sz="1200" dirty="0"/>
              <a:t>More likely than not, the registers you’ll be messing with are </a:t>
            </a:r>
            <a:r>
              <a:rPr lang="en-US" sz="1200" dirty="0" err="1"/>
              <a:t>Wn</a:t>
            </a:r>
            <a:r>
              <a:rPr lang="en-US" sz="1200" dirty="0"/>
              <a:t> and Sn, as most values in-game are Words/Floats, smaller than a Word, and not used in Physics calculations.</a:t>
            </a:r>
          </a:p>
        </p:txBody>
      </p:sp>
    </p:spTree>
    <p:extLst>
      <p:ext uri="{BB962C8B-B14F-4D97-AF65-F5344CB8AC3E}">
        <p14:creationId xmlns:p14="http://schemas.microsoft.com/office/powerpoint/2010/main" val="109336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9585" y="320675"/>
            <a:ext cx="5290185" cy="754053"/>
          </a:xfrm>
          <a:prstGeom prst="rect">
            <a:avLst/>
          </a:prstGeom>
        </p:spPr>
        <p:txBody>
          <a:bodyPr vert="horz" wrap="square" lIns="0" tIns="15240" rIns="0" bIns="0" rtlCol="0">
            <a:spAutoFit/>
          </a:bodyPr>
          <a:lstStyle/>
          <a:p>
            <a:pPr marL="12700">
              <a:lnSpc>
                <a:spcPct val="100000"/>
              </a:lnSpc>
              <a:spcBef>
                <a:spcPts val="120"/>
              </a:spcBef>
            </a:pPr>
            <a:r>
              <a:rPr lang="en-US" sz="2400" spc="5" dirty="0">
                <a:latin typeface="LiberationSans"/>
              </a:rPr>
              <a:t>The Stack Pointer (SP) and the Zero Register (ZR)</a:t>
            </a:r>
            <a:endParaRPr sz="2400"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4678204"/>
          </a:xfrm>
        </p:spPr>
        <p:txBody>
          <a:bodyPr/>
          <a:lstStyle/>
          <a:p>
            <a:pPr algn="l"/>
            <a:r>
              <a:rPr lang="en-US" sz="1600" b="1" u="sng" dirty="0">
                <a:latin typeface="LiberationSans"/>
              </a:rPr>
              <a:t>Stack Pointer (SP):</a:t>
            </a:r>
          </a:p>
          <a:p>
            <a:pPr marL="285750" indent="-285750" algn="l">
              <a:buFont typeface="Arial" panose="020B0604020202020204" pitchFamily="34" charset="0"/>
              <a:buChar char="•"/>
            </a:pPr>
            <a:r>
              <a:rPr lang="en-US" sz="1600" dirty="0">
                <a:latin typeface="LiberationSans"/>
              </a:rPr>
              <a:t>The Stack Pointer ‘points’ to the function of the program currently being executed by the processor. In this case, our game is the program. Think of the Stack Pointer like a bookmark, but instead of it tracking a page in a book, it’s keeping track of the current function being executed by the game.</a:t>
            </a:r>
          </a:p>
          <a:p>
            <a:pPr marL="285750" indent="-285750" algn="l">
              <a:buFont typeface="Arial" panose="020B0604020202020204" pitchFamily="34" charset="0"/>
              <a:buChar char="•"/>
            </a:pPr>
            <a:r>
              <a:rPr lang="en-US" sz="1600" dirty="0">
                <a:latin typeface="LiberationSans"/>
              </a:rPr>
              <a:t>The Stack Pointer register is abbreviated as WSP if the address on the stack is a word and as SP if the address on the stack is a doubleword. This register stores the current address of the function in code.</a:t>
            </a:r>
          </a:p>
          <a:p>
            <a:pPr marL="285750" indent="-285750" algn="l">
              <a:buFont typeface="Arial" panose="020B0604020202020204" pitchFamily="34" charset="0"/>
              <a:buChar char="•"/>
            </a:pPr>
            <a:r>
              <a:rPr lang="en-US" sz="1600" dirty="0">
                <a:latin typeface="LiberationSans"/>
              </a:rPr>
              <a:t>Never write to a line of code with SP in it. You have no need to and you’ll probably crash the game.</a:t>
            </a:r>
          </a:p>
          <a:p>
            <a:pPr algn="l"/>
            <a:endParaRPr lang="en-US" sz="1600" dirty="0">
              <a:latin typeface="LiberationSans"/>
            </a:endParaRPr>
          </a:p>
          <a:p>
            <a:pPr algn="l"/>
            <a:r>
              <a:rPr lang="en-US" sz="1600" b="1" u="sng" dirty="0">
                <a:latin typeface="LiberationSans"/>
              </a:rPr>
              <a:t>Zero Register (ZR):</a:t>
            </a:r>
          </a:p>
          <a:p>
            <a:pPr marL="285750" indent="-285750" algn="l">
              <a:buFont typeface="Arial" panose="020B0604020202020204" pitchFamily="34" charset="0"/>
              <a:buChar char="•"/>
            </a:pPr>
            <a:r>
              <a:rPr lang="en-US" sz="1600" dirty="0">
                <a:latin typeface="LiberationSans"/>
              </a:rPr>
              <a:t>This is a special register inside the processor that just contains the number 0.</a:t>
            </a:r>
          </a:p>
          <a:p>
            <a:pPr marL="285750" indent="-285750" algn="l">
              <a:buFont typeface="Arial" panose="020B0604020202020204" pitchFamily="34" charset="0"/>
              <a:buChar char="•"/>
            </a:pPr>
            <a:r>
              <a:rPr lang="en-US" sz="1600" dirty="0">
                <a:latin typeface="LiberationSans"/>
              </a:rPr>
              <a:t>The purpose of this register is to be able to store 0 to other parts of the program, essentially erasing their values.</a:t>
            </a:r>
          </a:p>
          <a:p>
            <a:pPr marL="285750" indent="-285750" algn="l">
              <a:buFont typeface="Arial" panose="020B0604020202020204" pitchFamily="34" charset="0"/>
              <a:buChar char="•"/>
            </a:pPr>
            <a:r>
              <a:rPr lang="en-US" sz="1600" dirty="0">
                <a:latin typeface="LiberationSans"/>
              </a:rPr>
              <a:t>The Zero Register is notated as WZR whenever it is zeroing a word, halfword, or byte and is notated as XZR whenever it is zeroing a doubleword. Very similar to the naming    convention used by the GPRs.</a:t>
            </a:r>
          </a:p>
          <a:p>
            <a:pPr marL="285750" indent="-285750" algn="l">
              <a:buFont typeface="Arial" panose="020B0604020202020204" pitchFamily="34" charset="0"/>
              <a:buChar char="•"/>
            </a:pPr>
            <a:r>
              <a:rPr lang="en-US" sz="1600" dirty="0">
                <a:latin typeface="LiberationSans"/>
              </a:rPr>
              <a:t>Generally, you don’t write to instructions with WZR or XZR in it, but it could be useful to place WZR or XZR in an instruction. For instance, let’s say a function contains the value of someone’s health address. You could </a:t>
            </a:r>
            <a:r>
              <a:rPr lang="en-US" sz="1600" dirty="0" err="1">
                <a:latin typeface="LiberationSans"/>
              </a:rPr>
              <a:t>insta</a:t>
            </a:r>
            <a:r>
              <a:rPr lang="en-US" sz="1600" dirty="0">
                <a:latin typeface="LiberationSans"/>
              </a:rPr>
              <a:t>-kill that person by moving the Zero Register into the health address, zeroing the person’s health out. I’ll explain what I mean by this later.</a:t>
            </a:r>
          </a:p>
          <a:p>
            <a:pPr algn="l"/>
            <a:endParaRPr lang="en-US" sz="1600" dirty="0">
              <a:latin typeface="LiberationSans"/>
            </a:endParaRPr>
          </a:p>
        </p:txBody>
      </p:sp>
    </p:spTree>
    <p:extLst>
      <p:ext uri="{BB962C8B-B14F-4D97-AF65-F5344CB8AC3E}">
        <p14:creationId xmlns:p14="http://schemas.microsoft.com/office/powerpoint/2010/main" val="31751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375009"/>
            <a:ext cx="5541010" cy="561692"/>
          </a:xfrm>
          <a:prstGeom prst="rect">
            <a:avLst/>
          </a:prstGeom>
        </p:spPr>
        <p:txBody>
          <a:bodyPr vert="horz" wrap="square" lIns="0" tIns="15240" rIns="0" bIns="0" rtlCol="0">
            <a:spAutoFit/>
          </a:bodyPr>
          <a:lstStyle/>
          <a:p>
            <a:pPr marL="12700">
              <a:lnSpc>
                <a:spcPct val="100000"/>
              </a:lnSpc>
              <a:spcBef>
                <a:spcPts val="120"/>
              </a:spcBef>
            </a:pPr>
            <a:r>
              <a:rPr lang="en-US" spc="5" dirty="0">
                <a:latin typeface="LiberationSans"/>
              </a:rPr>
              <a:t>Instructions versus Functions</a:t>
            </a:r>
            <a:endParaRPr spc="5" dirty="0">
              <a:latin typeface="LiberationSans"/>
            </a:endParaRPr>
          </a:p>
        </p:txBody>
      </p:sp>
      <p:sp>
        <p:nvSpPr>
          <p:cNvPr id="10" name="Text Placeholder 2">
            <a:extLst>
              <a:ext uri="{FF2B5EF4-FFF2-40B4-BE49-F238E27FC236}">
                <a16:creationId xmlns:a16="http://schemas.microsoft.com/office/drawing/2014/main" id="{59BA35BB-524C-4080-803C-FE396C31B67B}"/>
              </a:ext>
            </a:extLst>
          </p:cNvPr>
          <p:cNvSpPr>
            <a:spLocks noGrp="1"/>
          </p:cNvSpPr>
          <p:nvPr>
            <p:ph type="body" idx="1"/>
          </p:nvPr>
        </p:nvSpPr>
        <p:spPr>
          <a:xfrm>
            <a:off x="489585" y="1294235"/>
            <a:ext cx="9104629" cy="1231106"/>
          </a:xfrm>
        </p:spPr>
        <p:txBody>
          <a:bodyPr/>
          <a:lstStyle/>
          <a:p>
            <a:pPr marL="285750" indent="-285750" algn="l">
              <a:buFont typeface="Arial" panose="020B0604020202020204" pitchFamily="34" charset="0"/>
              <a:buChar char="•"/>
            </a:pPr>
            <a:r>
              <a:rPr lang="en-US" sz="1600" dirty="0">
                <a:latin typeface="LiberationSans"/>
              </a:rPr>
              <a:t>An instruction is one line of code with some operation executed. A function is an area of the program that contains several instructions at once. If the function is executed, every instruction of the function is executed in order. Some part of the program will call for a function to be used, the code of that function is executed, then the previous function that contained an instruction that gave an instruction call will continue.</a:t>
            </a:r>
          </a:p>
        </p:txBody>
      </p:sp>
    </p:spTree>
    <p:extLst>
      <p:ext uri="{BB962C8B-B14F-4D97-AF65-F5344CB8AC3E}">
        <p14:creationId xmlns:p14="http://schemas.microsoft.com/office/powerpoint/2010/main" val="1642540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092554AA-5641-4682-A666-C013AF6D05D0}" vid="{321D9452-2515-48FD-B31B-B86BE47E1A44}"/>
    </a:ext>
  </a:extLst>
</a:theme>
</file>

<file path=docProps/app.xml><?xml version="1.0" encoding="utf-8"?>
<Properties xmlns="http://schemas.openxmlformats.org/officeDocument/2006/extended-properties" xmlns:vt="http://schemas.openxmlformats.org/officeDocument/2006/docPropsVTypes">
  <Template>LibreOffice Bright Blue</Template>
  <TotalTime>540</TotalTime>
  <Words>7537</Words>
  <Application>Microsoft Office PowerPoint</Application>
  <PresentationFormat>Custom</PresentationFormat>
  <Paragraphs>319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LiberationSans</vt:lpstr>
      <vt:lpstr>Office Theme</vt:lpstr>
      <vt:lpstr>What This Video Assumes</vt:lpstr>
      <vt:lpstr>Video Contents</vt:lpstr>
      <vt:lpstr>ARM64-v8 (AArch64) ASM </vt:lpstr>
      <vt:lpstr>Bytes and Different Word Types </vt:lpstr>
      <vt:lpstr>ARM Registers</vt:lpstr>
      <vt:lpstr>General Purpose Registers (GPRs)</vt:lpstr>
      <vt:lpstr>General Purpose Registers (EXs)</vt:lpstr>
      <vt:lpstr>The Stack Pointer (SP) and the Zero Register (ZR)</vt:lpstr>
      <vt:lpstr>Instructions versus Functions</vt:lpstr>
      <vt:lpstr>Non-Conditional Use of ARM Instructions</vt:lpstr>
      <vt:lpstr>SUB Instruction</vt:lpstr>
      <vt:lpstr>SUB Instruction (EXs)</vt:lpstr>
      <vt:lpstr>ADD Instruction</vt:lpstr>
      <vt:lpstr>ADD Instruction (EXs)</vt:lpstr>
      <vt:lpstr>MOV Instruction</vt:lpstr>
      <vt:lpstr>MOV Instruction (EXs)</vt:lpstr>
      <vt:lpstr>LDR Instruction</vt:lpstr>
      <vt:lpstr>LDR Instruction (EXs)</vt:lpstr>
      <vt:lpstr>STR Instruction</vt:lpstr>
      <vt:lpstr>STR Instruction (EXs)</vt:lpstr>
      <vt:lpstr>Bringing MOV, LDR, and STR All Together</vt:lpstr>
      <vt:lpstr>RET Instruction</vt:lpstr>
      <vt:lpstr>BLR Instruction</vt:lpstr>
      <vt:lpstr>BLR Instruction (EX)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This Video Assumes</dc:title>
  <dc:creator>Edward S. Stump</dc:creator>
  <cp:lastModifiedBy>Edward S. Stump</cp:lastModifiedBy>
  <cp:revision>109</cp:revision>
  <dcterms:created xsi:type="dcterms:W3CDTF">2021-07-22T23:46:36Z</dcterms:created>
  <dcterms:modified xsi:type="dcterms:W3CDTF">2021-07-24T07:35:06Z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2020-01-06T00:00:00Z</vt:filetime>
  </property>
  <property fmtid="{D5CDD505-2E9C-101B-9397-08002B2CF9AE}" pid="3" name="Creator">
    <vt:lpwstr>Impress</vt:lpwstr>
  </property>
  <property fmtid="{D5CDD505-2E9C-101B-9397-08002B2CF9AE}" pid="4" name="LastSaved">
    <vt:filetime>2020-01-06T00:00:00Z</vt:filetime>
  </property>
</Properties>
</file>