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F2050-F4A5-41B1-8B2F-CEB940469450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F08706-877A-4C08-9971-45F2131156D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360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Qual o conhecimento de </a:t>
            </a:r>
            <a:r>
              <a:rPr lang="pt-BR" dirty="0" err="1"/>
              <a:t>vcs</a:t>
            </a:r>
            <a:r>
              <a:rPr lang="pt-BR" dirty="0"/>
              <a:t> em GIT e GIT-HUB?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F08706-877A-4C08-9971-45F2131156D8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91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542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724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453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1287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071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22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91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407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99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487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408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5072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964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E3A08E2-22EA-4B94-AECE-CF991948958D}" type="datetimeFigureOut">
              <a:rPr lang="pt-BR" smtClean="0"/>
              <a:t>19/03/2025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9A16036B-585E-4F0B-93AF-3A2025A52F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3156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svg.org/subscribe-butto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ThiagoSousa81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lamiradadelreplicante.com/2018/01/15/linus-torvalds-el-codigo-abierto-no-es-una-guerra-religiosa-para-mi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ThiagoSousa81/Server-Express/blob/main/gitignore.md" TargetMode="Externa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medium.com/adobe-io/how-to-move-your-project-from-github-enterprise-to-open-github-1ca37fe77748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bw-mediatalk.eu/de/2015/09/github-und-social-coding-neue-formen-der-softwareentwicklung-und-distribution-als-chance/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D369D-A81E-4EE6-8810-D844B672BB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 dirty="0"/>
              <a:t> – Aprimorando o conhecimento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AF7B7-16CC-4575-98C8-63ACB526B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Capacitação dedicada em </a:t>
            </a:r>
            <a:r>
              <a:rPr lang="pt-BR" dirty="0" err="1"/>
              <a:t>Git</a:t>
            </a:r>
            <a:r>
              <a:rPr lang="pt-BR" dirty="0"/>
              <a:t> e </a:t>
            </a:r>
            <a:r>
              <a:rPr lang="pt-BR" dirty="0" err="1"/>
              <a:t>Git-Hub</a:t>
            </a:r>
            <a:r>
              <a:rPr lang="pt-BR" dirty="0"/>
              <a:t> para gestão de projetos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090EFD-9E38-410C-AC8B-2EF2DB264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3732" y="5408853"/>
            <a:ext cx="1215879" cy="1215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@RecodeJr">
            <a:extLst>
              <a:ext uri="{FF2B5EF4-FFF2-40B4-BE49-F238E27FC236}">
                <a16:creationId xmlns:a16="http://schemas.microsoft.com/office/drawing/2014/main" id="{F0ED9EC7-C9E8-4055-A714-FF764D0D7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2699" y="5408852"/>
            <a:ext cx="1215879" cy="121587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9537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No </a:t>
            </a:r>
            <a:r>
              <a:rPr lang="pt-BR" dirty="0" err="1"/>
              <a:t>Git-Hub</a:t>
            </a:r>
            <a:r>
              <a:rPr lang="pt-BR" dirty="0"/>
              <a:t> ainda temos a possibilidade de acompanhar trabalhos de amigos através do </a:t>
            </a:r>
            <a:r>
              <a:rPr lang="pt-BR" i="1" dirty="0"/>
              <a:t>feed</a:t>
            </a:r>
            <a:r>
              <a:rPr lang="pt-BR" dirty="0"/>
              <a:t> da Home. 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Neste </a:t>
            </a:r>
            <a:r>
              <a:rPr lang="pt-BR" i="1" dirty="0"/>
              <a:t>feed</a:t>
            </a:r>
            <a:r>
              <a:rPr lang="pt-BR" dirty="0"/>
              <a:t> é possível ver repositórios novos que estão fazendo sucesso e que, na maioria das vezes, podem lhe ajudar com algum projeto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F680172-1135-46AF-BDB6-0BAB7688C1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rcRect l="22094" r="14540"/>
          <a:stretch/>
        </p:blipFill>
        <p:spPr>
          <a:xfrm>
            <a:off x="6359647" y="2222288"/>
            <a:ext cx="4720729" cy="4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22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Ainda é possível acompanhar o </a:t>
            </a:r>
            <a:r>
              <a:rPr lang="pt-BR" i="1" dirty="0"/>
              <a:t>feed</a:t>
            </a:r>
            <a:r>
              <a:rPr lang="pt-BR" dirty="0"/>
              <a:t> de cada Organização do </a:t>
            </a:r>
            <a:r>
              <a:rPr lang="pt-BR" dirty="0" err="1"/>
              <a:t>Git-Hub</a:t>
            </a:r>
            <a:r>
              <a:rPr lang="pt-BR" dirty="0"/>
              <a:t> que você participe.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Criar organizações é uma boa prática para projetos de grande porte que tenham diversas aplicações. 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0DF4137C-D8A9-4CA6-9C3F-E979577AA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52804" y="1547239"/>
            <a:ext cx="4220484" cy="4988858"/>
          </a:xfrm>
          <a:prstGeom prst="roundRect">
            <a:avLst>
              <a:gd name="adj" fmla="val 2648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092308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26FBC-9380-4967-806C-FA49C834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e Descrição do Repositório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5EDC1B-89C0-4229-940C-44422C257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&amp; </a:t>
            </a:r>
            <a:r>
              <a:rPr lang="pt-BR" dirty="0" err="1"/>
              <a:t>Git-Hub</a:t>
            </a:r>
            <a:r>
              <a:rPr lang="pt-BR"/>
              <a:t> – Aprimorando o conhecimento</a:t>
            </a:r>
          </a:p>
        </p:txBody>
      </p:sp>
    </p:spTree>
    <p:extLst>
      <p:ext uri="{BB962C8B-B14F-4D97-AF65-F5344CB8AC3E}">
        <p14:creationId xmlns:p14="http://schemas.microsoft.com/office/powerpoint/2010/main" val="41594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2DC09-A766-44A6-9987-59B83752F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8B1CC9-D1A5-4E93-BADD-F736946389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>
                <a:latin typeface="Consolas" panose="020B0609020204030204" pitchFamily="49" charset="0"/>
              </a:rPr>
              <a:t>README.md </a:t>
            </a:r>
            <a:r>
              <a:rPr lang="pt-BR" dirty="0">
                <a:latin typeface="+mj-lt"/>
              </a:rPr>
              <a:t>é um arquivo utilizado dentro do </a:t>
            </a:r>
            <a:r>
              <a:rPr lang="pt-BR" dirty="0" err="1">
                <a:latin typeface="+mj-lt"/>
              </a:rPr>
              <a:t>Git-Hub</a:t>
            </a:r>
            <a:r>
              <a:rPr lang="pt-BR" dirty="0">
                <a:latin typeface="+mj-lt"/>
              </a:rPr>
              <a:t> para descrever perfis, repositórios, projetos, etc. Serve pra documentar tudo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A linguagem básica para esse arquivo é a </a:t>
            </a:r>
            <a:r>
              <a:rPr lang="pt-BR" dirty="0" err="1">
                <a:latin typeface="+mj-lt"/>
              </a:rPr>
              <a:t>Markdown</a:t>
            </a:r>
            <a:r>
              <a:rPr lang="pt-BR" dirty="0">
                <a:latin typeface="+mj-lt"/>
              </a:rPr>
              <a:t>. É uma linguagem de marcação com recursos semelhante à HTML.</a:t>
            </a:r>
          </a:p>
          <a:p>
            <a:pPr marL="0" indent="0">
              <a:buNone/>
            </a:pPr>
            <a:endParaRPr lang="pt-BR" dirty="0">
              <a:latin typeface="+mj-lt"/>
            </a:endParaRPr>
          </a:p>
          <a:p>
            <a:pPr marL="0" indent="0">
              <a:buNone/>
            </a:pPr>
            <a:r>
              <a:rPr lang="pt-BR" dirty="0">
                <a:latin typeface="+mj-lt"/>
              </a:rPr>
              <a:t>Vejamos detalhes dessa linguagem: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8FAC4FE0-05F5-4A72-A81A-FCC0BF7037B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5950" y="2222500"/>
            <a:ext cx="3638550" cy="3638550"/>
          </a:xfrm>
        </p:spPr>
      </p:pic>
    </p:spTree>
    <p:extLst>
      <p:ext uri="{BB962C8B-B14F-4D97-AF65-F5344CB8AC3E}">
        <p14:creationId xmlns:p14="http://schemas.microsoft.com/office/powerpoint/2010/main" val="342784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Este é um H1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 Este é um H2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###### Temos até o H6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Este é um texto normal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&gt; Essa é uma observação. 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-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&lt;!--Aqui temos comentários tipo HTML--&gt;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Abaixo temos uma lista numerada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1. Item 1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2. Item 2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3. Item 3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238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017148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&lt;!--Para alinhar um conteúdo, fazemos assim--&gt;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&lt;h2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right</a:t>
            </a:r>
            <a:r>
              <a:rPr lang="pt-BR" dirty="0">
                <a:latin typeface="Consolas" panose="020B0609020204030204" pitchFamily="49" charset="0"/>
              </a:rPr>
              <a:t>&gt;Direita&lt;/h2&gt;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&lt;h1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=center&gt;Centralizado&lt;/h1&gt;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&lt;h3 </a:t>
            </a:r>
            <a:r>
              <a:rPr lang="pt-BR" dirty="0" err="1">
                <a:latin typeface="Consolas" panose="020B0609020204030204" pitchFamily="49" charset="0"/>
              </a:rPr>
              <a:t>align</a:t>
            </a:r>
            <a:r>
              <a:rPr lang="pt-BR" dirty="0">
                <a:latin typeface="Consolas" panose="020B0609020204030204" pitchFamily="49" charset="0"/>
              </a:rPr>
              <a:t>=</a:t>
            </a:r>
            <a:r>
              <a:rPr lang="pt-BR" dirty="0" err="1">
                <a:latin typeface="Consolas" panose="020B0609020204030204" pitchFamily="49" charset="0"/>
              </a:rPr>
              <a:t>left</a:t>
            </a:r>
            <a:r>
              <a:rPr lang="pt-BR" dirty="0">
                <a:latin typeface="Consolas" panose="020B0609020204030204" pitchFamily="49" charset="0"/>
              </a:rPr>
              <a:t>&gt;Esquerda&lt;/h3&gt;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Implementando formatação: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**Negrito**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*Itálico*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`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`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Agora em </a:t>
            </a:r>
            <a:r>
              <a:rPr lang="pt-BR" dirty="0" err="1">
                <a:latin typeface="Consolas" panose="020B0609020204030204" pitchFamily="49" charset="0"/>
              </a:rPr>
              <a:t>tags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&lt;b&gt;Negrito&lt;/b&gt;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&lt;i&gt;Itálico&lt;/i&gt;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  <a:r>
              <a:rPr lang="pt-BR" dirty="0" err="1">
                <a:latin typeface="Consolas" panose="020B0609020204030204" pitchFamily="49" charset="0"/>
              </a:rPr>
              <a:t>Monoespaçado</a:t>
            </a: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code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	Para colocar trecho de código é só colar, selecionar e aplicar um </a:t>
            </a:r>
            <a:r>
              <a:rPr lang="pt-BR" dirty="0" err="1">
                <a:latin typeface="Consolas" panose="020B0609020204030204" pitchFamily="49" charset="0"/>
              </a:rPr>
              <a:t>tab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093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FFB2D-BEB1-4642-8CDC-F310033F5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README.md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8CE087-9C0B-44F3-846F-233D31EAA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6"/>
            <a:ext cx="10554574" cy="4286089"/>
          </a:xfrm>
        </p:spPr>
        <p:txBody>
          <a:bodyPr numCol="2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&gt;&lt;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&gt;Abre o colapso por aqui&lt;/</a:t>
            </a:r>
            <a:r>
              <a:rPr lang="pt-BR" dirty="0" err="1">
                <a:latin typeface="Consolas" panose="020B0609020204030204" pitchFamily="49" charset="0"/>
              </a:rPr>
              <a:t>summary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Dentro de um </a:t>
            </a:r>
            <a:r>
              <a:rPr lang="pt-BR" dirty="0" err="1">
                <a:latin typeface="Consolas" panose="020B0609020204030204" pitchFamily="49" charset="0"/>
              </a:rPr>
              <a:t>colapsível</a:t>
            </a:r>
            <a:r>
              <a:rPr lang="pt-BR" dirty="0">
                <a:latin typeface="Consolas" panose="020B0609020204030204" pitchFamily="49" charset="0"/>
              </a:rPr>
              <a:t> é possível ocultar conteúdo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&lt;/</a:t>
            </a:r>
            <a:r>
              <a:rPr lang="pt-BR" dirty="0" err="1">
                <a:latin typeface="Consolas" panose="020B0609020204030204" pitchFamily="49" charset="0"/>
              </a:rPr>
              <a:t>details</a:t>
            </a:r>
            <a:r>
              <a:rPr lang="pt-BR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Crie tabelas também. O redimensionamento é automático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Coluna 1 | Coluna 2 | Coluna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--- | --- | ---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1 | Célula 2 | Célula 3 |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| Célula 4 | Célula 5 | Célula 6 |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Adcione</a:t>
            </a:r>
            <a:r>
              <a:rPr lang="pt-BR" dirty="0">
                <a:latin typeface="Consolas" panose="020B0609020204030204" pitchFamily="49" charset="0"/>
              </a:rPr>
              <a:t> links e imagens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[Link](https://github.com/ThiagoSousa81)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![Imagem](link-da-imagem ou SVG automático)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416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F44F43-6B0B-45B5-884C-BDE4F2A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Vejamos agora como é feito um README.md para um bom perfil</a:t>
            </a:r>
          </a:p>
        </p:txBody>
      </p:sp>
      <p:pic>
        <p:nvPicPr>
          <p:cNvPr id="5" name="Espaço Reservado para Imagem 4">
            <a:extLst>
              <a:ext uri="{FF2B5EF4-FFF2-40B4-BE49-F238E27FC236}">
                <a16:creationId xmlns:a16="http://schemas.microsoft.com/office/drawing/2014/main" id="{E915C410-831D-47D8-A3CE-470168948E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14983" b="1498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0D48B-A104-45D8-9B44-CE97D6AFD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28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FA13-60BA-4208-993A-E34F42496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28" y="781310"/>
            <a:ext cx="4852988" cy="1617163"/>
          </a:xfrm>
        </p:spPr>
        <p:txBody>
          <a:bodyPr/>
          <a:lstStyle/>
          <a:p>
            <a:r>
              <a:rPr lang="pt-BR" sz="3200" dirty="0"/>
              <a:t>Thiago Sousa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53F4581-D06F-4D0D-86ED-877DCE3647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75" b="12475"/>
          <a:stretch>
            <a:fillRect/>
          </a:stretch>
        </p:blipFill>
        <p:spPr>
          <a:xfrm>
            <a:off x="6325144" y="255494"/>
            <a:ext cx="5639830" cy="6347012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CBE12A0-97BE-4A2A-A713-D7FB031D3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Criptógrafo-Analista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Full-</a:t>
            </a:r>
            <a:r>
              <a:rPr lang="pt-BR" sz="1800" dirty="0" err="1"/>
              <a:t>Stack</a:t>
            </a:r>
            <a:endParaRPr lang="pt-BR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 err="1"/>
              <a:t>Dev</a:t>
            </a:r>
            <a:r>
              <a:rPr lang="pt-BR" sz="1800" dirty="0"/>
              <a:t> Multiplataforma (Desktop, Web, Mobile, Sistemas Embarcados)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Estudante de Hacking Ético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Técnico em Informática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Entusiasta do </a:t>
            </a:r>
            <a:r>
              <a:rPr lang="pt-BR" sz="1800" dirty="0" err="1"/>
              <a:t>Git-Hub</a:t>
            </a:r>
            <a:r>
              <a:rPr lang="pt-BR" sz="1800" dirty="0"/>
              <a:t> à 3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>
                <a:hlinkClick r:id="rId4"/>
              </a:rPr>
              <a:t>github.com/ThiagoSousa81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853662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657381-CBB3-47EE-93FE-6C961CF6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Ementa da Capacitação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D3FD37B-7A5E-4C07-BC98-312C4F1F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136" y="2649072"/>
            <a:ext cx="10554574" cy="2602944"/>
          </a:xfrm>
        </p:spPr>
        <p:txBody>
          <a:bodyPr numCol="2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git</a:t>
            </a:r>
            <a:r>
              <a:rPr lang="pt-BR" sz="2400" dirty="0"/>
              <a:t> (essencial)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Repositórios no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README.md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Codespaces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Issues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Projetos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Pull-Requests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Workflows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 err="1"/>
              <a:t>Badges</a:t>
            </a:r>
            <a:r>
              <a:rPr lang="pt-BR" sz="2400" dirty="0"/>
              <a:t> do </a:t>
            </a:r>
            <a:r>
              <a:rPr lang="pt-BR" sz="2400" dirty="0" err="1"/>
              <a:t>Git-Hub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Organizações</a:t>
            </a:r>
          </a:p>
        </p:txBody>
      </p:sp>
    </p:spTree>
    <p:extLst>
      <p:ext uri="{BB962C8B-B14F-4D97-AF65-F5344CB8AC3E}">
        <p14:creationId xmlns:p14="http://schemas.microsoft.com/office/powerpoint/2010/main" val="139132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err="1"/>
              <a:t>Git</a:t>
            </a:r>
            <a:r>
              <a:rPr lang="pt-BR" dirty="0"/>
              <a:t> é uma ferramenta de versionamento de arquivos criada por </a:t>
            </a:r>
            <a:r>
              <a:rPr lang="pt-BR" b="1" dirty="0"/>
              <a:t>Linus Torvalds</a:t>
            </a:r>
          </a:p>
          <a:p>
            <a:pPr marL="0" indent="0">
              <a:buNone/>
            </a:pPr>
            <a:r>
              <a:rPr lang="pt-BR" dirty="0"/>
              <a:t>Através do </a:t>
            </a:r>
            <a:r>
              <a:rPr lang="pt-BR" dirty="0" err="1"/>
              <a:t>Git</a:t>
            </a:r>
            <a:r>
              <a:rPr lang="pt-BR" dirty="0"/>
              <a:t>, é possível criar um repositório e inicializa-lo.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C99FF521-B781-483F-B810-3F4A6DC373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5429"/>
            <a:ext cx="5194300" cy="2912691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35200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4FF01-FBF2-45DB-B1C7-942E5001E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pt-BR" sz="2800" dirty="0"/>
            </a:br>
            <a:r>
              <a:rPr lang="pt-BR" sz="2800" dirty="0"/>
              <a:t>O que é um repositório local?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C8A4A1A-36C2-45C5-8670-48D007A14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anchor="t">
            <a:normAutofit lnSpcReduction="10000"/>
          </a:bodyPr>
          <a:lstStyle/>
          <a:p>
            <a:r>
              <a:rPr lang="pt-BR" sz="1800" dirty="0"/>
              <a:t>Um local onde o código-fonte fica armazenado. Ele permite: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Versionamento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Registro de alterações (</a:t>
            </a:r>
            <a:r>
              <a:rPr lang="pt-BR" sz="1800" i="1" dirty="0" err="1"/>
              <a:t>commits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Limitações de acesso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Mesclagem de funcionalidades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800" dirty="0"/>
              <a:t>Remoção automática de </a:t>
            </a:r>
            <a:r>
              <a:rPr lang="pt-BR" sz="1800"/>
              <a:t>confirmação (</a:t>
            </a:r>
            <a:r>
              <a:rPr lang="pt-BR" sz="180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gitignore</a:t>
            </a:r>
            <a:r>
              <a:rPr lang="pt-BR" sz="18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800" dirty="0"/>
          </a:p>
          <a:p>
            <a:endParaRPr lang="pt-BR" sz="1800" dirty="0"/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0AB61E67-6549-4DCC-B9CF-D84AAB0C1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56163" y="1069059"/>
            <a:ext cx="6251575" cy="41690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7711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36A8C-D6D0-45BF-BE88-033A71F68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</a:t>
            </a:r>
            <a:r>
              <a:rPr lang="pt-BR" dirty="0"/>
              <a:t> - Essencial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6A3BF9-C349-4713-99AE-7DD99BFD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8" y="2222287"/>
            <a:ext cx="10981762" cy="4407113"/>
          </a:xfrm>
        </p:spPr>
        <p:txBody>
          <a:bodyPr numCol="2" anchor="t"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o repositório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init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Adiciona todos os arquivos da pasta atual para a área de confirmação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. 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Cria um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com uma mensagem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commit</a:t>
            </a:r>
            <a:r>
              <a:rPr lang="pt-BR" dirty="0">
                <a:latin typeface="Consolas" panose="020B0609020204030204" pitchFamily="49" charset="0"/>
              </a:rPr>
              <a:t> -m “</a:t>
            </a:r>
            <a:r>
              <a:rPr lang="pt-BR" dirty="0" err="1">
                <a:latin typeface="Consolas" panose="020B0609020204030204" pitchFamily="49" charset="0"/>
              </a:rPr>
              <a:t>initial</a:t>
            </a:r>
            <a:r>
              <a:rPr lang="pt-BR" dirty="0">
                <a:latin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Renomeia a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selecionada (geralmente master) para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branch</a:t>
            </a:r>
            <a:r>
              <a:rPr lang="pt-BR" dirty="0">
                <a:latin typeface="Consolas" panose="020B0609020204030204" pitchFamily="49" charset="0"/>
              </a:rPr>
              <a:t> -m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Seleciona o repositório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remote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add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link-do-repositório</a:t>
            </a: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Faz o primeiro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r>
              <a:rPr lang="pt-BR" dirty="0">
                <a:latin typeface="Consolas" panose="020B0609020204030204" pitchFamily="49" charset="0"/>
              </a:rPr>
              <a:t> --set-</a:t>
            </a:r>
            <a:r>
              <a:rPr lang="pt-BR" dirty="0" err="1">
                <a:latin typeface="Consolas" panose="020B0609020204030204" pitchFamily="49" charset="0"/>
              </a:rPr>
              <a:t>upstream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origin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main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Baixar atualizações do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pull</a:t>
            </a: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pt-B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# Enviar do local para remoto</a:t>
            </a:r>
          </a:p>
          <a:p>
            <a:pPr marL="0" indent="0">
              <a:buNone/>
            </a:pPr>
            <a:r>
              <a:rPr lang="pt-BR" dirty="0" err="1">
                <a:latin typeface="Consolas" panose="020B0609020204030204" pitchFamily="49" charset="0"/>
              </a:rPr>
              <a:t>git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push</a:t>
            </a:r>
            <a:endParaRPr lang="pt-BR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81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7E022-E465-46FD-AEB8-01EC556A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Repositórios do </a:t>
            </a:r>
            <a:r>
              <a:rPr lang="pt-BR" dirty="0" err="1"/>
              <a:t>Git-Hub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D832251-6AE0-44C4-93E1-50751FEBC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8105" y="1911623"/>
            <a:ext cx="8435788" cy="474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36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pPr marL="0" indent="0">
              <a:buNone/>
            </a:pPr>
            <a:r>
              <a:rPr lang="pt-BR" dirty="0"/>
              <a:t>O </a:t>
            </a:r>
            <a:r>
              <a:rPr lang="pt-BR" dirty="0" err="1"/>
              <a:t>Git-Hub</a:t>
            </a:r>
            <a:r>
              <a:rPr lang="pt-BR" dirty="0"/>
              <a:t> é uma plataforma de hospedagem de Código-Fonte, baseada em </a:t>
            </a:r>
            <a:r>
              <a:rPr lang="pt-BR" dirty="0" err="1"/>
              <a:t>Git</a:t>
            </a:r>
            <a:r>
              <a:rPr lang="pt-BR" dirty="0"/>
              <a:t>. Nele temos diversas funcionalidades como:</a:t>
            </a:r>
          </a:p>
          <a:p>
            <a:r>
              <a:rPr lang="pt-BR" dirty="0"/>
              <a:t>Criar e manter Repositórios com código-fonte</a:t>
            </a:r>
          </a:p>
          <a:p>
            <a:r>
              <a:rPr lang="pt-BR" dirty="0"/>
              <a:t>Relatar bugs (</a:t>
            </a:r>
            <a:r>
              <a:rPr lang="pt-BR" i="1" dirty="0" err="1"/>
              <a:t>Issues</a:t>
            </a:r>
            <a:r>
              <a:rPr lang="pt-BR" dirty="0"/>
              <a:t>)</a:t>
            </a:r>
          </a:p>
          <a:p>
            <a:r>
              <a:rPr lang="pt-BR" dirty="0"/>
              <a:t>Mesclar contribuições (</a:t>
            </a:r>
            <a:r>
              <a:rPr lang="pt-BR" i="1" dirty="0" err="1"/>
              <a:t>Pull-Requests</a:t>
            </a:r>
            <a:r>
              <a:rPr lang="pt-BR" dirty="0"/>
              <a:t>)</a:t>
            </a:r>
          </a:p>
          <a:p>
            <a:r>
              <a:rPr lang="pt-BR" dirty="0"/>
              <a:t>Automatizar tarefas (</a:t>
            </a:r>
            <a:r>
              <a:rPr lang="pt-BR" i="1" dirty="0" err="1"/>
              <a:t>Actions</a:t>
            </a:r>
            <a:r>
              <a:rPr lang="pt-BR" dirty="0"/>
              <a:t>)</a:t>
            </a:r>
          </a:p>
          <a:p>
            <a:r>
              <a:rPr lang="pt-BR" dirty="0"/>
              <a:t>Gerenciar projetos (</a:t>
            </a:r>
            <a:r>
              <a:rPr lang="pt-BR" i="1" dirty="0" err="1"/>
              <a:t>Projects</a:t>
            </a:r>
            <a:r>
              <a:rPr lang="pt-BR" dirty="0"/>
              <a:t>)</a:t>
            </a:r>
          </a:p>
          <a:p>
            <a:endParaRPr lang="pt-BR" dirty="0"/>
          </a:p>
          <a:p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381290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9FFECE-8B1B-40AD-B90E-49667247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Git-Hub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A23FA-C3B2-4F4B-A8E2-DB72C4FE80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>
            <a:normAutofit/>
          </a:bodyPr>
          <a:lstStyle/>
          <a:p>
            <a:r>
              <a:rPr lang="pt-BR" dirty="0"/>
              <a:t>Documentar dados do repositório (</a:t>
            </a:r>
            <a:r>
              <a:rPr lang="pt-BR" i="1" dirty="0"/>
              <a:t>Wiki</a:t>
            </a:r>
            <a:r>
              <a:rPr lang="pt-BR" dirty="0"/>
              <a:t>)</a:t>
            </a:r>
          </a:p>
          <a:p>
            <a:r>
              <a:rPr lang="pt-BR" dirty="0"/>
              <a:t>Verificar dashboards (</a:t>
            </a:r>
            <a:r>
              <a:rPr lang="pt-BR" i="1" dirty="0"/>
              <a:t>Insights</a:t>
            </a:r>
            <a:r>
              <a:rPr lang="pt-BR" dirty="0"/>
              <a:t>)</a:t>
            </a:r>
          </a:p>
          <a:p>
            <a:r>
              <a:rPr lang="pt-BR" dirty="0"/>
              <a:t>Publicar </a:t>
            </a:r>
            <a:r>
              <a:rPr lang="pt-BR" i="1" dirty="0"/>
              <a:t>Releases</a:t>
            </a:r>
            <a:r>
              <a:rPr lang="pt-BR" dirty="0"/>
              <a:t> e </a:t>
            </a:r>
            <a:r>
              <a:rPr lang="pt-BR" i="1" dirty="0" err="1"/>
              <a:t>Packages</a:t>
            </a:r>
            <a:endParaRPr lang="pt-BR" i="1" dirty="0"/>
          </a:p>
          <a:p>
            <a:r>
              <a:rPr lang="pt-BR" dirty="0"/>
              <a:t>Definir Código-de-Conduta, Licença e Instruções gerais</a:t>
            </a:r>
          </a:p>
          <a:p>
            <a:r>
              <a:rPr lang="pt-BR" dirty="0"/>
              <a:t>Arrecadar fundos (</a:t>
            </a:r>
            <a:r>
              <a:rPr lang="pt-BR" i="1" dirty="0" err="1"/>
              <a:t>Sponsors</a:t>
            </a:r>
            <a:r>
              <a:rPr lang="pt-BR" dirty="0"/>
              <a:t>)</a:t>
            </a:r>
          </a:p>
          <a:p>
            <a:r>
              <a:rPr lang="pt-BR" dirty="0"/>
              <a:t>Definir parâmetros de pesquisa</a:t>
            </a:r>
          </a:p>
          <a:p>
            <a:r>
              <a:rPr lang="pt-BR" dirty="0"/>
              <a:t>Receber estrelas ⭐⭐⭐⭐⭐</a:t>
            </a:r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97C1FE34-4EEE-4619-B237-6AD3D5A01B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8075" y="2580288"/>
            <a:ext cx="5194300" cy="2922974"/>
          </a:xfrm>
        </p:spPr>
      </p:pic>
    </p:spTree>
    <p:extLst>
      <p:ext uri="{BB962C8B-B14F-4D97-AF65-F5344CB8AC3E}">
        <p14:creationId xmlns:p14="http://schemas.microsoft.com/office/powerpoint/2010/main" val="10051903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ável">
  <a:themeElements>
    <a:clrScheme name="Citável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ável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áv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TM03457503[[fn=Citável]]</Template>
  <TotalTime>317</TotalTime>
  <Words>738</Words>
  <Application>Microsoft Office PowerPoint</Application>
  <PresentationFormat>Widescreen</PresentationFormat>
  <Paragraphs>145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Century Gothic</vt:lpstr>
      <vt:lpstr>Consolas</vt:lpstr>
      <vt:lpstr>Wingdings 2</vt:lpstr>
      <vt:lpstr>Citável</vt:lpstr>
      <vt:lpstr>Git &amp; Git-Hub – Aprimorando o conhecimento</vt:lpstr>
      <vt:lpstr>Thiago Sousa</vt:lpstr>
      <vt:lpstr>Ementa da Capacitação</vt:lpstr>
      <vt:lpstr>Git - Essencial</vt:lpstr>
      <vt:lpstr> O que é um repositório local?</vt:lpstr>
      <vt:lpstr>Git - Essencial</vt:lpstr>
      <vt:lpstr>Repositórios do Git-Hub</vt:lpstr>
      <vt:lpstr>Git-Hub</vt:lpstr>
      <vt:lpstr>Git-Hub</vt:lpstr>
      <vt:lpstr>Git-Hub</vt:lpstr>
      <vt:lpstr>Git-Hub</vt:lpstr>
      <vt:lpstr>README.md e Descrição do Repositório</vt:lpstr>
      <vt:lpstr>README.md </vt:lpstr>
      <vt:lpstr>README.md</vt:lpstr>
      <vt:lpstr>README.md</vt:lpstr>
      <vt:lpstr>README.md</vt:lpstr>
      <vt:lpstr>Vejamos agora como é feito um README.md para um bom perfil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&amp; Git-Hub – Aprimorando o conhecimento</dc:title>
  <dc:creator>thiagosousa81@gmail.com</dc:creator>
  <cp:lastModifiedBy>thiagosousa81@gmail.com</cp:lastModifiedBy>
  <cp:revision>17</cp:revision>
  <dcterms:created xsi:type="dcterms:W3CDTF">2025-03-13T17:53:24Z</dcterms:created>
  <dcterms:modified xsi:type="dcterms:W3CDTF">2025-03-19T14:47:14Z</dcterms:modified>
</cp:coreProperties>
</file>