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28"/>
  </p:notesMasterIdLst>
  <p:handoutMasterIdLst>
    <p:handoutMasterId r:id="rId29"/>
  </p:handoutMasterIdLst>
  <p:sldIdLst>
    <p:sldId id="575" r:id="rId2"/>
    <p:sldId id="568" r:id="rId3"/>
    <p:sldId id="570" r:id="rId4"/>
    <p:sldId id="571" r:id="rId5"/>
    <p:sldId id="567" r:id="rId6"/>
    <p:sldId id="580" r:id="rId7"/>
    <p:sldId id="582" r:id="rId8"/>
    <p:sldId id="581" r:id="rId9"/>
    <p:sldId id="558" r:id="rId10"/>
    <p:sldId id="561" r:id="rId11"/>
    <p:sldId id="572" r:id="rId12"/>
    <p:sldId id="583" r:id="rId13"/>
    <p:sldId id="556" r:id="rId14"/>
    <p:sldId id="560" r:id="rId15"/>
    <p:sldId id="559" r:id="rId16"/>
    <p:sldId id="553" r:id="rId17"/>
    <p:sldId id="555" r:id="rId18"/>
    <p:sldId id="576" r:id="rId19"/>
    <p:sldId id="577" r:id="rId20"/>
    <p:sldId id="578" r:id="rId21"/>
    <p:sldId id="579" r:id="rId22"/>
    <p:sldId id="564" r:id="rId23"/>
    <p:sldId id="548" r:id="rId24"/>
    <p:sldId id="565" r:id="rId25"/>
    <p:sldId id="566" r:id="rId26"/>
    <p:sldId id="563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kumimoji="1" sz="30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umimoji="1" sz="30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umimoji="1" sz="30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umimoji="1" sz="30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umimoji="1" sz="30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0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0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0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0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0929"/>
  </p:normalViewPr>
  <p:slideViewPr>
    <p:cSldViewPr>
      <p:cViewPr varScale="1">
        <p:scale>
          <a:sx n="98" d="100"/>
          <a:sy n="98" d="100"/>
        </p:scale>
        <p:origin x="-100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810" cy="47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 b="0"/>
            </a:lvl1pPr>
          </a:lstStyle>
          <a:p>
            <a:pPr>
              <a:defRPr/>
            </a:pPr>
            <a:r>
              <a:rPr lang="en-US"/>
              <a:t>EC331, Spring 2000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391" y="0"/>
            <a:ext cx="3169809" cy="47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 b="0"/>
            </a:lvl1pPr>
          </a:lstStyle>
          <a:p>
            <a:pPr>
              <a:defRPr/>
            </a:pPr>
            <a:r>
              <a:rPr lang="en-US"/>
              <a:t>March 18, 2000</a:t>
            </a: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469"/>
            <a:ext cx="3169810" cy="47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 b="0"/>
            </a:lvl1pPr>
          </a:lstStyle>
          <a:p>
            <a:pPr>
              <a:defRPr/>
            </a:pPr>
            <a:r>
              <a:rPr lang="en-US"/>
              <a:t>Real time control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391" y="9121469"/>
            <a:ext cx="3169809" cy="47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 b="0"/>
            </a:lvl1pPr>
          </a:lstStyle>
          <a:p>
            <a:pPr>
              <a:defRPr/>
            </a:pPr>
            <a:fld id="{DE82B298-69C8-4253-A7EF-037F52027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810" cy="47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9"/>
          <p:cNvSpPr>
            <a:spLocks noChangeArrowheads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581" y="4559916"/>
            <a:ext cx="5364039" cy="432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391" y="0"/>
            <a:ext cx="3169809" cy="47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469"/>
            <a:ext cx="3169810" cy="47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391" y="9121469"/>
            <a:ext cx="3169809" cy="47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pPr>
              <a:defRPr/>
            </a:pPr>
            <a:fld id="{7D2FE103-BA48-4C39-B2F8-A8AE00626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3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5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76601" y="6553200"/>
            <a:ext cx="5619751" cy="74892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617490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0" dirty="0" smtClean="0"/>
              <a:t>ECE331</a:t>
            </a:r>
            <a:r>
              <a:rPr lang="en-US" sz="1800" b="0" baseline="0" dirty="0" smtClean="0"/>
              <a:t> Embedded Systems</a:t>
            </a:r>
            <a:endParaRPr lang="en-US" sz="1800" b="0" dirty="0"/>
          </a:p>
        </p:txBody>
      </p:sp>
      <p:pic>
        <p:nvPicPr>
          <p:cNvPr id="13" name="Picture 12" descr="rose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57201"/>
            <a:ext cx="1676400" cy="396830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143000"/>
            <a:ext cx="7162800" cy="4953000"/>
          </a:xfr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76601" y="6553200"/>
            <a:ext cx="5619751" cy="74892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11" descr="rose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57201"/>
            <a:ext cx="1676400" cy="396830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3276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latin typeface="Times" pitchFamily="18" charset="0"/>
              </a:defRPr>
            </a:lvl1pPr>
          </a:lstStyle>
          <a:p>
            <a:pPr algn="l">
              <a:buFontTx/>
              <a:buNone/>
              <a:defRPr/>
            </a:pPr>
            <a:r>
              <a:rPr lang="en-US" dirty="0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790"/>
            <a:ext cx="8382000" cy="315410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533400" y="499641"/>
            <a:ext cx="8077200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3276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latin typeface="Times" pitchFamily="18" charset="0"/>
              </a:defRPr>
            </a:lvl1pPr>
          </a:lstStyle>
          <a:p>
            <a:pPr algn="l">
              <a:buFontTx/>
              <a:buNone/>
              <a:defRPr/>
            </a:pPr>
            <a:r>
              <a:rPr lang="en-US" dirty="0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9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3276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latin typeface="Times" pitchFamily="18" charset="0"/>
              </a:defRPr>
            </a:lvl1pPr>
          </a:lstStyle>
          <a:p>
            <a:pPr algn="l">
              <a:buFontTx/>
              <a:buNone/>
              <a:defRPr/>
            </a:pPr>
            <a:r>
              <a:rPr lang="en-US" dirty="0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7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lte ful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763000" cy="381000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077200" cy="5791200"/>
          </a:xfrm>
        </p:spPr>
        <p:txBody>
          <a:bodyPr/>
          <a:lstStyle>
            <a:lvl1pPr>
              <a:defRPr sz="2000">
                <a:solidFill>
                  <a:srgbClr val="C0000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533400" y="499641"/>
            <a:ext cx="8077200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3276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latin typeface="Times" pitchFamily="18" charset="0"/>
              </a:defRPr>
            </a:lvl1pPr>
          </a:lstStyle>
          <a:p>
            <a:pPr algn="l">
              <a:buFontTx/>
              <a:buNone/>
              <a:defRPr/>
            </a:pPr>
            <a:r>
              <a:rPr lang="en-US" dirty="0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6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3276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latin typeface="Times" pitchFamily="18" charset="0"/>
              </a:defRPr>
            </a:lvl1pPr>
          </a:lstStyle>
          <a:p>
            <a:pPr algn="l">
              <a:buFontTx/>
              <a:buNone/>
              <a:defRPr/>
            </a:pPr>
            <a:r>
              <a:rPr lang="en-US" dirty="0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5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3276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latin typeface="Times" pitchFamily="18" charset="0"/>
              </a:defRPr>
            </a:lvl1pPr>
          </a:lstStyle>
          <a:p>
            <a:pPr algn="l">
              <a:buFontTx/>
              <a:buNone/>
              <a:defRPr/>
            </a:pPr>
            <a:r>
              <a:rPr lang="en-US" dirty="0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3" r:id="rId4"/>
    <p:sldLayoutId id="2147483689" r:id="rId5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6600CC"/>
        </a:buClr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6600CC"/>
        </a:buClr>
        <a:buFont typeface="Courier New" pitchFamily="49" charset="0"/>
        <a:buChar char="o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6600CC"/>
        </a:buClr>
        <a:buFont typeface="Vivaldi" pitchFamily="66" charset="0"/>
        <a:buChar char="#"/>
        <a:defRPr kumimoj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18 Input Capture with MC9S12C128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Real Time Control Issues</a:t>
            </a:r>
          </a:p>
          <a:p>
            <a:r>
              <a:rPr lang="en-US" dirty="0" smtClean="0"/>
              <a:t>Automotive Applications</a:t>
            </a:r>
          </a:p>
          <a:p>
            <a:r>
              <a:rPr lang="en-US" dirty="0"/>
              <a:t>Real Time Interrupt</a:t>
            </a:r>
          </a:p>
          <a:p>
            <a:r>
              <a:rPr lang="en-US" dirty="0" smtClean="0"/>
              <a:t>Input Capture with MC9S12C128</a:t>
            </a:r>
          </a:p>
          <a:p>
            <a:r>
              <a:rPr lang="en-US" dirty="0"/>
              <a:t>Input Capture Software </a:t>
            </a:r>
            <a:r>
              <a:rPr lang="en-US" dirty="0" smtClean="0"/>
              <a:t>Checklist</a:t>
            </a:r>
          </a:p>
          <a:p>
            <a:r>
              <a:rPr lang="en-US" dirty="0" smtClean="0"/>
              <a:t>Input </a:t>
            </a:r>
            <a:r>
              <a:rPr lang="en-US" dirty="0"/>
              <a:t>Capture </a:t>
            </a:r>
            <a:r>
              <a:rPr lang="en-US" dirty="0" smtClean="0"/>
              <a:t>to Measure Period </a:t>
            </a:r>
            <a:r>
              <a:rPr lang="en-US" dirty="0"/>
              <a:t>on Channel </a:t>
            </a:r>
            <a:r>
              <a:rPr lang="en-US" dirty="0" smtClean="0"/>
              <a:t>1</a:t>
            </a:r>
          </a:p>
          <a:p>
            <a:r>
              <a:rPr lang="en-US" dirty="0"/>
              <a:t>Pulse Accumulator on PT7 (Counter)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5867400" cy="655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 smtClean="0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measure the width of a </a:t>
            </a:r>
            <a:r>
              <a:rPr lang="en-US" dirty="0" smtClean="0"/>
              <a:t>pulse</a:t>
            </a:r>
          </a:p>
          <a:p>
            <a:pPr lvl="1"/>
            <a:r>
              <a:rPr lang="en-US" dirty="0" smtClean="0"/>
              <a:t>Positive pulse, negative pulse or period</a:t>
            </a:r>
          </a:p>
          <a:p>
            <a:r>
              <a:rPr lang="en-US" dirty="0" smtClean="0"/>
              <a:t>Store free running time TCNT into Timer Counter Registers on positive or negative or both edges</a:t>
            </a:r>
            <a:endParaRPr lang="en-US" dirty="0"/>
          </a:p>
          <a:p>
            <a:r>
              <a:rPr lang="en-US" dirty="0" smtClean="0"/>
              <a:t>Smallest pulse width possible is one bus clock period</a:t>
            </a:r>
          </a:p>
          <a:p>
            <a:r>
              <a:rPr lang="en-US" dirty="0" smtClean="0"/>
              <a:t>Largest pulse width is (2</a:t>
            </a:r>
            <a:r>
              <a:rPr lang="en-US" baseline="30000" dirty="0" smtClean="0"/>
              <a:t>16</a:t>
            </a:r>
            <a:r>
              <a:rPr lang="en-US" dirty="0" smtClean="0"/>
              <a:t>-1) x timer clock period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Resolution and Range of Input Capture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smallest time interval for one count is the bus clock period.</a:t>
            </a:r>
          </a:p>
          <a:p>
            <a:r>
              <a:rPr lang="en-US" smtClean="0"/>
              <a:t>The largest time interval for one count is the bus clock period times the largest prescaler value of 128.</a:t>
            </a:r>
          </a:p>
          <a:p>
            <a:r>
              <a:rPr lang="en-US" smtClean="0"/>
              <a:t>The TNCT is 16 bits long and therefore the largest count is 2</a:t>
            </a:r>
            <a:r>
              <a:rPr lang="en-US" baseline="30000" smtClean="0"/>
              <a:t>16</a:t>
            </a:r>
            <a:r>
              <a:rPr lang="en-US" smtClean="0"/>
              <a:t>=65536</a:t>
            </a:r>
          </a:p>
          <a:p>
            <a:r>
              <a:rPr lang="en-US" smtClean="0"/>
              <a:t>The largest time interval that can be measured is therefore </a:t>
            </a:r>
          </a:p>
          <a:p>
            <a:pPr lvl="1"/>
            <a:r>
              <a:rPr lang="en-US" smtClean="0"/>
              <a:t>(Bus Clock Period)*128*65535</a:t>
            </a:r>
          </a:p>
          <a:p>
            <a:pPr lvl="1"/>
            <a:r>
              <a:rPr lang="en-US" smtClean="0"/>
              <a:t>128*65535*1/2MHz=4.19 seconds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8938"/>
            <a:ext cx="3816350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Selection</a:t>
            </a:r>
            <a:endParaRPr lang="en-US" sz="1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TIOS register</a:t>
            </a:r>
          </a:p>
          <a:p>
            <a:pPr lvl="1"/>
            <a:r>
              <a:rPr lang="en-US" dirty="0" err="1" smtClean="0"/>
              <a:t>IOSi</a:t>
            </a:r>
            <a:r>
              <a:rPr lang="en-US" dirty="0" smtClean="0"/>
              <a:t>=0 </a:t>
            </a:r>
            <a:r>
              <a:rPr lang="en-US" dirty="0" smtClean="0"/>
              <a:t>for Input Capture </a:t>
            </a:r>
            <a:r>
              <a:rPr lang="en-US" dirty="0" err="1" smtClean="0"/>
              <a:t>IOSi</a:t>
            </a:r>
            <a:r>
              <a:rPr lang="en-US" dirty="0" smtClean="0"/>
              <a:t>=1 for Output Compare</a:t>
            </a:r>
          </a:p>
          <a:p>
            <a:r>
              <a:rPr lang="en-US" dirty="0" smtClean="0"/>
              <a:t>Precise measurement of a time internal</a:t>
            </a:r>
          </a:p>
          <a:p>
            <a:r>
              <a:rPr lang="en-US" dirty="0" smtClean="0"/>
              <a:t>Capture events on pins PT7, ..., PT0 on PORT T, PTT</a:t>
            </a:r>
          </a:p>
          <a:p>
            <a:pPr lvl="1"/>
            <a:r>
              <a:rPr lang="en-US" dirty="0" smtClean="0"/>
              <a:t>events can be rising, falling  or both edges </a:t>
            </a:r>
            <a:r>
              <a:rPr lang="en-US" dirty="0" smtClean="0"/>
              <a:t>in TCTL3 </a:t>
            </a:r>
            <a:r>
              <a:rPr lang="en-US" dirty="0" smtClean="0"/>
              <a:t>&amp; </a:t>
            </a:r>
            <a:r>
              <a:rPr lang="en-US" dirty="0" smtClean="0"/>
              <a:t>TCTL4</a:t>
            </a:r>
          </a:p>
          <a:p>
            <a:r>
              <a:rPr lang="en-US" dirty="0" smtClean="0"/>
              <a:t>Timer counts are stored in TC registers</a:t>
            </a:r>
            <a:endParaRPr lang="en-US" dirty="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53440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Capture Edge Action Options</a:t>
            </a:r>
            <a:endParaRPr lang="en-US" sz="120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73914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38200"/>
            <a:ext cx="51244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and Count Storage</a:t>
            </a:r>
            <a:endParaRPr lang="en-US" sz="1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Capture Status Bits are Set When An Event </a:t>
            </a:r>
            <a:r>
              <a:rPr lang="en-US" dirty="0" smtClean="0"/>
              <a:t>Occurs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Input Capture Count </a:t>
            </a:r>
            <a:r>
              <a:rPr lang="en-US" dirty="0" smtClean="0"/>
              <a:t>Storage: two 8-bit registers </a:t>
            </a:r>
            <a:r>
              <a:rPr lang="en-US" dirty="0" err="1" smtClean="0"/>
              <a:t>TCiH</a:t>
            </a:r>
            <a:r>
              <a:rPr lang="en-US" dirty="0" smtClean="0"/>
              <a:t> and </a:t>
            </a:r>
            <a:r>
              <a:rPr lang="en-US" dirty="0" err="1" smtClean="0"/>
              <a:t>TCiL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15</a:t>
            </a:fld>
            <a:endParaRPr lang="en-US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456488" cy="205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6800850" cy="250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Software Checklist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interrupt vectors if necessary</a:t>
            </a:r>
          </a:p>
          <a:p>
            <a:r>
              <a:rPr lang="en-US" smtClean="0"/>
              <a:t>Set Bit-7 (TEN) in TSCR to enable timer</a:t>
            </a:r>
          </a:p>
          <a:p>
            <a:r>
              <a:rPr lang="en-US" smtClean="0"/>
              <a:t>Reset bits in TIOS to enable input capture channels</a:t>
            </a:r>
          </a:p>
          <a:p>
            <a:r>
              <a:rPr lang="en-US" smtClean="0"/>
              <a:t>Initialize EDGnB and EDGnA in TCTL3 and/or TCTL4 for triggering edges</a:t>
            </a:r>
          </a:p>
          <a:p>
            <a:r>
              <a:rPr lang="en-US" smtClean="0"/>
              <a:t>Reset flags in TFLG1</a:t>
            </a:r>
          </a:p>
          <a:p>
            <a:r>
              <a:rPr lang="en-US" smtClean="0"/>
              <a:t>Enable local interrupt bits in TMSK1</a:t>
            </a:r>
          </a:p>
          <a:p>
            <a:r>
              <a:rPr lang="en-US" smtClean="0"/>
              <a:t>Enable global interrupt in code condition register</a:t>
            </a:r>
          </a:p>
          <a:p>
            <a:r>
              <a:rPr lang="en-US" smtClean="0"/>
              <a:t>Poll flags to check actively or let interrupts occur</a:t>
            </a:r>
          </a:p>
          <a:p>
            <a:r>
              <a:rPr lang="en-US" smtClean="0"/>
              <a:t>Get captured count value in TCn registers</a:t>
            </a:r>
          </a:p>
          <a:p>
            <a:r>
              <a:rPr lang="en-US" smtClean="0"/>
              <a:t>Clear flags in TFLG1</a:t>
            </a:r>
          </a:p>
        </p:txBody>
      </p:sp>
      <p:sp>
        <p:nvSpPr>
          <p:cNvPr id="18437" name="Rectangle 1"/>
          <p:cNvSpPr>
            <a:spLocks noChangeArrowheads="1"/>
          </p:cNvSpPr>
          <p:nvPr/>
        </p:nvSpPr>
        <p:spPr bwMode="auto">
          <a:xfrm>
            <a:off x="4419600" y="6172200"/>
            <a:ext cx="4572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400" b="0" dirty="0">
                <a:solidFill>
                  <a:schemeClr val="bg2"/>
                </a:solidFill>
              </a:rPr>
              <a:t>* </a:t>
            </a:r>
            <a:r>
              <a:rPr lang="en-US" sz="1200" b="0" dirty="0">
                <a:solidFill>
                  <a:schemeClr val="bg2"/>
                </a:solidFill>
              </a:rPr>
              <a:t>Page 323, Software and Hardware Engineering, F.M. Cady and J.M. </a:t>
            </a:r>
            <a:r>
              <a:rPr lang="en-US" sz="1200" b="0" dirty="0" err="1">
                <a:solidFill>
                  <a:schemeClr val="bg2"/>
                </a:solidFill>
              </a:rPr>
              <a:t>Sibigtroth</a:t>
            </a:r>
            <a:r>
              <a:rPr lang="en-US" sz="1200" b="0" dirty="0">
                <a:solidFill>
                  <a:schemeClr val="bg2"/>
                </a:solidFill>
              </a:rPr>
              <a:t>, Oxford University Press, 2000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Example on Channel 1 (IOC1) on PT1</a:t>
            </a:r>
          </a:p>
        </p:txBody>
      </p:sp>
      <p:sp>
        <p:nvSpPr>
          <p:cNvPr id="17411" name="AutoShape 1026"/>
          <p:cNvSpPr>
            <a:spLocks noChangeArrowheads="1"/>
          </p:cNvSpPr>
          <p:nvPr/>
        </p:nvSpPr>
        <p:spPr bwMode="auto">
          <a:xfrm>
            <a:off x="4495800" y="4267200"/>
            <a:ext cx="14478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1400" b="0">
                <a:solidFill>
                  <a:srgbClr val="002060"/>
                </a:solidFill>
              </a:rPr>
              <a:t>Input edge</a:t>
            </a:r>
          </a:p>
          <a:p>
            <a:pPr algn="ctr">
              <a:buFontTx/>
              <a:buNone/>
            </a:pPr>
            <a:r>
              <a:rPr kumimoji="0" lang="en-US" sz="1400" b="0">
                <a:solidFill>
                  <a:srgbClr val="002060"/>
                </a:solidFill>
              </a:rPr>
              <a:t>captured</a:t>
            </a:r>
            <a:endParaRPr kumimoji="0" lang="en-US">
              <a:solidFill>
                <a:srgbClr val="002060"/>
              </a:solidFill>
            </a:endParaRPr>
          </a:p>
        </p:txBody>
      </p:sp>
      <p:sp>
        <p:nvSpPr>
          <p:cNvPr id="17412" name="Text Box 1027"/>
          <p:cNvSpPr txBox="1">
            <a:spLocks noChangeArrowheads="1"/>
          </p:cNvSpPr>
          <p:nvPr/>
        </p:nvSpPr>
        <p:spPr bwMode="auto">
          <a:xfrm>
            <a:off x="533400" y="3810000"/>
            <a:ext cx="739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kumimoji="0" lang="en-US" sz="1800" b="0">
                <a:solidFill>
                  <a:srgbClr val="002060"/>
                </a:solidFill>
              </a:rPr>
              <a:t>TCNT</a:t>
            </a:r>
            <a:endParaRPr kumimoji="0" lang="en-US" b="0">
              <a:solidFill>
                <a:srgbClr val="002060"/>
              </a:solidFill>
            </a:endParaRPr>
          </a:p>
        </p:txBody>
      </p:sp>
      <p:sp>
        <p:nvSpPr>
          <p:cNvPr id="17413" name="Rectangle 1028"/>
          <p:cNvSpPr>
            <a:spLocks noChangeArrowheads="1"/>
          </p:cNvSpPr>
          <p:nvPr/>
        </p:nvSpPr>
        <p:spPr bwMode="auto">
          <a:xfrm>
            <a:off x="2133600" y="5943600"/>
            <a:ext cx="3429000" cy="3540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kumimoji="0" lang="en-US" sz="1200" b="0">
                <a:solidFill>
                  <a:srgbClr val="002060"/>
                </a:solidFill>
              </a:rPr>
              <a:t>Timer interrupt flag register 1</a:t>
            </a:r>
            <a:endParaRPr kumimoji="0" lang="en-US" b="0">
              <a:solidFill>
                <a:srgbClr val="002060"/>
              </a:solidFill>
            </a:endParaRPr>
          </a:p>
        </p:txBody>
      </p:sp>
      <p:grpSp>
        <p:nvGrpSpPr>
          <p:cNvPr id="17414" name="Group 1029"/>
          <p:cNvGrpSpPr>
            <a:grpSpLocks/>
          </p:cNvGrpSpPr>
          <p:nvPr/>
        </p:nvGrpSpPr>
        <p:grpSpPr bwMode="auto">
          <a:xfrm>
            <a:off x="685800" y="1855788"/>
            <a:ext cx="7918450" cy="523875"/>
            <a:chOff x="432" y="1296"/>
            <a:chExt cx="4988" cy="330"/>
          </a:xfrm>
        </p:grpSpPr>
        <p:sp>
          <p:nvSpPr>
            <p:cNvPr id="17446" name="Rectangle 1030"/>
            <p:cNvSpPr>
              <a:spLocks noChangeArrowheads="1"/>
            </p:cNvSpPr>
            <p:nvPr/>
          </p:nvSpPr>
          <p:spPr bwMode="auto">
            <a:xfrm>
              <a:off x="1536" y="1344"/>
              <a:ext cx="2160" cy="22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kumimoji="0" lang="en-US" sz="1200" b="0">
                  <a:solidFill>
                    <a:srgbClr val="002060"/>
                  </a:solidFill>
                </a:rPr>
                <a:t>Timer interrupt mask register 1</a:t>
              </a:r>
              <a:endParaRPr kumimoji="0" lang="en-US" b="0">
                <a:solidFill>
                  <a:srgbClr val="002060"/>
                </a:solidFill>
              </a:endParaRPr>
            </a:p>
          </p:txBody>
        </p:sp>
        <p:sp>
          <p:nvSpPr>
            <p:cNvPr id="17447" name="Text Box 1031"/>
            <p:cNvSpPr txBox="1">
              <a:spLocks noChangeArrowheads="1"/>
            </p:cNvSpPr>
            <p:nvPr/>
          </p:nvSpPr>
          <p:spPr bwMode="auto">
            <a:xfrm>
              <a:off x="432" y="1344"/>
              <a:ext cx="5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sz="1800" b="0">
                  <a:solidFill>
                    <a:srgbClr val="002060"/>
                  </a:solidFill>
                </a:rPr>
                <a:t>TMSK1</a:t>
              </a:r>
              <a:endParaRPr kumimoji="0" lang="en-US" b="0">
                <a:solidFill>
                  <a:srgbClr val="002060"/>
                </a:solidFill>
              </a:endParaRPr>
            </a:p>
          </p:txBody>
        </p:sp>
        <p:sp>
          <p:nvSpPr>
            <p:cNvPr id="17448" name="Text Box 1032"/>
            <p:cNvSpPr txBox="1">
              <a:spLocks noChangeArrowheads="1"/>
            </p:cNvSpPr>
            <p:nvPr/>
          </p:nvSpPr>
          <p:spPr bwMode="auto">
            <a:xfrm>
              <a:off x="3792" y="1296"/>
              <a:ext cx="16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sz="1400" b="0">
                  <a:solidFill>
                    <a:srgbClr val="002060"/>
                  </a:solidFill>
                </a:rPr>
                <a:t>0 - no interrupt</a:t>
              </a:r>
              <a:br>
                <a:rPr kumimoji="0" lang="en-US" sz="1400" b="0">
                  <a:solidFill>
                    <a:srgbClr val="002060"/>
                  </a:solidFill>
                </a:rPr>
              </a:br>
              <a:r>
                <a:rPr kumimoji="0" lang="en-US" sz="1400" b="0">
                  <a:solidFill>
                    <a:srgbClr val="002060"/>
                  </a:solidFill>
                </a:rPr>
                <a:t>1 - hardware interrupt request</a:t>
              </a:r>
              <a:endParaRPr kumimoji="0" lang="en-US" b="0">
                <a:solidFill>
                  <a:srgbClr val="002060"/>
                </a:solidFill>
              </a:endParaRPr>
            </a:p>
          </p:txBody>
        </p:sp>
      </p:grpSp>
      <p:sp>
        <p:nvSpPr>
          <p:cNvPr id="17415" name="Text Box 1033"/>
          <p:cNvSpPr txBox="1">
            <a:spLocks noChangeArrowheads="1"/>
          </p:cNvSpPr>
          <p:nvPr/>
        </p:nvSpPr>
        <p:spPr bwMode="auto">
          <a:xfrm>
            <a:off x="609600" y="5943600"/>
            <a:ext cx="82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kumimoji="0" lang="en-US" sz="1800" b="0">
                <a:solidFill>
                  <a:srgbClr val="002060"/>
                </a:solidFill>
              </a:rPr>
              <a:t>TFLG1</a:t>
            </a:r>
            <a:endParaRPr kumimoji="0" lang="en-US" b="0">
              <a:solidFill>
                <a:srgbClr val="002060"/>
              </a:solidFill>
            </a:endParaRPr>
          </a:p>
        </p:txBody>
      </p:sp>
      <p:sp>
        <p:nvSpPr>
          <p:cNvPr id="17416" name="Text Box 1034"/>
          <p:cNvSpPr txBox="1">
            <a:spLocks noChangeArrowheads="1"/>
          </p:cNvSpPr>
          <p:nvPr/>
        </p:nvSpPr>
        <p:spPr bwMode="auto">
          <a:xfrm>
            <a:off x="6400800" y="6019800"/>
            <a:ext cx="1608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kumimoji="0" lang="en-US" sz="1400" b="0">
                <a:solidFill>
                  <a:srgbClr val="002060"/>
                </a:solidFill>
              </a:rPr>
              <a:t>0 - no</a:t>
            </a:r>
            <a:br>
              <a:rPr kumimoji="0" lang="en-US" sz="1400" b="0">
                <a:solidFill>
                  <a:srgbClr val="002060"/>
                </a:solidFill>
              </a:rPr>
            </a:br>
            <a:r>
              <a:rPr kumimoji="0" lang="en-US" sz="1400" b="0">
                <a:solidFill>
                  <a:srgbClr val="002060"/>
                </a:solidFill>
              </a:rPr>
              <a:t>1 - input captured</a:t>
            </a:r>
            <a:endParaRPr kumimoji="0" lang="en-US" sz="1600" b="0">
              <a:solidFill>
                <a:srgbClr val="002060"/>
              </a:solidFill>
            </a:endParaRPr>
          </a:p>
        </p:txBody>
      </p:sp>
      <p:sp>
        <p:nvSpPr>
          <p:cNvPr id="17417" name="Rectangle 1036"/>
          <p:cNvSpPr>
            <a:spLocks noChangeArrowheads="1"/>
          </p:cNvSpPr>
          <p:nvPr/>
        </p:nvSpPr>
        <p:spPr bwMode="auto">
          <a:xfrm>
            <a:off x="1981200" y="3810000"/>
            <a:ext cx="6553200" cy="3540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1200" b="0">
                <a:solidFill>
                  <a:srgbClr val="002060"/>
                </a:solidFill>
              </a:rPr>
              <a:t>16-bit timer count register</a:t>
            </a:r>
            <a:endParaRPr kumimoji="0" lang="en-US" b="0">
              <a:solidFill>
                <a:srgbClr val="002060"/>
              </a:solidFill>
            </a:endParaRPr>
          </a:p>
        </p:txBody>
      </p:sp>
      <p:cxnSp>
        <p:nvCxnSpPr>
          <p:cNvPr id="17418" name="AutoShape 1037"/>
          <p:cNvCxnSpPr>
            <a:cxnSpLocks noChangeShapeType="1"/>
            <a:stCxn id="17411" idx="3"/>
            <a:endCxn id="17413" idx="3"/>
          </p:cNvCxnSpPr>
          <p:nvPr/>
        </p:nvCxnSpPr>
        <p:spPr bwMode="auto">
          <a:xfrm flipH="1">
            <a:off x="5562600" y="4686300"/>
            <a:ext cx="381000" cy="1435100"/>
          </a:xfrm>
          <a:prstGeom prst="bentConnector3">
            <a:avLst>
              <a:gd name="adj1" fmla="val -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19" name="Group 1038"/>
          <p:cNvGrpSpPr>
            <a:grpSpLocks/>
          </p:cNvGrpSpPr>
          <p:nvPr/>
        </p:nvGrpSpPr>
        <p:grpSpPr bwMode="auto">
          <a:xfrm>
            <a:off x="609600" y="5257800"/>
            <a:ext cx="7924800" cy="366713"/>
            <a:chOff x="384" y="3120"/>
            <a:chExt cx="4992" cy="231"/>
          </a:xfrm>
        </p:grpSpPr>
        <p:sp>
          <p:nvSpPr>
            <p:cNvPr id="17444" name="Text Box 1039"/>
            <p:cNvSpPr txBox="1">
              <a:spLocks noChangeArrowheads="1"/>
            </p:cNvSpPr>
            <p:nvPr/>
          </p:nvSpPr>
          <p:spPr bwMode="auto">
            <a:xfrm>
              <a:off x="384" y="3120"/>
              <a:ext cx="3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sz="1800" b="0">
                  <a:solidFill>
                    <a:srgbClr val="002060"/>
                  </a:solidFill>
                </a:rPr>
                <a:t>TC1</a:t>
              </a:r>
              <a:endParaRPr kumimoji="0" lang="en-US" b="0">
                <a:solidFill>
                  <a:srgbClr val="002060"/>
                </a:solidFill>
              </a:endParaRPr>
            </a:p>
          </p:txBody>
        </p:sp>
        <p:sp>
          <p:nvSpPr>
            <p:cNvPr id="17445" name="Rectangle 1040"/>
            <p:cNvSpPr>
              <a:spLocks noChangeArrowheads="1"/>
            </p:cNvSpPr>
            <p:nvPr/>
          </p:nvSpPr>
          <p:spPr bwMode="auto">
            <a:xfrm>
              <a:off x="1248" y="3120"/>
              <a:ext cx="4128" cy="22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kumimoji="0" lang="en-US" sz="1200" b="0">
                  <a:solidFill>
                    <a:srgbClr val="002060"/>
                  </a:solidFill>
                </a:rPr>
                <a:t>16-bit timer input capture/Output compare register 1</a:t>
              </a:r>
              <a:endParaRPr kumimoji="0" lang="en-US" b="0">
                <a:solidFill>
                  <a:srgbClr val="002060"/>
                </a:solidFill>
              </a:endParaRPr>
            </a:p>
          </p:txBody>
        </p:sp>
      </p:grpSp>
      <p:sp>
        <p:nvSpPr>
          <p:cNvPr id="17420" name="Rectangle 1041"/>
          <p:cNvSpPr>
            <a:spLocks noChangeArrowheads="1"/>
          </p:cNvSpPr>
          <p:nvPr/>
        </p:nvSpPr>
        <p:spPr bwMode="auto">
          <a:xfrm>
            <a:off x="2438400" y="1371600"/>
            <a:ext cx="3429000" cy="3540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FontTx/>
              <a:buNone/>
            </a:pPr>
            <a:r>
              <a:rPr kumimoji="0" lang="en-US" sz="1200" b="0">
                <a:solidFill>
                  <a:srgbClr val="002060"/>
                </a:solidFill>
              </a:rPr>
              <a:t>Timer system control register</a:t>
            </a:r>
            <a:endParaRPr kumimoji="0" lang="en-US" b="0">
              <a:solidFill>
                <a:srgbClr val="002060"/>
              </a:solidFill>
            </a:endParaRPr>
          </a:p>
        </p:txBody>
      </p:sp>
      <p:sp>
        <p:nvSpPr>
          <p:cNvPr id="17421" name="Text Box 1042"/>
          <p:cNvSpPr txBox="1">
            <a:spLocks noChangeArrowheads="1"/>
          </p:cNvSpPr>
          <p:nvPr/>
        </p:nvSpPr>
        <p:spPr bwMode="auto">
          <a:xfrm>
            <a:off x="685800" y="1371600"/>
            <a:ext cx="722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kumimoji="0" lang="en-US" sz="1800" b="0">
                <a:solidFill>
                  <a:srgbClr val="002060"/>
                </a:solidFill>
              </a:rPr>
              <a:t>TSCR</a:t>
            </a:r>
            <a:endParaRPr kumimoji="0" lang="en-US" b="0">
              <a:solidFill>
                <a:srgbClr val="002060"/>
              </a:solidFill>
            </a:endParaRPr>
          </a:p>
        </p:txBody>
      </p:sp>
      <p:sp>
        <p:nvSpPr>
          <p:cNvPr id="17422" name="Rectangle 1043"/>
          <p:cNvSpPr>
            <a:spLocks noChangeArrowheads="1"/>
          </p:cNvSpPr>
          <p:nvPr/>
        </p:nvSpPr>
        <p:spPr bwMode="auto">
          <a:xfrm>
            <a:off x="2514600" y="1371600"/>
            <a:ext cx="609600" cy="3048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1400">
                <a:solidFill>
                  <a:srgbClr val="002060"/>
                </a:solidFill>
              </a:rPr>
              <a:t>TEN</a:t>
            </a:r>
            <a:endParaRPr kumimoji="0" lang="en-US" sz="1600">
              <a:solidFill>
                <a:srgbClr val="002060"/>
              </a:solidFill>
            </a:endParaRPr>
          </a:p>
        </p:txBody>
      </p:sp>
      <p:sp>
        <p:nvSpPr>
          <p:cNvPr id="17423" name="Text Box 1044"/>
          <p:cNvSpPr txBox="1">
            <a:spLocks noChangeArrowheads="1"/>
          </p:cNvSpPr>
          <p:nvPr/>
        </p:nvSpPr>
        <p:spPr bwMode="auto">
          <a:xfrm>
            <a:off x="6019800" y="1295400"/>
            <a:ext cx="1477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kumimoji="0" lang="en-US" sz="1400" b="0">
                <a:solidFill>
                  <a:srgbClr val="002060"/>
                </a:solidFill>
              </a:rPr>
              <a:t>0 - disable timer</a:t>
            </a:r>
            <a:br>
              <a:rPr kumimoji="0" lang="en-US" sz="1400" b="0">
                <a:solidFill>
                  <a:srgbClr val="002060"/>
                </a:solidFill>
              </a:rPr>
            </a:br>
            <a:r>
              <a:rPr kumimoji="0" lang="en-US" sz="1400" b="0">
                <a:solidFill>
                  <a:srgbClr val="002060"/>
                </a:solidFill>
              </a:rPr>
              <a:t>1 - enable timer</a:t>
            </a:r>
            <a:endParaRPr kumimoji="0" lang="en-US" b="0">
              <a:solidFill>
                <a:srgbClr val="002060"/>
              </a:solidFill>
            </a:endParaRPr>
          </a:p>
        </p:txBody>
      </p:sp>
      <p:sp>
        <p:nvSpPr>
          <p:cNvPr id="17424" name="AutoShape 1045"/>
          <p:cNvSpPr>
            <a:spLocks noChangeArrowheads="1"/>
          </p:cNvSpPr>
          <p:nvPr/>
        </p:nvSpPr>
        <p:spPr bwMode="auto">
          <a:xfrm>
            <a:off x="3200400" y="4191000"/>
            <a:ext cx="152400" cy="10668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7425" name="AutoShape 1046"/>
          <p:cNvCxnSpPr>
            <a:cxnSpLocks noChangeShapeType="1"/>
            <a:stCxn id="17411" idx="1"/>
          </p:cNvCxnSpPr>
          <p:nvPr/>
        </p:nvCxnSpPr>
        <p:spPr bwMode="auto">
          <a:xfrm flipH="1">
            <a:off x="3314700" y="4686300"/>
            <a:ext cx="1181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Rectangle 1047"/>
          <p:cNvSpPr>
            <a:spLocks noChangeArrowheads="1"/>
          </p:cNvSpPr>
          <p:nvPr/>
        </p:nvSpPr>
        <p:spPr bwMode="auto">
          <a:xfrm>
            <a:off x="4267200" y="5943600"/>
            <a:ext cx="609600" cy="3048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1400">
                <a:solidFill>
                  <a:srgbClr val="002060"/>
                </a:solidFill>
              </a:rPr>
              <a:t>C1F</a:t>
            </a:r>
            <a:endParaRPr kumimoji="0" lang="en-US" sz="1600">
              <a:solidFill>
                <a:srgbClr val="002060"/>
              </a:solidFill>
            </a:endParaRPr>
          </a:p>
        </p:txBody>
      </p:sp>
      <p:sp>
        <p:nvSpPr>
          <p:cNvPr id="17427" name="Text Box 1048"/>
          <p:cNvSpPr txBox="1">
            <a:spLocks noChangeArrowheads="1"/>
          </p:cNvSpPr>
          <p:nvPr/>
        </p:nvSpPr>
        <p:spPr bwMode="auto">
          <a:xfrm>
            <a:off x="685800" y="25638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kumimoji="0" lang="en-US" sz="1800" b="0">
                <a:solidFill>
                  <a:srgbClr val="002060"/>
                </a:solidFill>
              </a:rPr>
              <a:t>TIOS</a:t>
            </a:r>
            <a:endParaRPr kumimoji="0" lang="en-US" b="0">
              <a:solidFill>
                <a:srgbClr val="002060"/>
              </a:solidFill>
            </a:endParaRPr>
          </a:p>
        </p:txBody>
      </p:sp>
      <p:sp>
        <p:nvSpPr>
          <p:cNvPr id="17428" name="Rectangle 1049"/>
          <p:cNvSpPr>
            <a:spLocks noChangeArrowheads="1"/>
          </p:cNvSpPr>
          <p:nvPr/>
        </p:nvSpPr>
        <p:spPr bwMode="auto">
          <a:xfrm>
            <a:off x="2438400" y="2563813"/>
            <a:ext cx="3429000" cy="355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kumimoji="0" lang="en-US" sz="1200" b="0">
                <a:solidFill>
                  <a:srgbClr val="002060"/>
                </a:solidFill>
              </a:rPr>
              <a:t>Timer select register</a:t>
            </a:r>
            <a:endParaRPr kumimoji="0" lang="en-US" b="0">
              <a:solidFill>
                <a:srgbClr val="002060"/>
              </a:solidFill>
            </a:endParaRPr>
          </a:p>
        </p:txBody>
      </p:sp>
      <p:sp>
        <p:nvSpPr>
          <p:cNvPr id="17429" name="Text Box 1050"/>
          <p:cNvSpPr txBox="1">
            <a:spLocks noChangeArrowheads="1"/>
          </p:cNvSpPr>
          <p:nvPr/>
        </p:nvSpPr>
        <p:spPr bwMode="auto">
          <a:xfrm>
            <a:off x="6172200" y="2514600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kumimoji="0" lang="en-US" sz="1400" b="0">
                <a:solidFill>
                  <a:srgbClr val="002060"/>
                </a:solidFill>
              </a:rPr>
              <a:t>0 - input capture</a:t>
            </a:r>
            <a:br>
              <a:rPr kumimoji="0" lang="en-US" sz="1400" b="0">
                <a:solidFill>
                  <a:srgbClr val="002060"/>
                </a:solidFill>
              </a:rPr>
            </a:br>
            <a:r>
              <a:rPr kumimoji="0" lang="en-US" sz="1400" b="0">
                <a:solidFill>
                  <a:srgbClr val="002060"/>
                </a:solidFill>
              </a:rPr>
              <a:t>1 - output compare</a:t>
            </a:r>
          </a:p>
        </p:txBody>
      </p:sp>
      <p:sp>
        <p:nvSpPr>
          <p:cNvPr id="17430" name="Rectangle 1051"/>
          <p:cNvSpPr>
            <a:spLocks noChangeArrowheads="1"/>
          </p:cNvSpPr>
          <p:nvPr/>
        </p:nvSpPr>
        <p:spPr bwMode="auto">
          <a:xfrm>
            <a:off x="4648200" y="2563813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1400">
                <a:solidFill>
                  <a:srgbClr val="002060"/>
                </a:solidFill>
              </a:rPr>
              <a:t>IOS1</a:t>
            </a:r>
            <a:endParaRPr kumimoji="0" lang="en-US" sz="1600">
              <a:solidFill>
                <a:srgbClr val="002060"/>
              </a:solidFill>
            </a:endParaRPr>
          </a:p>
        </p:txBody>
      </p:sp>
      <p:sp>
        <p:nvSpPr>
          <p:cNvPr id="17431" name="Rectangle 1052"/>
          <p:cNvSpPr>
            <a:spLocks noChangeArrowheads="1"/>
          </p:cNvSpPr>
          <p:nvPr/>
        </p:nvSpPr>
        <p:spPr bwMode="auto">
          <a:xfrm>
            <a:off x="4648200" y="1981200"/>
            <a:ext cx="609600" cy="3048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1400">
                <a:solidFill>
                  <a:srgbClr val="002060"/>
                </a:solidFill>
              </a:rPr>
              <a:t>C1I</a:t>
            </a:r>
            <a:endParaRPr kumimoji="0" lang="en-US" sz="1600">
              <a:solidFill>
                <a:srgbClr val="002060"/>
              </a:solidFill>
            </a:endParaRPr>
          </a:p>
        </p:txBody>
      </p:sp>
      <p:sp>
        <p:nvSpPr>
          <p:cNvPr id="17432" name="Rectangle 1053"/>
          <p:cNvSpPr>
            <a:spLocks noChangeArrowheads="1"/>
          </p:cNvSpPr>
          <p:nvPr/>
        </p:nvSpPr>
        <p:spPr bwMode="auto">
          <a:xfrm>
            <a:off x="4572000" y="3276600"/>
            <a:ext cx="3962400" cy="3540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kumimoji="0" lang="en-US" sz="1200" b="0">
                <a:solidFill>
                  <a:srgbClr val="002060"/>
                </a:solidFill>
              </a:rPr>
              <a:t>Timer control register 4</a:t>
            </a:r>
            <a:endParaRPr kumimoji="0" lang="en-US" b="0">
              <a:solidFill>
                <a:srgbClr val="002060"/>
              </a:solidFill>
            </a:endParaRPr>
          </a:p>
        </p:txBody>
      </p:sp>
      <p:sp>
        <p:nvSpPr>
          <p:cNvPr id="17433" name="Text Box 1054"/>
          <p:cNvSpPr txBox="1">
            <a:spLocks noChangeArrowheads="1"/>
          </p:cNvSpPr>
          <p:nvPr/>
        </p:nvSpPr>
        <p:spPr bwMode="auto">
          <a:xfrm>
            <a:off x="685800" y="3276600"/>
            <a:ext cx="827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kumimoji="0" lang="en-US" sz="1800" b="0">
                <a:solidFill>
                  <a:srgbClr val="002060"/>
                </a:solidFill>
              </a:rPr>
              <a:t>TCTL4</a:t>
            </a:r>
            <a:endParaRPr kumimoji="0" lang="en-US" b="0">
              <a:solidFill>
                <a:srgbClr val="002060"/>
              </a:solidFill>
            </a:endParaRPr>
          </a:p>
        </p:txBody>
      </p:sp>
      <p:grpSp>
        <p:nvGrpSpPr>
          <p:cNvPr id="17434" name="Group 1055"/>
          <p:cNvGrpSpPr>
            <a:grpSpLocks/>
          </p:cNvGrpSpPr>
          <p:nvPr/>
        </p:nvGrpSpPr>
        <p:grpSpPr bwMode="auto">
          <a:xfrm>
            <a:off x="7467600" y="3276600"/>
            <a:ext cx="1066800" cy="304800"/>
            <a:chOff x="4704" y="2064"/>
            <a:chExt cx="672" cy="192"/>
          </a:xfrm>
        </p:grpSpPr>
        <p:sp>
          <p:nvSpPr>
            <p:cNvPr id="17442" name="Rectangle 1056"/>
            <p:cNvSpPr>
              <a:spLocks noChangeArrowheads="1"/>
            </p:cNvSpPr>
            <p:nvPr/>
          </p:nvSpPr>
          <p:spPr bwMode="auto">
            <a:xfrm>
              <a:off x="5040" y="2064"/>
              <a:ext cx="336" cy="19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endParaRPr kumimoji="0" lang="en-US" sz="1600">
                <a:solidFill>
                  <a:srgbClr val="002060"/>
                </a:solidFill>
              </a:endParaRPr>
            </a:p>
          </p:txBody>
        </p:sp>
        <p:sp>
          <p:nvSpPr>
            <p:cNvPr id="17443" name="Rectangle 1057"/>
            <p:cNvSpPr>
              <a:spLocks noChangeArrowheads="1"/>
            </p:cNvSpPr>
            <p:nvPr/>
          </p:nvSpPr>
          <p:spPr bwMode="auto">
            <a:xfrm>
              <a:off x="4704" y="2064"/>
              <a:ext cx="336" cy="19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endParaRPr kumimoji="0" lang="en-US" sz="1600">
                <a:solidFill>
                  <a:srgbClr val="002060"/>
                </a:solidFill>
              </a:endParaRPr>
            </a:p>
          </p:txBody>
        </p:sp>
      </p:grpSp>
      <p:grpSp>
        <p:nvGrpSpPr>
          <p:cNvPr id="17435" name="Group 1058"/>
          <p:cNvGrpSpPr>
            <a:grpSpLocks/>
          </p:cNvGrpSpPr>
          <p:nvPr/>
        </p:nvGrpSpPr>
        <p:grpSpPr bwMode="auto">
          <a:xfrm>
            <a:off x="6400800" y="3276600"/>
            <a:ext cx="1066800" cy="304800"/>
            <a:chOff x="4704" y="2064"/>
            <a:chExt cx="672" cy="192"/>
          </a:xfrm>
        </p:grpSpPr>
        <p:sp>
          <p:nvSpPr>
            <p:cNvPr id="17440" name="Rectangle 1059"/>
            <p:cNvSpPr>
              <a:spLocks noChangeArrowheads="1"/>
            </p:cNvSpPr>
            <p:nvPr/>
          </p:nvSpPr>
          <p:spPr bwMode="auto">
            <a:xfrm>
              <a:off x="5040" y="2064"/>
              <a:ext cx="336" cy="19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kumimoji="0" lang="en-US" sz="1200">
                  <a:solidFill>
                    <a:srgbClr val="002060"/>
                  </a:solidFill>
                </a:rPr>
                <a:t>EDG1A</a:t>
              </a:r>
              <a:endParaRPr kumimoji="0" lang="en-US" sz="1600">
                <a:solidFill>
                  <a:srgbClr val="002060"/>
                </a:solidFill>
              </a:endParaRPr>
            </a:p>
          </p:txBody>
        </p:sp>
        <p:sp>
          <p:nvSpPr>
            <p:cNvPr id="17441" name="Rectangle 1060"/>
            <p:cNvSpPr>
              <a:spLocks noChangeArrowheads="1"/>
            </p:cNvSpPr>
            <p:nvPr/>
          </p:nvSpPr>
          <p:spPr bwMode="auto">
            <a:xfrm>
              <a:off x="4704" y="2064"/>
              <a:ext cx="336" cy="19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kumimoji="0" lang="en-US" sz="1200">
                  <a:solidFill>
                    <a:srgbClr val="002060"/>
                  </a:solidFill>
                </a:rPr>
                <a:t>EDG1B</a:t>
              </a:r>
              <a:endParaRPr kumimoji="0" lang="en-US" sz="1600">
                <a:solidFill>
                  <a:srgbClr val="002060"/>
                </a:solidFill>
              </a:endParaRPr>
            </a:p>
          </p:txBody>
        </p:sp>
      </p:grpSp>
      <p:sp>
        <p:nvSpPr>
          <p:cNvPr id="17436" name="Text Box 1061"/>
          <p:cNvSpPr txBox="1">
            <a:spLocks noChangeArrowheads="1"/>
          </p:cNvSpPr>
          <p:nvPr/>
        </p:nvSpPr>
        <p:spPr bwMode="auto">
          <a:xfrm>
            <a:off x="7010400" y="4267200"/>
            <a:ext cx="16906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kumimoji="0" lang="en-US" sz="1200" b="0">
                <a:solidFill>
                  <a:srgbClr val="002060"/>
                </a:solidFill>
              </a:rPr>
              <a:t>00 - disabled</a:t>
            </a:r>
            <a:br>
              <a:rPr kumimoji="0" lang="en-US" sz="1200" b="0">
                <a:solidFill>
                  <a:srgbClr val="002060"/>
                </a:solidFill>
              </a:rPr>
            </a:br>
            <a:r>
              <a:rPr kumimoji="0" lang="en-US" sz="1200" b="0">
                <a:solidFill>
                  <a:srgbClr val="002060"/>
                </a:solidFill>
              </a:rPr>
              <a:t>01 - rising edges only</a:t>
            </a:r>
          </a:p>
          <a:p>
            <a:pPr>
              <a:buFontTx/>
              <a:buNone/>
            </a:pPr>
            <a:r>
              <a:rPr kumimoji="0" lang="en-US" sz="1200" b="0">
                <a:solidFill>
                  <a:srgbClr val="002060"/>
                </a:solidFill>
              </a:rPr>
              <a:t>10 - falling edges only</a:t>
            </a:r>
          </a:p>
          <a:p>
            <a:pPr>
              <a:buFontTx/>
              <a:buNone/>
            </a:pPr>
            <a:r>
              <a:rPr kumimoji="0" lang="en-US" sz="1200" b="0">
                <a:solidFill>
                  <a:srgbClr val="002060"/>
                </a:solidFill>
              </a:rPr>
              <a:t>11 - both edges</a:t>
            </a:r>
          </a:p>
        </p:txBody>
      </p:sp>
      <p:sp>
        <p:nvSpPr>
          <p:cNvPr id="17437" name="Line 1062"/>
          <p:cNvSpPr>
            <a:spLocks noChangeShapeType="1"/>
          </p:cNvSpPr>
          <p:nvPr/>
        </p:nvSpPr>
        <p:spPr bwMode="auto">
          <a:xfrm>
            <a:off x="6705600" y="3505200"/>
            <a:ext cx="381000" cy="685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1063"/>
          <p:cNvSpPr>
            <a:spLocks noChangeShapeType="1"/>
          </p:cNvSpPr>
          <p:nvPr/>
        </p:nvSpPr>
        <p:spPr bwMode="auto">
          <a:xfrm>
            <a:off x="7162800" y="3581400"/>
            <a:ext cx="381000" cy="685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with Channel 1 on Port T Pin 1: Initialization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95400" y="914400"/>
            <a:ext cx="6781800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InputPin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EQU %00000010 ; pin 1 selected</a:t>
            </a:r>
          </a:p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EdgeA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  EQU mTCTL4_EDG1A</a:t>
            </a:r>
          </a:p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EdgeB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  EQU mTCTL4_EDG1B</a:t>
            </a:r>
          </a:p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CapturedValue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EQU TC1</a:t>
            </a:r>
          </a:p>
          <a:p>
            <a:pPr>
              <a:buNone/>
            </a:pPr>
            <a:endParaRPr lang="en-US" sz="16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DataSec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SECTION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First:	DS	2</a:t>
            </a:r>
          </a:p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SignalPeriod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DS 	2</a:t>
            </a:r>
          </a:p>
          <a:p>
            <a:pPr>
              <a:buNone/>
            </a:pPr>
            <a:endParaRPr lang="en-US" sz="16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CodeSec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SECTION</a:t>
            </a:r>
          </a:p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Initialize_Get_Period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BSET	TSCR1,mTSCR1_TEN	; Enable the timer system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BCLR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TIOS,InputPin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; 	enable pin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InputPin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for input capture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RTS</a:t>
            </a:r>
            <a:endParaRPr lang="en-US" sz="16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en-US" smtClean="0"/>
              <a:t>Lecture 16 MC9S12C128 Interrupts --  </a:t>
            </a:r>
            <a:fld id="{8D53829D-69C5-427B-BC55-CADFE39DF8BA}" type="slidenum">
              <a:rPr lang="en-US" smtClean="0"/>
              <a:pPr algn="l">
                <a:buFontTx/>
                <a:buNone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with Channel 1 on Port T Pin 1: Get Period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685800"/>
            <a:ext cx="73914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Get_Period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	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BSET	TCTL4,EdgeA	; Initialize edge action for rising edge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BCLR	TCTL4,EdgeB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BSET	TFLG1,InputPin	; Clear Flag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Wait for the first rising edge when IC1 Flag is set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spin1:	BRCLR	TFLG1,InputPin,spin1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Now get the count that was latched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LDD	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CapturedValue</a:t>
            </a:r>
            <a:endParaRPr lang="en-US" sz="16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STD	First		;Save it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BSET	TFLG1,InputPin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Wait for the second rising edge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spin2:	BRCLR	TFLG1,InputPin,spin2	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LDD	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CapturedValue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; Get the ending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en-US" smtClean="0"/>
              <a:t>Lecture 16 MC9S12C128 Interrupts --  </a:t>
            </a:r>
            <a:fld id="{8D53829D-69C5-427B-BC55-CADFE39DF8BA}" type="slidenum">
              <a:rPr lang="en-US" smtClean="0"/>
              <a:pPr algn="l">
                <a:buFontTx/>
                <a:buNone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 Time Control with A Microcontroller</a:t>
            </a:r>
          </a:p>
        </p:txBody>
      </p:sp>
      <p:sp>
        <p:nvSpPr>
          <p:cNvPr id="409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interrupts</a:t>
            </a:r>
          </a:p>
          <a:p>
            <a:pPr lvl="1"/>
            <a:r>
              <a:rPr lang="en-US" dirty="0" smtClean="0"/>
              <a:t>IRQ, XIRQ, STRA</a:t>
            </a:r>
          </a:p>
          <a:p>
            <a:r>
              <a:rPr lang="en-US" dirty="0" smtClean="0"/>
              <a:t>Able to generate output signals at specific time instants</a:t>
            </a:r>
          </a:p>
          <a:p>
            <a:pPr lvl="1"/>
            <a:r>
              <a:rPr lang="en-US" dirty="0" smtClean="0"/>
              <a:t>output compare</a:t>
            </a:r>
          </a:p>
          <a:p>
            <a:r>
              <a:rPr lang="en-US" dirty="0" smtClean="0"/>
              <a:t>Able to capture external events when they occur</a:t>
            </a:r>
          </a:p>
          <a:p>
            <a:pPr lvl="1"/>
            <a:r>
              <a:rPr lang="en-US" dirty="0" smtClean="0"/>
              <a:t>measure the width of a pulse: input capture</a:t>
            </a:r>
          </a:p>
          <a:p>
            <a:pPr lvl="1"/>
            <a:r>
              <a:rPr lang="en-US" dirty="0" smtClean="0"/>
              <a:t>count the number of occurrences: pulse accumulator </a:t>
            </a:r>
          </a:p>
          <a:p>
            <a:r>
              <a:rPr lang="en-US" dirty="0" smtClean="0"/>
              <a:t>Able to generate a periodic signal</a:t>
            </a:r>
          </a:p>
          <a:p>
            <a:pPr lvl="1"/>
            <a:r>
              <a:rPr lang="en-US" dirty="0" smtClean="0"/>
              <a:t>real time interrupt (RTI)</a:t>
            </a:r>
          </a:p>
          <a:p>
            <a:r>
              <a:rPr lang="en-US" dirty="0" smtClean="0"/>
              <a:t>Able to generate pulse-width modulated signals</a:t>
            </a:r>
          </a:p>
          <a:p>
            <a:r>
              <a:rPr lang="en-US" dirty="0" smtClean="0"/>
              <a:t>Able to understand analog signals: A/D converter</a:t>
            </a:r>
          </a:p>
        </p:txBody>
      </p:sp>
      <p:sp>
        <p:nvSpPr>
          <p:cNvPr id="4101" name="Line 40"/>
          <p:cNvSpPr>
            <a:spLocks noChangeShapeType="1"/>
          </p:cNvSpPr>
          <p:nvPr/>
        </p:nvSpPr>
        <p:spPr bwMode="auto">
          <a:xfrm>
            <a:off x="17526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41"/>
          <p:cNvSpPr>
            <a:spLocks noChangeShapeType="1"/>
          </p:cNvSpPr>
          <p:nvPr/>
        </p:nvSpPr>
        <p:spPr bwMode="auto">
          <a:xfrm>
            <a:off x="2209800" y="160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with Channel 1 on Port T Pin 1: Get Period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95400" y="685800"/>
            <a:ext cx="6781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CPD	First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BHI	SKIP   ; no 2's complement if Second is greater than first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Take 2's complement of First and add it to the second input capture.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COM	First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COM	First+1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LDX	First	; 2's complement of the first count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INX</a:t>
            </a:r>
            <a:endParaRPr lang="en-US" sz="16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STX	First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ADDD	First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BRA	RETURN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SKIP: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SUBD	First	; Calculate the period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RETURN: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	STD 	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SignalPeriod</a:t>
            </a:r>
            <a:endParaRPr lang="en-US" sz="16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RTS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end</a:t>
            </a:r>
            <a:endParaRPr lang="en-US" sz="16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en-US" smtClean="0"/>
              <a:t>Lecture 16 MC9S12C128 Interrupts --  </a:t>
            </a:r>
            <a:fld id="{8D53829D-69C5-427B-BC55-CADFE39DF8BA}" type="slidenum">
              <a:rPr lang="en-US" smtClean="0"/>
              <a:pPr algn="l">
                <a:buFontTx/>
                <a:buNone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with Channel 1 on Port T Pin 1: main()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685800"/>
            <a:ext cx="80010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SetOscillatorSpeed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(void);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SetLedindicator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(void);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Initialize_Get_Period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(void);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Get_Period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(void);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extern unsigned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SignalPeriod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sz="16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main (void)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uchar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returned_value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  unsigned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CalculatedPeriod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Initialize_Get_Period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while(1) {</a:t>
            </a:r>
          </a:p>
          <a:p>
            <a:pPr>
              <a:buNone/>
            </a:pPr>
            <a:r>
              <a:rPr lang="en-US" sz="1600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Get_Period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CalculatedPeriod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SignalPeriod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*PRESCALER/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PLLClock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(void)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("\n\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r%s%i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 "Signal Period in microseconds is ", </a:t>
            </a:r>
            <a:r>
              <a:rPr lang="en-US" sz="1600" b="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CalculatedPeriod</a:t>
            </a: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 //end while</a:t>
            </a:r>
          </a:p>
          <a:p>
            <a:pPr>
              <a:buNone/>
            </a:pPr>
            <a:endParaRPr lang="en-US" sz="16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}// end main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en-US" smtClean="0"/>
              <a:t>Lecture 16 MC9S12C128 Interrupts --  </a:t>
            </a:r>
            <a:fld id="{8D53829D-69C5-427B-BC55-CADFE39DF8BA}" type="slidenum">
              <a:rPr lang="en-US" smtClean="0"/>
              <a:pPr algn="l">
                <a:buFontTx/>
                <a:buNone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Accumulator on PT7 (Counter)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76275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77238" cy="610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Pulse Accumulator Control Register PACTL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modes</a:t>
            </a:r>
          </a:p>
          <a:p>
            <a:pPr lvl="1"/>
            <a:r>
              <a:rPr lang="en-US" smtClean="0"/>
              <a:t>event-counting on PA7 (PAMOD=0) - pieces on an assembly line</a:t>
            </a:r>
          </a:p>
          <a:p>
            <a:pPr lvl="1"/>
            <a:r>
              <a:rPr lang="en-US" smtClean="0"/>
              <a:t>Gated time accumulation (PAMOD=1) - duration of a pulse</a:t>
            </a:r>
          </a:p>
          <a:p>
            <a:r>
              <a:rPr lang="en-US" sz="2200" smtClean="0"/>
              <a:t>Edge detection</a:t>
            </a:r>
          </a:p>
          <a:p>
            <a:pPr lvl="1"/>
            <a:r>
              <a:rPr lang="en-US" smtClean="0"/>
              <a:t>PEDGE = 0 for falling edges and PEDGE=1 for rising edges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43915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 Clock Selection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804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Pulse Accumulator Count Register (PACNT)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3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input capture applications_Page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put capture applications_Page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0"/>
            <a:ext cx="8931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6781800" cy="652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Interrupt RTI to Generate Periodic Interrupt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bit RTIE in CRGINT Register</a:t>
            </a:r>
          </a:p>
          <a:p>
            <a:r>
              <a:rPr lang="en-US" dirty="0" smtClean="0"/>
              <a:t>Flag bit RTIF in CRGFLG Register</a:t>
            </a:r>
          </a:p>
          <a:p>
            <a:r>
              <a:rPr lang="en-US" dirty="0" smtClean="0"/>
              <a:t>RTR[6:4] </a:t>
            </a:r>
            <a:r>
              <a:rPr lang="en-US" dirty="0" err="1" smtClean="0"/>
              <a:t>prescale</a:t>
            </a:r>
            <a:r>
              <a:rPr lang="en-US" dirty="0" smtClean="0"/>
              <a:t> rate in RTICTL</a:t>
            </a:r>
          </a:p>
          <a:p>
            <a:r>
              <a:rPr lang="en-US" dirty="0" smtClean="0"/>
              <a:t>RTR[3:0] modulus counter in RTICTL</a:t>
            </a:r>
          </a:p>
          <a:p>
            <a:r>
              <a:rPr lang="en-US" dirty="0" smtClean="0"/>
              <a:t>A new RTI time-out period starts automatically</a:t>
            </a:r>
          </a:p>
          <a:p>
            <a:r>
              <a:rPr lang="en-US" dirty="0" smtClean="0"/>
              <a:t>Writing to the RTICTRL will restart the </a:t>
            </a:r>
            <a:r>
              <a:rPr lang="en-US" dirty="0" smtClean="0"/>
              <a:t>period</a:t>
            </a:r>
          </a:p>
          <a:p>
            <a:r>
              <a:rPr lang="en-US" dirty="0" smtClean="0"/>
              <a:t>In Clock and Reset Generation Module (CRGV4)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800600"/>
            <a:ext cx="7458075" cy="11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en-US" smtClean="0"/>
              <a:t>Lecture 16b XIRQ, IRQ &amp; Real Time -  </a:t>
            </a:r>
            <a:fld id="{8D53829D-69C5-427B-BC55-CADFE39DF8BA}" type="slidenum">
              <a:rPr lang="en-US" smtClean="0"/>
              <a:pPr algn="l">
                <a:buFontTx/>
                <a:buNone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Interrupt RTI </a:t>
            </a:r>
            <a:r>
              <a:rPr lang="en-US" dirty="0" smtClean="0"/>
              <a:t>Clock Chain in RTICTL Register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en-US" smtClean="0"/>
              <a:t>Lecture 16b XIRQ, IRQ &amp; Real Time -  </a:t>
            </a:r>
            <a:fld id="{8D53829D-69C5-427B-BC55-CADFE39DF8BA}" type="slidenum">
              <a:rPr lang="en-US" smtClean="0"/>
              <a:pPr algn="l">
                <a:buFontTx/>
                <a:buNone/>
              </a:pPr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52600"/>
            <a:ext cx="5791200" cy="497568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02690"/>
              </p:ext>
            </p:extLst>
          </p:nvPr>
        </p:nvGraphicFramePr>
        <p:xfrm>
          <a:off x="762000" y="762000"/>
          <a:ext cx="565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4" imgW="3390840" imgH="457200" progId="Equation.DSMT4">
                  <p:embed/>
                </p:oleObj>
              </mc:Choice>
              <mc:Fallback>
                <p:oleObj name="Equation" r:id="rId4" imgW="33908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5651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8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40123"/>
              </p:ext>
            </p:extLst>
          </p:nvPr>
        </p:nvGraphicFramePr>
        <p:xfrm>
          <a:off x="609600" y="506762"/>
          <a:ext cx="685800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5" imgW="4114800" imgH="2692080" progId="Equation.DSMT4">
                  <p:embed/>
                </p:oleObj>
              </mc:Choice>
              <mc:Fallback>
                <p:oleObj name="Equation" r:id="rId5" imgW="4114800" imgH="269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6762"/>
                        <a:ext cx="6858000" cy="448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5029200"/>
            <a:ext cx="7277779" cy="159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en-US" smtClean="0"/>
              <a:t>Lecture 16b XIRQ, IRQ &amp; Real Time -  </a:t>
            </a:r>
            <a:fld id="{8D53829D-69C5-427B-BC55-CADFE39DF8BA}" type="slidenum">
              <a:rPr lang="en-US" smtClean="0"/>
              <a:pPr algn="l">
                <a:buFontTx/>
                <a:buNone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31749"/>
            <a:ext cx="597012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 Timer Channels: Output Compare &amp; Input Capture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channel can be either output compare or input capture. The same count registers </a:t>
            </a:r>
            <a:r>
              <a:rPr lang="en-US" dirty="0" err="1" smtClean="0"/>
              <a:t>TCi</a:t>
            </a:r>
            <a:r>
              <a:rPr lang="en-US" dirty="0" smtClean="0"/>
              <a:t> are used.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buFontTx/>
              <a:buNone/>
              <a:defRPr/>
            </a:pPr>
            <a:r>
              <a:rPr lang="en-US" smtClean="0"/>
              <a:t>Lecture 18 Input Capture with MC9S12C128 --  </a:t>
            </a:r>
            <a:fld id="{E8562B3F-C3B4-4817-B8EE-AA2263920BA1}" type="slidenum">
              <a:rPr lang="en-US" smtClean="0"/>
              <a:pPr algn="l">
                <a:buFontTx/>
                <a:buNone/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2ece230 PIC and peripherals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ece331 template</Template>
  <TotalTime>2584</TotalTime>
  <Words>963</Words>
  <Application>Microsoft Office PowerPoint</Application>
  <PresentationFormat>On-screen Show (4:3)</PresentationFormat>
  <Paragraphs>203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Tahoma</vt:lpstr>
      <vt:lpstr>Arial</vt:lpstr>
      <vt:lpstr>Times New Roman</vt:lpstr>
      <vt:lpstr>lecture2ece230 PIC and peripherals</vt:lpstr>
      <vt:lpstr>Equation</vt:lpstr>
      <vt:lpstr>MathType 6.0 Equation</vt:lpstr>
      <vt:lpstr>Lecture 18 Input Capture with MC9S12C128</vt:lpstr>
      <vt:lpstr>Real Time Control with A Microcontroller</vt:lpstr>
      <vt:lpstr>PowerPoint Presentation</vt:lpstr>
      <vt:lpstr>PowerPoint Presentation</vt:lpstr>
      <vt:lpstr>PowerPoint Presentation</vt:lpstr>
      <vt:lpstr>Real-Time Interrupt RTI to Generate Periodic Interrupt</vt:lpstr>
      <vt:lpstr>Real-Time Interrupt RTI Clock Chain in RTICTL Register </vt:lpstr>
      <vt:lpstr>PowerPoint Presentation</vt:lpstr>
      <vt:lpstr>Eight Timer Channels: Output Compare &amp; Input Capture</vt:lpstr>
      <vt:lpstr>PowerPoint Presentation</vt:lpstr>
      <vt:lpstr>Input Capture</vt:lpstr>
      <vt:lpstr>The Resolution and Range of Input Capture</vt:lpstr>
      <vt:lpstr>Input Capture Selection</vt:lpstr>
      <vt:lpstr>Input Capture Edge Action Options</vt:lpstr>
      <vt:lpstr>Flags and Count Storage</vt:lpstr>
      <vt:lpstr>Input Capture Software Checklist</vt:lpstr>
      <vt:lpstr>Input Capture Example on Channel 1 (IOC1) on PT1</vt:lpstr>
      <vt:lpstr>Input Capture with Channel 1 on Port T Pin 1: Initialization</vt:lpstr>
      <vt:lpstr>Input Capture with Channel 1 on Port T Pin 1: Get Period</vt:lpstr>
      <vt:lpstr>Input Capture with Channel 1 on Port T Pin 1: Get Period</vt:lpstr>
      <vt:lpstr>Input Capture with Channel 1 on Port T Pin 1: main()</vt:lpstr>
      <vt:lpstr>Pulse Accumulator on PT7 (Counter)</vt:lpstr>
      <vt:lpstr>PowerPoint Presentation</vt:lpstr>
      <vt:lpstr>Pulse Accumulator Control Register PACTL</vt:lpstr>
      <vt:lpstr>Timer Clock Selection</vt:lpstr>
      <vt:lpstr>Pulse Accumulator Count Register (PACNT)</vt:lpstr>
    </vt:vector>
  </TitlesOfParts>
  <Company>Rose-Hulman Inst of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430 Microcomputers</dc:title>
  <dc:creator>Laptop Software Suite</dc:creator>
  <cp:lastModifiedBy>Song, JianJian</cp:lastModifiedBy>
  <cp:revision>350</cp:revision>
  <cp:lastPrinted>2012-04-24T04:20:57Z</cp:lastPrinted>
  <dcterms:created xsi:type="dcterms:W3CDTF">1999-12-06T02:14:27Z</dcterms:created>
  <dcterms:modified xsi:type="dcterms:W3CDTF">2012-04-24T04:45:49Z</dcterms:modified>
</cp:coreProperties>
</file>