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6" r:id="rId1"/>
  </p:sldMasterIdLst>
  <p:notesMasterIdLst>
    <p:notesMasterId r:id="rId27"/>
  </p:notesMasterIdLst>
  <p:handoutMasterIdLst>
    <p:handoutMasterId r:id="rId28"/>
  </p:handoutMasterIdLst>
  <p:sldIdLst>
    <p:sldId id="662" r:id="rId2"/>
    <p:sldId id="641" r:id="rId3"/>
    <p:sldId id="614" r:id="rId4"/>
    <p:sldId id="661" r:id="rId5"/>
    <p:sldId id="615" r:id="rId6"/>
    <p:sldId id="617" r:id="rId7"/>
    <p:sldId id="654" r:id="rId8"/>
    <p:sldId id="655" r:id="rId9"/>
    <p:sldId id="656" r:id="rId10"/>
    <p:sldId id="643" r:id="rId11"/>
    <p:sldId id="644" r:id="rId12"/>
    <p:sldId id="645" r:id="rId13"/>
    <p:sldId id="646" r:id="rId14"/>
    <p:sldId id="657" r:id="rId15"/>
    <p:sldId id="647" r:id="rId16"/>
    <p:sldId id="648" r:id="rId17"/>
    <p:sldId id="649" r:id="rId18"/>
    <p:sldId id="650" r:id="rId19"/>
    <p:sldId id="651" r:id="rId20"/>
    <p:sldId id="652" r:id="rId21"/>
    <p:sldId id="642" r:id="rId22"/>
    <p:sldId id="653" r:id="rId23"/>
    <p:sldId id="658" r:id="rId24"/>
    <p:sldId id="659" r:id="rId25"/>
    <p:sldId id="660" r:id="rId2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kumimoji="1" sz="1400" kern="1200">
        <a:solidFill>
          <a:srgbClr val="0000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kumimoji="1" sz="1400" kern="1200">
        <a:solidFill>
          <a:srgbClr val="0000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kumimoji="1" sz="1400" kern="1200">
        <a:solidFill>
          <a:srgbClr val="0000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kumimoji="1" sz="1400" kern="1200">
        <a:solidFill>
          <a:srgbClr val="0000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kumimoji="1" sz="1400" kern="1200">
        <a:solidFill>
          <a:srgbClr val="0000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400" kern="1200">
        <a:solidFill>
          <a:srgbClr val="0000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1400" kern="1200">
        <a:solidFill>
          <a:srgbClr val="0000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1400" kern="1200">
        <a:solidFill>
          <a:srgbClr val="0000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1400" kern="1200">
        <a:solidFill>
          <a:srgbClr val="0000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76" y="119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3" rIns="93166" bIns="46583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Laptop Software Suite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6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3" rIns="93166" bIns="46583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851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3" rIns="93166" bIns="46583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6" y="8832851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3" rIns="93166" bIns="46583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solidFill>
                  <a:schemeClr val="tx1"/>
                </a:solidFill>
                <a:effectLst/>
              </a:defRPr>
            </a:lvl1pPr>
          </a:lstStyle>
          <a:p>
            <a:fld id="{1795473E-0956-4BA9-83D7-2B9B464714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38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4" name="Rectangle 103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3" rIns="93166" bIns="46583" numCol="1" anchor="t" anchorCtr="0" compatLnSpc="1">
            <a:prstTxWarp prst="textNoShape">
              <a:avLst/>
            </a:prstTxWarp>
          </a:bodyPr>
          <a:lstStyle>
            <a:lvl1pPr defTabSz="931863">
              <a:buFontTx/>
              <a:buChar char="•"/>
              <a:defRPr kumimoji="0" sz="120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362505" name="Rectangle 103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81100" y="696913"/>
            <a:ext cx="4649788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2506" name="Rectangle 10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1" y="4416426"/>
            <a:ext cx="51435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3" rIns="93166" bIns="46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2507" name="Rectangle 1035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3" rIns="93166" bIns="46583" numCol="1" anchor="t" anchorCtr="0" compatLnSpc="1">
            <a:prstTxWarp prst="textNoShape">
              <a:avLst/>
            </a:prstTxWarp>
          </a:bodyPr>
          <a:lstStyle>
            <a:lvl1pPr algn="r" defTabSz="931863">
              <a:buFontTx/>
              <a:buChar char="•"/>
              <a:defRPr kumimoji="0" sz="120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362508" name="Rectangle 103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851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3" rIns="93166" bIns="46583" numCol="1" anchor="b" anchorCtr="0" compatLnSpc="1">
            <a:prstTxWarp prst="textNoShape">
              <a:avLst/>
            </a:prstTxWarp>
          </a:bodyPr>
          <a:lstStyle>
            <a:lvl1pPr defTabSz="931863">
              <a:buFontTx/>
              <a:buChar char="•"/>
              <a:defRPr kumimoji="0" sz="120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362509" name="Rectangle 103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832851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3" rIns="93166" bIns="46583" numCol="1" anchor="b" anchorCtr="0" compatLnSpc="1">
            <a:prstTxWarp prst="textNoShape">
              <a:avLst/>
            </a:prstTxWarp>
          </a:bodyPr>
          <a:lstStyle>
            <a:lvl1pPr algn="r" defTabSz="931863">
              <a:buFontTx/>
              <a:buChar char="•"/>
              <a:defRPr kumimoji="0" sz="1200">
                <a:solidFill>
                  <a:schemeClr val="tx1"/>
                </a:solidFill>
                <a:effectLst/>
              </a:defRPr>
            </a:lvl1pPr>
          </a:lstStyle>
          <a:p>
            <a:fld id="{293FD1F1-5D26-433C-A891-7ECEE5FF4B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85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5325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2669" y="8831899"/>
            <a:ext cx="3037733" cy="464503"/>
          </a:xfrm>
          <a:prstGeom prst="rect">
            <a:avLst/>
          </a:prstGeom>
        </p:spPr>
        <p:txBody>
          <a:bodyPr lIns="91569" tIns="45784" rIns="91569" bIns="45784"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FD1F1-5D26-433C-A891-7ECEE5FF4B6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FD1F1-5D26-433C-A891-7ECEE5FF4B6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6781800" cy="609600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  <a:ln w="12700">
            <a:noFill/>
            <a:miter lim="800000"/>
            <a:headEnd/>
            <a:tailEnd/>
          </a:ln>
          <a:effectLst>
            <a:outerShdw dist="56796" dir="3806097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5" name="Picture 5" descr="bar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76601" y="6553200"/>
            <a:ext cx="5619751" cy="74892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486400" y="617490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0" dirty="0" smtClean="0">
                <a:solidFill>
                  <a:srgbClr val="FFC000"/>
                </a:solidFill>
                <a:effectLst/>
              </a:rPr>
              <a:t>ECE331</a:t>
            </a:r>
            <a:r>
              <a:rPr lang="en-US" sz="1800" b="0" baseline="0" dirty="0" smtClean="0">
                <a:solidFill>
                  <a:srgbClr val="FFC000"/>
                </a:solidFill>
                <a:effectLst/>
              </a:rPr>
              <a:t> Embedded Systems</a:t>
            </a:r>
            <a:endParaRPr lang="en-US" sz="1800" b="0" dirty="0">
              <a:solidFill>
                <a:srgbClr val="FFC000"/>
              </a:solidFill>
              <a:effectLst/>
            </a:endParaRPr>
          </a:p>
        </p:txBody>
      </p:sp>
      <p:pic>
        <p:nvPicPr>
          <p:cNvPr id="13" name="Picture 12" descr="rose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0" y="457201"/>
            <a:ext cx="1676400" cy="396830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81000" y="1143000"/>
            <a:ext cx="7162800" cy="4953000"/>
          </a:xfrm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 prstMaterial="plastic">
            <a:extrusionClr>
              <a:srgbClr val="6600CC"/>
            </a:extrusionClr>
          </a:sp3d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5" descr="bar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76601" y="6553200"/>
            <a:ext cx="5619751" cy="74892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11" descr="rose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0" y="457201"/>
            <a:ext cx="1676400" cy="396830"/>
          </a:xfrm>
          <a:prstGeom prst="rect">
            <a:avLst/>
          </a:prstGeom>
        </p:spPr>
      </p:pic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28600" y="6492877"/>
            <a:ext cx="1752600" cy="212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rgbClr val="FFC000"/>
                </a:solidFill>
                <a:latin typeface="Times" pitchFamily="18" charset="0"/>
              </a:defRPr>
            </a:lvl1pPr>
          </a:lstStyle>
          <a:p>
            <a:pPr algn="l">
              <a:defRPr/>
            </a:pPr>
            <a:r>
              <a:rPr lang="en-US" dirty="0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790"/>
            <a:ext cx="8382000" cy="315410"/>
          </a:xfrm>
        </p:spPr>
        <p:txBody>
          <a:bodyPr/>
          <a:lstStyle>
            <a:lvl1pPr algn="ctr"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533400" y="499641"/>
            <a:ext cx="8077200" cy="0"/>
          </a:xfrm>
          <a:prstGeom prst="line">
            <a:avLst/>
          </a:prstGeom>
          <a:noFill/>
          <a:ln w="57150" cmpd="thinThick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28600" y="6492877"/>
            <a:ext cx="1752600" cy="212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rgbClr val="FFC000"/>
                </a:solidFill>
                <a:effectLst/>
                <a:latin typeface="Times" pitchFamily="18" charset="0"/>
              </a:defRPr>
            </a:lvl1pPr>
          </a:lstStyle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9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28600" y="6492877"/>
            <a:ext cx="1752600" cy="212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rgbClr val="FFC000"/>
                </a:solidFill>
                <a:effectLst/>
                <a:latin typeface="Times" pitchFamily="18" charset="0"/>
              </a:defRPr>
            </a:lvl1pPr>
          </a:lstStyle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79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lte ful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76200"/>
            <a:ext cx="8763000" cy="381000"/>
          </a:xfrm>
        </p:spPr>
        <p:txBody>
          <a:bodyPr/>
          <a:lstStyle>
            <a:lvl1pPr algn="ctr"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077200" cy="5791200"/>
          </a:xfrm>
        </p:spPr>
        <p:txBody>
          <a:bodyPr/>
          <a:lstStyle>
            <a:lvl1pPr>
              <a:defRPr sz="2000">
                <a:solidFill>
                  <a:srgbClr val="C0000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533400" y="499641"/>
            <a:ext cx="8077200" cy="0"/>
          </a:xfrm>
          <a:prstGeom prst="line">
            <a:avLst/>
          </a:prstGeom>
          <a:noFill/>
          <a:ln w="57150" cmpd="thinThick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28600" y="6492877"/>
            <a:ext cx="1752600" cy="212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rgbClr val="FFC000"/>
                </a:solidFill>
                <a:effectLst/>
                <a:latin typeface="Times" pitchFamily="18" charset="0"/>
              </a:defRPr>
            </a:lvl1pPr>
          </a:lstStyle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6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28600" y="6492877"/>
            <a:ext cx="1752600" cy="212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rgbClr val="FFC000"/>
                </a:solidFill>
                <a:effectLst/>
                <a:latin typeface="Times" pitchFamily="18" charset="0"/>
              </a:defRPr>
            </a:lvl1pPr>
          </a:lstStyle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5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28600" y="6492877"/>
            <a:ext cx="1752600" cy="212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rgbClr val="FFC000"/>
                </a:solidFill>
                <a:effectLst/>
                <a:latin typeface="Times" pitchFamily="18" charset="0"/>
              </a:defRPr>
            </a:lvl1pPr>
          </a:lstStyle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4572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ine 13"/>
          <p:cNvSpPr>
            <a:spLocks noChangeShapeType="1"/>
          </p:cNvSpPr>
          <p:nvPr userDrawn="1"/>
        </p:nvSpPr>
        <p:spPr bwMode="auto">
          <a:xfrm>
            <a:off x="609600" y="762000"/>
            <a:ext cx="7315200" cy="0"/>
          </a:xfrm>
          <a:prstGeom prst="line">
            <a:avLst/>
          </a:prstGeom>
          <a:noFill/>
          <a:ln w="57150" cmpd="thinThick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28600" y="6492877"/>
            <a:ext cx="1752600" cy="212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rgbClr val="FFC000"/>
                </a:solidFill>
                <a:effectLst/>
                <a:latin typeface="Times" pitchFamily="18" charset="0"/>
              </a:defRPr>
            </a:lvl1pPr>
          </a:lstStyle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305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28600" y="6492877"/>
            <a:ext cx="1752600" cy="212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rgbClr val="FFC000"/>
                </a:solidFill>
                <a:latin typeface="Times" pitchFamily="18" charset="0"/>
              </a:defRPr>
            </a:lvl1pPr>
          </a:lstStyle>
          <a:p>
            <a:pPr algn="l">
              <a:defRPr/>
            </a:pPr>
            <a:r>
              <a:rPr lang="en-US" dirty="0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60000"/>
        </a:spcBef>
        <a:spcAft>
          <a:spcPct val="0"/>
        </a:spcAft>
        <a:buClr>
          <a:srgbClr val="6600CC"/>
        </a:buClr>
        <a:buFont typeface="Wingdings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40000"/>
        </a:spcBef>
        <a:spcAft>
          <a:spcPct val="0"/>
        </a:spcAft>
        <a:buClr>
          <a:srgbClr val="6600CC"/>
        </a:buClr>
        <a:buFont typeface="Courier New" pitchFamily="49" charset="0"/>
        <a:buChar char="o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6600CC"/>
        </a:buClr>
        <a:buFont typeface="Vivaldi" pitchFamily="66" charset="0"/>
        <a:buChar char="#"/>
        <a:defRPr kumimoj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20</a:t>
            </a:r>
            <a:r>
              <a:rPr lang="en-US" dirty="0" smtClean="0"/>
              <a:t> </a:t>
            </a:r>
            <a:r>
              <a:rPr lang="en-US" dirty="0" err="1" smtClean="0"/>
              <a:t>Freescale’s</a:t>
            </a:r>
            <a:r>
              <a:rPr lang="en-US" dirty="0" smtClean="0"/>
              <a:t> MSCAN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Freescale’s</a:t>
            </a:r>
            <a:r>
              <a:rPr lang="en-US" dirty="0" smtClean="0"/>
              <a:t> CAN Modules</a:t>
            </a:r>
          </a:p>
          <a:p>
            <a:pPr>
              <a:defRPr/>
            </a:pPr>
            <a:r>
              <a:rPr lang="en-US" dirty="0" smtClean="0"/>
              <a:t>MScan12 Module</a:t>
            </a:r>
          </a:p>
          <a:p>
            <a:pPr>
              <a:defRPr/>
            </a:pPr>
            <a:r>
              <a:rPr lang="en-US" dirty="0" smtClean="0"/>
              <a:t>MScan12 Control Registers</a:t>
            </a:r>
          </a:p>
          <a:p>
            <a:pPr>
              <a:defRPr/>
            </a:pPr>
            <a:r>
              <a:rPr lang="en-US" dirty="0" smtClean="0"/>
              <a:t>MScan12 Data Buffer</a:t>
            </a:r>
          </a:p>
          <a:p>
            <a:pPr>
              <a:defRPr/>
            </a:pPr>
            <a:r>
              <a:rPr lang="en-US" dirty="0" smtClean="0"/>
              <a:t>An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MSCAN Control Register 0 (CANCTL0)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RSFRM – “1” means that a new valid frame is received.</a:t>
            </a:r>
          </a:p>
          <a:p>
            <a:r>
              <a:rPr lang="en-US" dirty="0" smtClean="0"/>
              <a:t>SYNCH – “1” means that MSCAN is synchronized with the CAN bus</a:t>
            </a:r>
          </a:p>
          <a:p>
            <a:r>
              <a:rPr lang="en-US" dirty="0" smtClean="0"/>
              <a:t>INITRQ – “1” means that MSCAN is in initialization mode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57600"/>
            <a:ext cx="8029575" cy="180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MSCAN Control Register 1 (CANCTL1)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CANE – “1” means MSCAN is enabled.</a:t>
            </a:r>
          </a:p>
          <a:p>
            <a:r>
              <a:rPr lang="en-US" dirty="0" smtClean="0"/>
              <a:t>CLKSRC – “1” bus clock   “0”  oscillator clock</a:t>
            </a:r>
          </a:p>
          <a:p>
            <a:r>
              <a:rPr lang="en-US" dirty="0" smtClean="0"/>
              <a:t>LISTEN – “1”  Listen-silently-only mode.    “0” Normal mode  </a:t>
            </a:r>
          </a:p>
          <a:p>
            <a:r>
              <a:rPr lang="en-US" dirty="0" smtClean="0"/>
              <a:t>INITAK – “1” initialization mode active   “0” initialization over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191000"/>
            <a:ext cx="7972425" cy="184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MSCAN Bus Timing Register 0 (CANBTR0)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SJW[1:0] </a:t>
            </a:r>
          </a:p>
          <a:p>
            <a:pPr lvl="1"/>
            <a:r>
              <a:rPr lang="en-US" dirty="0" smtClean="0"/>
              <a:t>The synchronization jump width defines the maximum number of time quanta (</a:t>
            </a:r>
            <a:r>
              <a:rPr lang="en-US" dirty="0" err="1" smtClean="0"/>
              <a:t>Tq</a:t>
            </a:r>
            <a:r>
              <a:rPr lang="en-US" dirty="0" smtClean="0"/>
              <a:t>) clock cycles a bit can be shortened or lengthened to achieve resynchronization to data transitions on the CAN bus.</a:t>
            </a:r>
          </a:p>
          <a:p>
            <a:r>
              <a:rPr lang="en-US" dirty="0" smtClean="0"/>
              <a:t>BRP[5:0]  – Baud Rate </a:t>
            </a:r>
            <a:r>
              <a:rPr lang="en-US" dirty="0" err="1" smtClean="0"/>
              <a:t>Prescaler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419600"/>
            <a:ext cx="8801100" cy="154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MSCAN Bus Timing Register 1 (CANBTR1)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 - the number of CAN bus samples taken per bit time.</a:t>
            </a:r>
          </a:p>
          <a:p>
            <a:pPr lvl="1"/>
            <a:r>
              <a:rPr lang="en-US" dirty="0" smtClean="0"/>
              <a:t>“0” one sample        “1” three samples with majority voting</a:t>
            </a:r>
          </a:p>
          <a:p>
            <a:r>
              <a:rPr lang="en-US" dirty="0" smtClean="0"/>
              <a:t>TSEG2[2:0]  – Time segment 2 in number of time quotas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q</a:t>
            </a:r>
            <a:endParaRPr lang="en-US" baseline="-25000" dirty="0" smtClean="0"/>
          </a:p>
          <a:p>
            <a:r>
              <a:rPr lang="en-US" dirty="0" smtClean="0"/>
              <a:t>TSEG1[3:0]  – Time segment 1 in number of time quotas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q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971800"/>
            <a:ext cx="8553450" cy="15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8265" y="4953000"/>
          <a:ext cx="8667135" cy="816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4" imgW="4178160" imgH="393480" progId="Equation.DSMT4">
                  <p:embed/>
                </p:oleObj>
              </mc:Choice>
              <mc:Fallback>
                <p:oleObj name="Equation" r:id="rId4" imgW="417816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65" y="4953000"/>
                        <a:ext cx="8667135" cy="816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MSCAN Bus Timing Segments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66800"/>
            <a:ext cx="5943600" cy="543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MSCAN Bus Receiver Flag Register 1 (CANRFLG)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OVRIF  – “1”  A data overrun detected   “0” no data overrun</a:t>
            </a:r>
            <a:endParaRPr lang="en-US" baseline="-25000" dirty="0" smtClean="0"/>
          </a:p>
          <a:p>
            <a:r>
              <a:rPr lang="en-US" dirty="0" smtClean="0"/>
              <a:t>RXF  – “1” New message available   “0” no new message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495800"/>
            <a:ext cx="7839075" cy="173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MSCAN Bus Transmitter Flag Register 1 (CANTFLG)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TXE2 – “1”  Transmit buffer empty   “0” Transmit buffer full</a:t>
            </a:r>
            <a:endParaRPr lang="en-US" baseline="-25000" dirty="0" smtClean="0"/>
          </a:p>
          <a:p>
            <a:r>
              <a:rPr lang="en-US" dirty="0" smtClean="0"/>
              <a:t>RXF  – “1” New message available   “0” no new message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581400"/>
            <a:ext cx="8515350" cy="178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MSCAN Transmit Buffer Selection Register (CANBSEL)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TX[2:0] – Select the lowered numbered buffer.</a:t>
            </a:r>
          </a:p>
          <a:p>
            <a:r>
              <a:rPr lang="en-US" dirty="0" smtClean="0"/>
              <a:t>TX[2:0] = 0b110 will select Buffer 1</a:t>
            </a:r>
          </a:p>
          <a:p>
            <a:r>
              <a:rPr lang="en-US" dirty="0" smtClean="0"/>
              <a:t>TX[2:0] = 0b111 will select Buffer 0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191000"/>
            <a:ext cx="8782050" cy="1879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MSCAN Identifier Acceptance Control Register (CANIDAC)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1"/>
            <a:ext cx="7486650" cy="160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743200"/>
            <a:ext cx="524080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0211" y="4114800"/>
            <a:ext cx="6827577" cy="250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MSCAN Identifier Acceptance Registers (CANIDAR0-7)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5222374" cy="297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191000"/>
            <a:ext cx="4381500" cy="244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5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1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MSCAN Identifier Mask Registers (CANIDMR0-7)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4338559" cy="250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935410"/>
            <a:ext cx="4771665" cy="2693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MSCAN Message Buffer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19200"/>
            <a:ext cx="471645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MSCAN Message Buffer – Standard Identifier Mapping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8724900" cy="3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MSCAN Initialization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990600"/>
            <a:ext cx="7696200" cy="537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effectLst/>
              </a:rPr>
              <a:t>void </a:t>
            </a:r>
            <a:r>
              <a:rPr lang="en-US" sz="1200" dirty="0" err="1" smtClean="0">
                <a:effectLst/>
              </a:rPr>
              <a:t>can_initialize</a:t>
            </a:r>
            <a:r>
              <a:rPr lang="en-US" sz="1200" dirty="0" smtClean="0">
                <a:effectLst/>
              </a:rPr>
              <a:t>(void){</a:t>
            </a:r>
          </a:p>
          <a:p>
            <a:r>
              <a:rPr lang="en-US" sz="1200" dirty="0" smtClean="0">
                <a:effectLst/>
              </a:rPr>
              <a:t>Can0.canctl1.bit.cane = 1;  //enable MSCAN module </a:t>
            </a:r>
          </a:p>
          <a:p>
            <a:r>
              <a:rPr lang="en-US" sz="1200" dirty="0" smtClean="0">
                <a:effectLst/>
              </a:rPr>
              <a:t>while (Can0.canctl1.bit.initak==0)  Can0.canctl0.bit.initrq = 1;  //make initialization mode request</a:t>
            </a:r>
          </a:p>
          <a:p>
            <a:r>
              <a:rPr lang="en-US" sz="1200" dirty="0" smtClean="0">
                <a:effectLst/>
              </a:rPr>
              <a:t>  Can0.canctl1.bit.listen = 0;  //turn off listen mode</a:t>
            </a:r>
          </a:p>
          <a:p>
            <a:r>
              <a:rPr lang="en-US" sz="1200" dirty="0" smtClean="0">
                <a:effectLst/>
              </a:rPr>
              <a:t>  Can0.canctl1.bit.clksrc = 1;  //use bus clock </a:t>
            </a:r>
          </a:p>
          <a:p>
            <a:r>
              <a:rPr lang="en-US" sz="1200" dirty="0" smtClean="0">
                <a:effectLst/>
              </a:rPr>
              <a:t>  Can0.canbtr0.byte=0b11111111;</a:t>
            </a:r>
          </a:p>
          <a:p>
            <a:r>
              <a:rPr lang="en-US" sz="1200" dirty="0" smtClean="0">
                <a:effectLst/>
              </a:rPr>
              <a:t>  Can0.canbtr1.byte=0b11111111;  //can bit timing</a:t>
            </a:r>
          </a:p>
          <a:p>
            <a:r>
              <a:rPr lang="en-US" sz="1200" dirty="0" smtClean="0">
                <a:effectLst/>
              </a:rPr>
              <a:t>  Can0.canidac.bit.idam1=1; </a:t>
            </a:r>
          </a:p>
          <a:p>
            <a:r>
              <a:rPr lang="en-US" sz="1200" dirty="0" smtClean="0">
                <a:effectLst/>
              </a:rPr>
              <a:t>  Can0.canidac.bit.idam0=0; //eight 18 bit acceptance filters</a:t>
            </a:r>
          </a:p>
          <a:p>
            <a:r>
              <a:rPr lang="en-US" sz="1200" dirty="0" smtClean="0">
                <a:effectLst/>
              </a:rPr>
              <a:t>  Can0.canid[0].</a:t>
            </a:r>
            <a:r>
              <a:rPr lang="en-US" sz="1200" dirty="0" err="1" smtClean="0">
                <a:effectLst/>
              </a:rPr>
              <a:t>canidmr.b</a:t>
            </a:r>
            <a:r>
              <a:rPr lang="en-US" sz="1200" dirty="0" smtClean="0">
                <a:effectLst/>
              </a:rPr>
              <a:t>[0] = 0x00;  // check all bits</a:t>
            </a:r>
          </a:p>
          <a:p>
            <a:r>
              <a:rPr lang="en-US" sz="1200" dirty="0" smtClean="0">
                <a:effectLst/>
              </a:rPr>
              <a:t>  Can0.canid[0].</a:t>
            </a:r>
            <a:r>
              <a:rPr lang="en-US" sz="1200" dirty="0" err="1" smtClean="0">
                <a:effectLst/>
              </a:rPr>
              <a:t>canidmr.b</a:t>
            </a:r>
            <a:r>
              <a:rPr lang="en-US" sz="1200" dirty="0" smtClean="0">
                <a:effectLst/>
              </a:rPr>
              <a:t>[1] = 0x00;  //check all bits</a:t>
            </a:r>
          </a:p>
          <a:p>
            <a:r>
              <a:rPr lang="en-US" sz="1200" dirty="0" smtClean="0">
                <a:effectLst/>
              </a:rPr>
              <a:t>  Can0.canid[0].</a:t>
            </a:r>
            <a:r>
              <a:rPr lang="en-US" sz="1200" dirty="0" err="1" smtClean="0">
                <a:effectLst/>
              </a:rPr>
              <a:t>canidmr.b</a:t>
            </a:r>
            <a:r>
              <a:rPr lang="en-US" sz="1200" dirty="0" smtClean="0">
                <a:effectLst/>
              </a:rPr>
              <a:t>[2] = 0x00;        Can0.canid[0].</a:t>
            </a:r>
            <a:r>
              <a:rPr lang="en-US" sz="1200" dirty="0" err="1" smtClean="0">
                <a:effectLst/>
              </a:rPr>
              <a:t>canidmr.b</a:t>
            </a:r>
            <a:r>
              <a:rPr lang="en-US" sz="1200" dirty="0" smtClean="0">
                <a:effectLst/>
              </a:rPr>
              <a:t>[3] = 0x00;       </a:t>
            </a:r>
          </a:p>
          <a:p>
            <a:r>
              <a:rPr lang="en-US" sz="1200" dirty="0" smtClean="0">
                <a:effectLst/>
              </a:rPr>
              <a:t>  Can0.canid[1].</a:t>
            </a:r>
            <a:r>
              <a:rPr lang="en-US" sz="1200" dirty="0" err="1" smtClean="0">
                <a:effectLst/>
              </a:rPr>
              <a:t>canidmr.b</a:t>
            </a:r>
            <a:r>
              <a:rPr lang="en-US" sz="1200" dirty="0" smtClean="0">
                <a:effectLst/>
              </a:rPr>
              <a:t>[0] = 0x00;        Can0.canid[1].</a:t>
            </a:r>
            <a:r>
              <a:rPr lang="en-US" sz="1200" dirty="0" err="1" smtClean="0">
                <a:effectLst/>
              </a:rPr>
              <a:t>canidmr.b</a:t>
            </a:r>
            <a:r>
              <a:rPr lang="en-US" sz="1200" dirty="0" smtClean="0">
                <a:effectLst/>
              </a:rPr>
              <a:t>[1] = 0x00;         </a:t>
            </a:r>
          </a:p>
          <a:p>
            <a:r>
              <a:rPr lang="en-US" sz="1200" dirty="0" smtClean="0">
                <a:effectLst/>
              </a:rPr>
              <a:t>  Can0.canid[1].</a:t>
            </a:r>
            <a:r>
              <a:rPr lang="en-US" sz="1200" dirty="0" err="1" smtClean="0">
                <a:effectLst/>
              </a:rPr>
              <a:t>canidmr.b</a:t>
            </a:r>
            <a:r>
              <a:rPr lang="en-US" sz="1200" dirty="0" smtClean="0">
                <a:effectLst/>
              </a:rPr>
              <a:t>[2] = 0x00;        Can0.canid[1].</a:t>
            </a:r>
            <a:r>
              <a:rPr lang="en-US" sz="1200" dirty="0" err="1" smtClean="0">
                <a:effectLst/>
              </a:rPr>
              <a:t>canidmr.b</a:t>
            </a:r>
            <a:r>
              <a:rPr lang="en-US" sz="1200" dirty="0" smtClean="0">
                <a:effectLst/>
              </a:rPr>
              <a:t>[3] = 0x00;</a:t>
            </a:r>
          </a:p>
          <a:p>
            <a:r>
              <a:rPr lang="en-US" sz="1200" dirty="0" smtClean="0">
                <a:effectLst/>
              </a:rPr>
              <a:t>  Can0.canid[0].</a:t>
            </a:r>
            <a:r>
              <a:rPr lang="en-US" sz="1200" dirty="0" err="1" smtClean="0">
                <a:effectLst/>
              </a:rPr>
              <a:t>canidar.b</a:t>
            </a:r>
            <a:r>
              <a:rPr lang="en-US" sz="1200" dirty="0" smtClean="0">
                <a:effectLst/>
              </a:rPr>
              <a:t>[0] = LEDLight1ID;  // standard 11 bit ID</a:t>
            </a:r>
          </a:p>
          <a:p>
            <a:r>
              <a:rPr lang="en-US" sz="1200" dirty="0" smtClean="0">
                <a:effectLst/>
              </a:rPr>
              <a:t>  Can0.canid[0].</a:t>
            </a:r>
            <a:r>
              <a:rPr lang="en-US" sz="1200" dirty="0" err="1" smtClean="0">
                <a:effectLst/>
              </a:rPr>
              <a:t>canidar.b</a:t>
            </a:r>
            <a:r>
              <a:rPr lang="en-US" sz="1200" dirty="0" smtClean="0">
                <a:effectLst/>
              </a:rPr>
              <a:t>[1] =0x00; </a:t>
            </a:r>
          </a:p>
          <a:p>
            <a:r>
              <a:rPr lang="en-US" sz="1200" dirty="0" smtClean="0">
                <a:effectLst/>
              </a:rPr>
              <a:t>  Can0.canid[0].</a:t>
            </a:r>
            <a:r>
              <a:rPr lang="en-US" sz="1200" dirty="0" err="1" smtClean="0">
                <a:effectLst/>
              </a:rPr>
              <a:t>canidar.b</a:t>
            </a:r>
            <a:r>
              <a:rPr lang="en-US" sz="1200" dirty="0" smtClean="0">
                <a:effectLst/>
              </a:rPr>
              <a:t>[2] = </a:t>
            </a:r>
            <a:r>
              <a:rPr lang="en-US" sz="1200" dirty="0" err="1" smtClean="0">
                <a:effectLst/>
              </a:rPr>
              <a:t>MasterNodeID</a:t>
            </a:r>
            <a:r>
              <a:rPr lang="en-US" sz="1200" dirty="0" smtClean="0">
                <a:effectLst/>
              </a:rPr>
              <a:t>;           Can0.canid[0].</a:t>
            </a:r>
            <a:r>
              <a:rPr lang="en-US" sz="1200" dirty="0" err="1" smtClean="0">
                <a:effectLst/>
              </a:rPr>
              <a:t>canidar.b</a:t>
            </a:r>
            <a:r>
              <a:rPr lang="en-US" sz="1200" dirty="0" smtClean="0">
                <a:effectLst/>
              </a:rPr>
              <a:t>[3] = 0x00;</a:t>
            </a:r>
          </a:p>
          <a:p>
            <a:r>
              <a:rPr lang="en-US" sz="1200" dirty="0" smtClean="0">
                <a:effectLst/>
              </a:rPr>
              <a:t>  Can0.canid[1].</a:t>
            </a:r>
            <a:r>
              <a:rPr lang="en-US" sz="1200" dirty="0" err="1" smtClean="0">
                <a:effectLst/>
              </a:rPr>
              <a:t>canidar.b</a:t>
            </a:r>
            <a:r>
              <a:rPr lang="en-US" sz="1200" dirty="0" smtClean="0">
                <a:effectLst/>
              </a:rPr>
              <a:t>[0] = LEDLight1ID;           Can0.canid[1].</a:t>
            </a:r>
            <a:r>
              <a:rPr lang="en-US" sz="1200" dirty="0" err="1" smtClean="0">
                <a:effectLst/>
              </a:rPr>
              <a:t>canidar.b</a:t>
            </a:r>
            <a:r>
              <a:rPr lang="en-US" sz="1200" dirty="0" smtClean="0">
                <a:effectLst/>
              </a:rPr>
              <a:t>[1] = 0x00;</a:t>
            </a:r>
          </a:p>
          <a:p>
            <a:r>
              <a:rPr lang="en-US" sz="1200" dirty="0" smtClean="0">
                <a:effectLst/>
              </a:rPr>
              <a:t>  Can0.canid[1].</a:t>
            </a:r>
            <a:r>
              <a:rPr lang="en-US" sz="1200" dirty="0" err="1" smtClean="0">
                <a:effectLst/>
              </a:rPr>
              <a:t>canidar.b</a:t>
            </a:r>
            <a:r>
              <a:rPr lang="en-US" sz="1200" dirty="0" smtClean="0">
                <a:effectLst/>
              </a:rPr>
              <a:t>[2] = 0xFF;           Can0.canid[1].</a:t>
            </a:r>
            <a:r>
              <a:rPr lang="en-US" sz="1200" dirty="0" err="1" smtClean="0">
                <a:effectLst/>
              </a:rPr>
              <a:t>canidar.b</a:t>
            </a:r>
            <a:r>
              <a:rPr lang="en-US" sz="1200" dirty="0" smtClean="0">
                <a:effectLst/>
              </a:rPr>
              <a:t>[3] = 0xFF;</a:t>
            </a:r>
          </a:p>
          <a:p>
            <a:r>
              <a:rPr lang="en-US" sz="1200" dirty="0" smtClean="0">
                <a:effectLst/>
              </a:rPr>
              <a:t>// get out of initialization mode</a:t>
            </a:r>
          </a:p>
          <a:p>
            <a:r>
              <a:rPr lang="en-US" sz="1200" dirty="0" smtClean="0">
                <a:effectLst/>
              </a:rPr>
              <a:t>  while (Can0.canctl1.bit.initak==1) {    Can0.canctl0.bit.initrq=0;    }; </a:t>
            </a:r>
          </a:p>
          <a:p>
            <a:r>
              <a:rPr lang="en-US" sz="1200" dirty="0" smtClean="0">
                <a:effectLst/>
              </a:rPr>
              <a:t>  Can0.canctl1.bit.cane = 1;  //enable MSCAN module </a:t>
            </a:r>
          </a:p>
          <a:p>
            <a:r>
              <a:rPr lang="en-US" sz="1200" dirty="0" smtClean="0">
                <a:effectLst/>
              </a:rPr>
              <a:t>while ((Can0.canctl0.byte &amp; SYNCH) ==0) { };  // wait until the module is synchronized with the CAN bus</a:t>
            </a:r>
          </a:p>
          <a:p>
            <a:r>
              <a:rPr lang="en-US" sz="1200" dirty="0" smtClean="0">
                <a:effectLst/>
              </a:rPr>
              <a:t>}; // end of </a:t>
            </a:r>
            <a:r>
              <a:rPr lang="en-US" sz="1200" dirty="0" err="1" smtClean="0">
                <a:effectLst/>
              </a:rPr>
              <a:t>initialize_can</a:t>
            </a:r>
            <a:r>
              <a:rPr lang="en-US" sz="1200" dirty="0" smtClean="0">
                <a:effectLst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MSCAN Send Message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990600"/>
            <a:ext cx="7696200" cy="573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effectLst/>
              </a:rPr>
              <a:t>uchar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can_send_message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uchar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NodeID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uchar</a:t>
            </a:r>
            <a:r>
              <a:rPr lang="en-US" dirty="0" smtClean="0">
                <a:effectLst/>
              </a:rPr>
              <a:t> message){</a:t>
            </a:r>
          </a:p>
          <a:p>
            <a:r>
              <a:rPr lang="en-US" dirty="0" smtClean="0">
                <a:effectLst/>
              </a:rPr>
              <a:t>// wait for synch</a:t>
            </a:r>
          </a:p>
          <a:p>
            <a:r>
              <a:rPr lang="en-US" dirty="0" smtClean="0">
                <a:effectLst/>
              </a:rPr>
              <a:t>while ((Can0.canctl0.byte &amp; SYNCH) ==0) {</a:t>
            </a:r>
          </a:p>
          <a:p>
            <a:r>
              <a:rPr lang="en-US" dirty="0" smtClean="0">
                <a:effectLst/>
              </a:rPr>
              <a:t>  };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// select transmit buffer 0</a:t>
            </a:r>
          </a:p>
          <a:p>
            <a:r>
              <a:rPr lang="en-US" dirty="0" smtClean="0">
                <a:effectLst/>
              </a:rPr>
              <a:t>  Can0.cantbsel.bit.tx=0b001;</a:t>
            </a:r>
          </a:p>
          <a:p>
            <a:r>
              <a:rPr lang="en-US" dirty="0" smtClean="0">
                <a:effectLst/>
              </a:rPr>
              <a:t>//set up transmit buffer</a:t>
            </a:r>
          </a:p>
          <a:p>
            <a:r>
              <a:rPr lang="en-US" dirty="0" smtClean="0">
                <a:effectLst/>
              </a:rPr>
              <a:t>  Can0.txbuf.id.b[0]=</a:t>
            </a:r>
            <a:r>
              <a:rPr lang="en-US" dirty="0" err="1" smtClean="0">
                <a:effectLst/>
              </a:rPr>
              <a:t>NodeID</a:t>
            </a:r>
            <a:r>
              <a:rPr lang="en-US" dirty="0" smtClean="0">
                <a:effectLst/>
              </a:rPr>
              <a:t>;  // ID</a:t>
            </a:r>
          </a:p>
          <a:p>
            <a:r>
              <a:rPr lang="en-US" dirty="0" smtClean="0">
                <a:effectLst/>
              </a:rPr>
              <a:t> // bit 3 is IDE=0 for standard 11 bit ID</a:t>
            </a:r>
          </a:p>
          <a:p>
            <a:r>
              <a:rPr lang="en-US" dirty="0" smtClean="0">
                <a:effectLst/>
              </a:rPr>
              <a:t>// bit 4 RTR =0 for data message</a:t>
            </a:r>
          </a:p>
          <a:p>
            <a:r>
              <a:rPr lang="en-US" dirty="0" smtClean="0">
                <a:effectLst/>
              </a:rPr>
              <a:t>  Can0.txbuf.id.b[1]=0x00;  // 11 bit ID, Bits 3 and 4 are RTR and IDE</a:t>
            </a:r>
          </a:p>
          <a:p>
            <a:r>
              <a:rPr lang="en-US" dirty="0" smtClean="0">
                <a:effectLst/>
              </a:rPr>
              <a:t>  Can0.txbuf.id.b[2]=0xFF;			//this is ignored</a:t>
            </a:r>
          </a:p>
          <a:p>
            <a:r>
              <a:rPr lang="en-US" dirty="0" smtClean="0">
                <a:effectLst/>
              </a:rPr>
              <a:t>  Can0.txbuf.id.b[3]=0xFE;		 // this is ignored for 11 bit ID</a:t>
            </a:r>
          </a:p>
          <a:p>
            <a:r>
              <a:rPr lang="en-US" dirty="0" smtClean="0">
                <a:effectLst/>
              </a:rPr>
              <a:t>  Can0.txbuf.dsr[0]= message;</a:t>
            </a:r>
          </a:p>
          <a:p>
            <a:r>
              <a:rPr lang="en-US" dirty="0" smtClean="0">
                <a:effectLst/>
              </a:rPr>
              <a:t>  Can0.txbuf.dlr = 1; //one byte data</a:t>
            </a:r>
          </a:p>
          <a:p>
            <a:r>
              <a:rPr lang="en-US" dirty="0" smtClean="0">
                <a:effectLst/>
              </a:rPr>
              <a:t>  Can0.txbuf.tbpr = 1;  //priority register. lowest priority number wins</a:t>
            </a:r>
          </a:p>
          <a:p>
            <a:r>
              <a:rPr lang="en-US" dirty="0" smtClean="0">
                <a:effectLst/>
              </a:rPr>
              <a:t>  while(Can0.cantflg.bit.txe==0b110) {</a:t>
            </a:r>
          </a:p>
          <a:p>
            <a:r>
              <a:rPr lang="en-US" dirty="0" smtClean="0">
                <a:effectLst/>
              </a:rPr>
              <a:t>  }// wait for </a:t>
            </a:r>
            <a:r>
              <a:rPr lang="en-US" dirty="0" err="1" smtClean="0">
                <a:effectLst/>
              </a:rPr>
              <a:t>previos</a:t>
            </a:r>
            <a:r>
              <a:rPr lang="en-US" dirty="0" smtClean="0">
                <a:effectLst/>
              </a:rPr>
              <a:t> transmission to be over</a:t>
            </a:r>
          </a:p>
          <a:p>
            <a:r>
              <a:rPr lang="en-US" dirty="0" smtClean="0">
                <a:effectLst/>
              </a:rPr>
              <a:t>  Can0.cantflg.bit.txe = 0b001;  //set the flag to clear it to start </a:t>
            </a:r>
            <a:r>
              <a:rPr lang="en-US" dirty="0" err="1" smtClean="0">
                <a:effectLst/>
              </a:rPr>
              <a:t>tranmission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  return(1); </a:t>
            </a:r>
          </a:p>
          <a:p>
            <a:r>
              <a:rPr lang="en-US" dirty="0" smtClean="0">
                <a:effectLst/>
              </a:rPr>
              <a:t>};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MSCAN Receive Message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295400"/>
            <a:ext cx="7696200" cy="358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effectLst/>
              </a:rPr>
              <a:t>void </a:t>
            </a:r>
            <a:r>
              <a:rPr lang="en-US" sz="1600" dirty="0" err="1" smtClean="0">
                <a:effectLst/>
              </a:rPr>
              <a:t>can_receive_message</a:t>
            </a:r>
            <a:r>
              <a:rPr lang="en-US" sz="1600" dirty="0" smtClean="0">
                <a:effectLst/>
              </a:rPr>
              <a:t>(</a:t>
            </a:r>
            <a:r>
              <a:rPr lang="en-US" sz="1600" dirty="0" err="1" smtClean="0">
                <a:effectLst/>
              </a:rPr>
              <a:t>uchar</a:t>
            </a:r>
            <a:r>
              <a:rPr lang="en-US" sz="1600" dirty="0" smtClean="0">
                <a:effectLst/>
              </a:rPr>
              <a:t> *</a:t>
            </a:r>
            <a:r>
              <a:rPr lang="en-US" sz="1600" dirty="0" err="1" smtClean="0">
                <a:effectLst/>
              </a:rPr>
              <a:t>messageID</a:t>
            </a:r>
            <a:r>
              <a:rPr lang="en-US" sz="1600" dirty="0" smtClean="0">
                <a:effectLst/>
              </a:rPr>
              <a:t>, </a:t>
            </a:r>
            <a:r>
              <a:rPr lang="en-US" sz="1600" dirty="0" err="1" smtClean="0">
                <a:effectLst/>
              </a:rPr>
              <a:t>uchar</a:t>
            </a:r>
            <a:r>
              <a:rPr lang="en-US" sz="1600" dirty="0" smtClean="0">
                <a:effectLst/>
              </a:rPr>
              <a:t> *message){</a:t>
            </a:r>
          </a:p>
          <a:p>
            <a:r>
              <a:rPr lang="en-US" sz="1600" dirty="0" err="1" smtClean="0">
                <a:effectLst/>
              </a:rPr>
              <a:t>uint</a:t>
            </a:r>
            <a:r>
              <a:rPr lang="en-US" sz="1600" dirty="0" smtClean="0">
                <a:effectLst/>
              </a:rPr>
              <a:t>  timestamp;</a:t>
            </a:r>
          </a:p>
          <a:p>
            <a:r>
              <a:rPr lang="en-US" sz="1600" dirty="0" smtClean="0">
                <a:effectLst/>
              </a:rPr>
              <a:t>  while ((Can0.canctl0.byte &amp; SYNCH) ==0) {</a:t>
            </a:r>
          </a:p>
          <a:p>
            <a:r>
              <a:rPr lang="en-US" sz="1600" dirty="0" smtClean="0">
                <a:effectLst/>
              </a:rPr>
              <a:t>  };</a:t>
            </a:r>
          </a:p>
          <a:p>
            <a:r>
              <a:rPr lang="en-US" sz="1600" dirty="0" smtClean="0">
                <a:effectLst/>
              </a:rPr>
              <a:t>  while(Can0.canrflg.bit.rxf==0) {</a:t>
            </a:r>
          </a:p>
          <a:p>
            <a:r>
              <a:rPr lang="en-US" sz="1600" dirty="0" smtClean="0">
                <a:effectLst/>
              </a:rPr>
              <a:t>  } //wait until Receive Buffer is full</a:t>
            </a:r>
          </a:p>
          <a:p>
            <a:r>
              <a:rPr lang="en-US" sz="1600" dirty="0" smtClean="0">
                <a:effectLst/>
              </a:rPr>
              <a:t>    *</a:t>
            </a:r>
            <a:r>
              <a:rPr lang="en-US" sz="1600" dirty="0" err="1" smtClean="0">
                <a:effectLst/>
              </a:rPr>
              <a:t>messageID</a:t>
            </a:r>
            <a:r>
              <a:rPr lang="en-US" sz="1600" dirty="0" smtClean="0">
                <a:effectLst/>
              </a:rPr>
              <a:t> = Can0.rxbuf.id.b[0];  // the highest three bits contain message ID</a:t>
            </a:r>
          </a:p>
          <a:p>
            <a:r>
              <a:rPr lang="en-US" sz="1600" dirty="0" smtClean="0">
                <a:effectLst/>
              </a:rPr>
              <a:t>    *message =  Can0.rxbuf.dsr[0];</a:t>
            </a:r>
          </a:p>
          <a:p>
            <a:r>
              <a:rPr lang="en-US" sz="1600" dirty="0" smtClean="0">
                <a:effectLst/>
              </a:rPr>
              <a:t>   timestamp = Can0.txbuf.tsr;  //get time stamp</a:t>
            </a:r>
          </a:p>
          <a:p>
            <a:r>
              <a:rPr lang="en-US" sz="1600" dirty="0" smtClean="0">
                <a:effectLst/>
              </a:rPr>
              <a:t>  Can0.canrflg.bit.rxf=1; //clear the flag</a:t>
            </a:r>
          </a:p>
          <a:p>
            <a:r>
              <a:rPr lang="en-US" sz="1600" dirty="0" smtClean="0">
                <a:effectLst/>
              </a:rPr>
              <a:t>  return;</a:t>
            </a:r>
          </a:p>
          <a:p>
            <a:r>
              <a:rPr lang="en-US" sz="1600" dirty="0" smtClean="0">
                <a:effectLst/>
              </a:rPr>
              <a:t>};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33400"/>
            <a:ext cx="6515100" cy="605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4267200" y="5410200"/>
            <a:ext cx="3467100" cy="510540"/>
          </a:xfrm>
          <a:prstGeom prst="ellipse">
            <a:avLst/>
          </a:prstGeom>
          <a:solidFill>
            <a:srgbClr val="FFFF00">
              <a:alpha val="41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en-US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36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27" y="0"/>
            <a:ext cx="9144000" cy="684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38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7972425" cy="419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MSCAN Block 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MSCAN Receiver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828800"/>
            <a:ext cx="7924800" cy="3868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MSCAN Transmitter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990600"/>
            <a:ext cx="5795963" cy="544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8-Bit </a:t>
            </a:r>
            <a:r>
              <a:rPr lang="en-US" dirty="0" err="1" smtClean="0"/>
              <a:t>Maskable</a:t>
            </a:r>
            <a:r>
              <a:rPr lang="en-US" dirty="0" smtClean="0"/>
              <a:t> Identifier Acceptance Filters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four sets </a:t>
            </a:r>
            <a:br>
              <a:rPr lang="en-US" dirty="0" smtClean="0"/>
            </a:br>
            <a:r>
              <a:rPr lang="en-US" dirty="0" smtClean="0"/>
              <a:t>of Identifiers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060025"/>
            <a:ext cx="4700419" cy="531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Lecture 20 MScan12 --  </a:t>
            </a:r>
            <a:fld id="{E8562B3F-C3B4-4817-B8EE-AA2263920BA1}" type="slidenum">
              <a:rPr lang="en-US" smtClean="0"/>
              <a:pPr algn="l"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2ece230 PIC and peripherals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4D4D4D"/>
        </a:dk1>
        <a:lt1>
          <a:srgbClr val="FFFFFF"/>
        </a:lt1>
        <a:dk2>
          <a:srgbClr val="006666"/>
        </a:dk2>
        <a:lt2>
          <a:srgbClr val="CC9900"/>
        </a:lt2>
        <a:accent1>
          <a:srgbClr val="CC9900"/>
        </a:accent1>
        <a:accent2>
          <a:srgbClr val="800000"/>
        </a:accent2>
        <a:accent3>
          <a:srgbClr val="AAB8B8"/>
        </a:accent3>
        <a:accent4>
          <a:srgbClr val="DADADA"/>
        </a:accent4>
        <a:accent5>
          <a:srgbClr val="E2CAAA"/>
        </a:accent5>
        <a:accent6>
          <a:srgbClr val="730000"/>
        </a:accent6>
        <a:hlink>
          <a:srgbClr val="C0C0C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10000"/>
        </a:dk1>
        <a:lt1>
          <a:srgbClr val="C0C0C0"/>
        </a:lt1>
        <a:dk2>
          <a:srgbClr val="010000"/>
        </a:dk2>
        <a:lt2>
          <a:srgbClr val="C0C0C0"/>
        </a:lt2>
        <a:accent1>
          <a:srgbClr val="969696"/>
        </a:accent1>
        <a:accent2>
          <a:srgbClr val="000000"/>
        </a:accent2>
        <a:accent3>
          <a:srgbClr val="DCDCDC"/>
        </a:accent3>
        <a:accent4>
          <a:srgbClr val="010000"/>
        </a:accent4>
        <a:accent5>
          <a:srgbClr val="C9C9C9"/>
        </a:accent5>
        <a:accent6>
          <a:srgbClr val="000000"/>
        </a:accent6>
        <a:hlink>
          <a:srgbClr val="FFF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99CCFF"/>
        </a:lt1>
        <a:dk2>
          <a:srgbClr val="4D4D4D"/>
        </a:dk2>
        <a:lt2>
          <a:srgbClr val="000000"/>
        </a:lt2>
        <a:accent1>
          <a:srgbClr val="990099"/>
        </a:accent1>
        <a:accent2>
          <a:srgbClr val="FFCC00"/>
        </a:accent2>
        <a:accent3>
          <a:srgbClr val="CAE2FF"/>
        </a:accent3>
        <a:accent4>
          <a:srgbClr val="404040"/>
        </a:accent4>
        <a:accent5>
          <a:srgbClr val="CAAACA"/>
        </a:accent5>
        <a:accent6>
          <a:srgbClr val="E7B900"/>
        </a:accent6>
        <a:hlink>
          <a:srgbClr val="FFF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00"/>
        </a:lt1>
        <a:dk2>
          <a:srgbClr val="000066"/>
        </a:dk2>
        <a:lt2>
          <a:srgbClr val="99CC00"/>
        </a:lt2>
        <a:accent1>
          <a:srgbClr val="99CC00"/>
        </a:accent1>
        <a:accent2>
          <a:srgbClr val="FFFF00"/>
        </a:accent2>
        <a:accent3>
          <a:srgbClr val="AAAAB8"/>
        </a:accent3>
        <a:accent4>
          <a:srgbClr val="DADA00"/>
        </a:accent4>
        <a:accent5>
          <a:srgbClr val="CAE2AA"/>
        </a:accent5>
        <a:accent6>
          <a:srgbClr val="E7E700"/>
        </a:accent6>
        <a:hlink>
          <a:srgbClr val="9999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969696"/>
        </a:dk1>
        <a:lt1>
          <a:srgbClr val="FFCC00"/>
        </a:lt1>
        <a:dk2>
          <a:srgbClr val="FF6600"/>
        </a:dk2>
        <a:lt2>
          <a:srgbClr val="009900"/>
        </a:lt2>
        <a:accent1>
          <a:srgbClr val="FFCC00"/>
        </a:accent1>
        <a:accent2>
          <a:srgbClr val="009900"/>
        </a:accent2>
        <a:accent3>
          <a:srgbClr val="FFB8AA"/>
        </a:accent3>
        <a:accent4>
          <a:srgbClr val="DAAE00"/>
        </a:accent4>
        <a:accent5>
          <a:srgbClr val="FFE2AA"/>
        </a:accent5>
        <a:accent6>
          <a:srgbClr val="008A00"/>
        </a:accent6>
        <a:hlink>
          <a:srgbClr val="FFFFFF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CC00"/>
        </a:lt1>
        <a:dk2>
          <a:srgbClr val="336600"/>
        </a:dk2>
        <a:lt2>
          <a:srgbClr val="969696"/>
        </a:lt2>
        <a:accent1>
          <a:srgbClr val="336600"/>
        </a:accent1>
        <a:accent2>
          <a:srgbClr val="CCCC00"/>
        </a:accent2>
        <a:accent3>
          <a:srgbClr val="FFE2AA"/>
        </a:accent3>
        <a:accent4>
          <a:srgbClr val="000000"/>
        </a:accent4>
        <a:accent5>
          <a:srgbClr val="ADB8AA"/>
        </a:accent5>
        <a:accent6>
          <a:srgbClr val="B9B900"/>
        </a:accent6>
        <a:hlink>
          <a:srgbClr val="FFFFFF"/>
        </a:hlink>
        <a:folHlink>
          <a:srgbClr val="FFFF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10000"/>
        </a:dk1>
        <a:lt1>
          <a:srgbClr val="99CCFF"/>
        </a:lt1>
        <a:dk2>
          <a:srgbClr val="666633"/>
        </a:dk2>
        <a:lt2>
          <a:srgbClr val="969696"/>
        </a:lt2>
        <a:accent1>
          <a:srgbClr val="666633"/>
        </a:accent1>
        <a:accent2>
          <a:srgbClr val="FFCC00"/>
        </a:accent2>
        <a:accent3>
          <a:srgbClr val="CAE2FF"/>
        </a:accent3>
        <a:accent4>
          <a:srgbClr val="010000"/>
        </a:accent4>
        <a:accent5>
          <a:srgbClr val="B8B8AD"/>
        </a:accent5>
        <a:accent6>
          <a:srgbClr val="E7B900"/>
        </a:accent6>
        <a:hlink>
          <a:srgbClr val="FFFF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9900CC"/>
        </a:dk1>
        <a:lt1>
          <a:srgbClr val="FFCC00"/>
        </a:lt1>
        <a:dk2>
          <a:srgbClr val="FF3300"/>
        </a:dk2>
        <a:lt2>
          <a:srgbClr val="969696"/>
        </a:lt2>
        <a:accent1>
          <a:srgbClr val="FF3300"/>
        </a:accent1>
        <a:accent2>
          <a:srgbClr val="FFCC00"/>
        </a:accent2>
        <a:accent3>
          <a:srgbClr val="FFE2AA"/>
        </a:accent3>
        <a:accent4>
          <a:srgbClr val="8200AE"/>
        </a:accent4>
        <a:accent5>
          <a:srgbClr val="FFADAA"/>
        </a:accent5>
        <a:accent6>
          <a:srgbClr val="E7B900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ece331 template</Template>
  <TotalTime>5957</TotalTime>
  <Words>950</Words>
  <Application>Microsoft Office PowerPoint</Application>
  <PresentationFormat>On-screen Show (4:3)</PresentationFormat>
  <Paragraphs>134</Paragraphs>
  <Slides>25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lecture2ece230 PIC and peripherals</vt:lpstr>
      <vt:lpstr>Equation</vt:lpstr>
      <vt:lpstr>Lecture 20 Freescale’s MSCAN Module</vt:lpstr>
      <vt:lpstr>PowerPoint Presentation</vt:lpstr>
      <vt:lpstr>PowerPoint Presentation</vt:lpstr>
      <vt:lpstr>PowerPoint Presentation</vt:lpstr>
      <vt:lpstr>PowerPoint Presentation</vt:lpstr>
      <vt:lpstr>MSCAN Block Diagram</vt:lpstr>
      <vt:lpstr>MSCAN Receiver</vt:lpstr>
      <vt:lpstr>MSCAN Transmitter</vt:lpstr>
      <vt:lpstr>8-Bit Maskable Identifier Acceptance Filters </vt:lpstr>
      <vt:lpstr>MSCAN Control Register 0 (CANCTL0)</vt:lpstr>
      <vt:lpstr>MSCAN Control Register 1 (CANCTL1)</vt:lpstr>
      <vt:lpstr>MSCAN Bus Timing Register 0 (CANBTR0)</vt:lpstr>
      <vt:lpstr>MSCAN Bus Timing Register 1 (CANBTR1)</vt:lpstr>
      <vt:lpstr>MSCAN Bus Timing Segments</vt:lpstr>
      <vt:lpstr>MSCAN Bus Receiver Flag Register 1 (CANRFLG)</vt:lpstr>
      <vt:lpstr>MSCAN Bus Transmitter Flag Register 1 (CANTFLG)</vt:lpstr>
      <vt:lpstr>MSCAN Transmit Buffer Selection Register (CANBSEL)</vt:lpstr>
      <vt:lpstr>MSCAN Identifier Acceptance Control Register (CANIDAC)</vt:lpstr>
      <vt:lpstr>8 MSCAN Identifier Acceptance Registers (CANIDAR0-7)</vt:lpstr>
      <vt:lpstr>8 MSCAN Identifier Mask Registers (CANIDMR0-7)</vt:lpstr>
      <vt:lpstr>MSCAN Message Buffer</vt:lpstr>
      <vt:lpstr>MSCAN Message Buffer – Standard Identifier Mapping</vt:lpstr>
      <vt:lpstr>MSCAN Initialization Example</vt:lpstr>
      <vt:lpstr>MSCAN Send Message Example</vt:lpstr>
      <vt:lpstr>MSCAN Receive Message Example</vt:lpstr>
    </vt:vector>
  </TitlesOfParts>
  <Company>Rose-Hulman Inst of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 430 Microcomputers</dc:title>
  <dc:creator>Laptop Software Suite</dc:creator>
  <cp:lastModifiedBy>Song, JianJian</cp:lastModifiedBy>
  <cp:revision>713</cp:revision>
  <cp:lastPrinted>2012-04-30T15:32:11Z</cp:lastPrinted>
  <dcterms:created xsi:type="dcterms:W3CDTF">1999-12-06T02:14:27Z</dcterms:created>
  <dcterms:modified xsi:type="dcterms:W3CDTF">2012-04-30T15:35:29Z</dcterms:modified>
</cp:coreProperties>
</file>