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Nuni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Nunito-boldItalic.fntdata"/><Relationship Id="rId9"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gif"/><Relationship Id="rId9" Type="http://schemas.openxmlformats.org/officeDocument/2006/relationships/hyperlink" Target="mailto:mealy@cpp.edu" TargetMode="External"/><Relationship Id="rId5" Type="http://schemas.openxmlformats.org/officeDocument/2006/relationships/hyperlink" Target="mailto:colon@cpp.edu" TargetMode="External"/><Relationship Id="rId6" Type="http://schemas.openxmlformats.org/officeDocument/2006/relationships/hyperlink" Target="mailto:johnnyrivera@cpp.edu" TargetMode="External"/><Relationship Id="rId7" Type="http://schemas.openxmlformats.org/officeDocument/2006/relationships/hyperlink" Target="mailto:johnnyrivera@cpp.edu" TargetMode="External"/><Relationship Id="rId8" Type="http://schemas.openxmlformats.org/officeDocument/2006/relationships/hyperlink" Target="mailto:jimmyngo@cpp.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nvSpPr>
        <p:spPr>
          <a:xfrm>
            <a:off x="529450" y="1110400"/>
            <a:ext cx="2723400" cy="1379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900">
                <a:latin typeface="Calibri"/>
                <a:ea typeface="Calibri"/>
                <a:cs typeface="Calibri"/>
                <a:sym typeface="Calibri"/>
              </a:rPr>
              <a:t>This project focused on implementing a convolutional neural network on a PYNQ-Z1 board and on a standard laptop and desktop, in order to compare the performance of the devices. A convolutional neural network (CNN) is a deep learning operation that processes specific data in order to output highly accurate result based on classification. Our project implemented a CNN in order to perform image processing that classifies the specific subjects in an image.</a:t>
            </a:r>
            <a:endParaRPr sz="900">
              <a:latin typeface="Calibri"/>
              <a:ea typeface="Calibri"/>
              <a:cs typeface="Calibri"/>
              <a:sym typeface="Calibri"/>
            </a:endParaRPr>
          </a:p>
        </p:txBody>
      </p:sp>
      <p:sp>
        <p:nvSpPr>
          <p:cNvPr id="129" name="Google Shape;129;p13"/>
          <p:cNvSpPr txBox="1"/>
          <p:nvPr/>
        </p:nvSpPr>
        <p:spPr>
          <a:xfrm>
            <a:off x="2898225" y="259200"/>
            <a:ext cx="41373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Nunito"/>
                <a:ea typeface="Nunito"/>
                <a:cs typeface="Nunito"/>
                <a:sym typeface="Nunito"/>
              </a:rPr>
              <a:t>Convolutional neural networks for image classification</a:t>
            </a:r>
            <a:endParaRPr sz="100">
              <a:latin typeface="Calibri"/>
              <a:ea typeface="Calibri"/>
              <a:cs typeface="Calibri"/>
              <a:sym typeface="Calibri"/>
            </a:endParaRPr>
          </a:p>
        </p:txBody>
      </p:sp>
      <p:sp>
        <p:nvSpPr>
          <p:cNvPr id="130" name="Google Shape;130;p13"/>
          <p:cNvSpPr txBox="1"/>
          <p:nvPr/>
        </p:nvSpPr>
        <p:spPr>
          <a:xfrm>
            <a:off x="6408200" y="1150175"/>
            <a:ext cx="2269200" cy="1379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900">
                <a:latin typeface="Calibri"/>
                <a:ea typeface="Calibri"/>
                <a:cs typeface="Calibri"/>
                <a:sym typeface="Calibri"/>
              </a:rPr>
              <a:t> This project was focus on making a convolution neural network, testing the performance, and comparing which is better. The results were profound because the performance though different the accuracy is greatly affected. We found that even with a desktop or a laptop running it, fails to compete with the PYNZ board. </a:t>
            </a:r>
            <a:endParaRPr sz="900">
              <a:latin typeface="Calibri"/>
              <a:ea typeface="Calibri"/>
              <a:cs typeface="Calibri"/>
              <a:sym typeface="Calibri"/>
            </a:endParaRPr>
          </a:p>
        </p:txBody>
      </p:sp>
      <p:sp>
        <p:nvSpPr>
          <p:cNvPr id="131" name="Google Shape;131;p13"/>
          <p:cNvSpPr txBox="1"/>
          <p:nvPr/>
        </p:nvSpPr>
        <p:spPr>
          <a:xfrm>
            <a:off x="2965575" y="483025"/>
            <a:ext cx="35274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By Andres Colon, Jimmy Ngo, Johnny Rivera</a:t>
            </a:r>
            <a:endParaRPr>
              <a:latin typeface="Calibri"/>
              <a:ea typeface="Calibri"/>
              <a:cs typeface="Calibri"/>
              <a:sym typeface="Calibri"/>
            </a:endParaRPr>
          </a:p>
        </p:txBody>
      </p:sp>
      <p:pic>
        <p:nvPicPr>
          <p:cNvPr id="132" name="Google Shape;132;p13"/>
          <p:cNvPicPr preferRelativeResize="0"/>
          <p:nvPr/>
        </p:nvPicPr>
        <p:blipFill>
          <a:blip r:embed="rId3">
            <a:alphaModFix/>
          </a:blip>
          <a:stretch>
            <a:fillRect/>
          </a:stretch>
        </p:blipFill>
        <p:spPr>
          <a:xfrm>
            <a:off x="1239425" y="3513425"/>
            <a:ext cx="4666925" cy="1379400"/>
          </a:xfrm>
          <a:prstGeom prst="rect">
            <a:avLst/>
          </a:prstGeom>
          <a:noFill/>
          <a:ln>
            <a:noFill/>
          </a:ln>
        </p:spPr>
      </p:pic>
      <p:sp>
        <p:nvSpPr>
          <p:cNvPr id="133" name="Google Shape;133;p13"/>
          <p:cNvSpPr txBox="1"/>
          <p:nvPr/>
        </p:nvSpPr>
        <p:spPr>
          <a:xfrm>
            <a:off x="529450" y="2703100"/>
            <a:ext cx="2621100" cy="1379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900">
                <a:latin typeface="Calibri"/>
                <a:ea typeface="Calibri"/>
                <a:cs typeface="Calibri"/>
                <a:sym typeface="Calibri"/>
              </a:rPr>
              <a:t>We were able to determine a range of benchmarking metrics which include images per second, clock rate, max power consumption, and accuracy of the image classification. We tested the performance on four different hardware platforms: AMD Ryzen 7 3800x, Intel i7-8550U, PYNQ-Z1 ARM, and PYNQ-Z1 FPGA.</a:t>
            </a:r>
            <a:endParaRPr sz="900">
              <a:latin typeface="Calibri"/>
              <a:ea typeface="Calibri"/>
              <a:cs typeface="Calibri"/>
              <a:sym typeface="Calibri"/>
            </a:endParaRPr>
          </a:p>
        </p:txBody>
      </p:sp>
      <p:pic>
        <p:nvPicPr>
          <p:cNvPr id="134" name="Google Shape;134;p13"/>
          <p:cNvPicPr preferRelativeResize="0"/>
          <p:nvPr/>
        </p:nvPicPr>
        <p:blipFill>
          <a:blip r:embed="rId4">
            <a:alphaModFix/>
          </a:blip>
          <a:stretch>
            <a:fillRect/>
          </a:stretch>
        </p:blipFill>
        <p:spPr>
          <a:xfrm>
            <a:off x="6143363" y="2631175"/>
            <a:ext cx="2798874" cy="2316075"/>
          </a:xfrm>
          <a:prstGeom prst="rect">
            <a:avLst/>
          </a:prstGeom>
          <a:noFill/>
          <a:ln>
            <a:noFill/>
          </a:ln>
        </p:spPr>
      </p:pic>
      <p:sp>
        <p:nvSpPr>
          <p:cNvPr id="135" name="Google Shape;135;p13"/>
          <p:cNvSpPr txBox="1"/>
          <p:nvPr/>
        </p:nvSpPr>
        <p:spPr>
          <a:xfrm>
            <a:off x="3264075" y="1384988"/>
            <a:ext cx="29304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Calibri"/>
                <a:ea typeface="Calibri"/>
                <a:cs typeface="Calibri"/>
                <a:sym typeface="Calibri"/>
              </a:rPr>
              <a:t>Results</a:t>
            </a:r>
            <a:endParaRPr>
              <a:solidFill>
                <a:schemeClr val="accent5"/>
              </a:solidFill>
              <a:latin typeface="Calibri"/>
              <a:ea typeface="Calibri"/>
              <a:cs typeface="Calibri"/>
              <a:sym typeface="Calibri"/>
            </a:endParaRPr>
          </a:p>
        </p:txBody>
      </p:sp>
      <p:sp>
        <p:nvSpPr>
          <p:cNvPr id="136" name="Google Shape;136;p13"/>
          <p:cNvSpPr txBox="1"/>
          <p:nvPr/>
        </p:nvSpPr>
        <p:spPr>
          <a:xfrm>
            <a:off x="656650" y="852975"/>
            <a:ext cx="17649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Calibri"/>
                <a:ea typeface="Calibri"/>
                <a:cs typeface="Calibri"/>
                <a:sym typeface="Calibri"/>
              </a:rPr>
              <a:t>Abstract</a:t>
            </a:r>
            <a:endParaRPr>
              <a:solidFill>
                <a:schemeClr val="accent5"/>
              </a:solidFill>
              <a:latin typeface="Calibri"/>
              <a:ea typeface="Calibri"/>
              <a:cs typeface="Calibri"/>
              <a:sym typeface="Calibri"/>
            </a:endParaRPr>
          </a:p>
        </p:txBody>
      </p:sp>
      <p:sp>
        <p:nvSpPr>
          <p:cNvPr id="137" name="Google Shape;137;p13"/>
          <p:cNvSpPr txBox="1"/>
          <p:nvPr/>
        </p:nvSpPr>
        <p:spPr>
          <a:xfrm>
            <a:off x="656650" y="2499250"/>
            <a:ext cx="20172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libri"/>
                <a:ea typeface="Calibri"/>
                <a:cs typeface="Calibri"/>
                <a:sym typeface="Calibri"/>
              </a:rPr>
              <a:t>Performance Metrics</a:t>
            </a:r>
            <a:endParaRPr>
              <a:solidFill>
                <a:schemeClr val="accent5"/>
              </a:solidFill>
              <a:latin typeface="Calibri"/>
              <a:ea typeface="Calibri"/>
              <a:cs typeface="Calibri"/>
              <a:sym typeface="Calibri"/>
            </a:endParaRPr>
          </a:p>
        </p:txBody>
      </p:sp>
      <p:sp>
        <p:nvSpPr>
          <p:cNvPr id="138" name="Google Shape;138;p13"/>
          <p:cNvSpPr txBox="1"/>
          <p:nvPr/>
        </p:nvSpPr>
        <p:spPr>
          <a:xfrm>
            <a:off x="6734300" y="906625"/>
            <a:ext cx="16170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Calibri"/>
                <a:ea typeface="Calibri"/>
                <a:cs typeface="Calibri"/>
                <a:sym typeface="Calibri"/>
              </a:rPr>
              <a:t>Conclusion</a:t>
            </a:r>
            <a:endParaRPr>
              <a:solidFill>
                <a:schemeClr val="accent5"/>
              </a:solidFill>
              <a:latin typeface="Calibri"/>
              <a:ea typeface="Calibri"/>
              <a:cs typeface="Calibri"/>
              <a:sym typeface="Calibri"/>
            </a:endParaRPr>
          </a:p>
        </p:txBody>
      </p:sp>
      <p:sp>
        <p:nvSpPr>
          <p:cNvPr id="139" name="Google Shape;139;p13"/>
          <p:cNvSpPr txBox="1"/>
          <p:nvPr/>
        </p:nvSpPr>
        <p:spPr>
          <a:xfrm>
            <a:off x="3594975" y="1668600"/>
            <a:ext cx="2368800" cy="1806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900">
                <a:latin typeface="Calibri"/>
                <a:ea typeface="Calibri"/>
                <a:cs typeface="Calibri"/>
                <a:sym typeface="Calibri"/>
              </a:rPr>
              <a:t>After running the created python code for a CNN, we can make some comparisons as to what is the best choice for this specific purpose. Both the ARM and Intel processor ran at similar speeds of 0.63 and 0.93 images per second, respectively. THe AMD processor ran around 3x the speed of those, yet when compared, the power consumption is almost 80x the ARM and 13x the Intel. The FPGA implementation was the best overall as it required the least power yet it was over 200x faster than the other processors</a:t>
            </a:r>
            <a:endParaRPr sz="900">
              <a:latin typeface="Calibri"/>
              <a:ea typeface="Calibri"/>
              <a:cs typeface="Calibri"/>
              <a:sym typeface="Calibri"/>
            </a:endParaRPr>
          </a:p>
        </p:txBody>
      </p:sp>
      <p:sp>
        <p:nvSpPr>
          <p:cNvPr id="140" name="Google Shape;140;p13"/>
          <p:cNvSpPr txBox="1"/>
          <p:nvPr/>
        </p:nvSpPr>
        <p:spPr>
          <a:xfrm>
            <a:off x="3238875" y="745900"/>
            <a:ext cx="32541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Contact</a:t>
            </a:r>
            <a:endParaRPr>
              <a:latin typeface="Calibri"/>
              <a:ea typeface="Calibri"/>
              <a:cs typeface="Calibri"/>
              <a:sym typeface="Calibri"/>
            </a:endParaRPr>
          </a:p>
          <a:p>
            <a:pPr indent="0" lvl="0" marL="0" rtl="0" algn="l">
              <a:spcBef>
                <a:spcPts val="0"/>
              </a:spcBef>
              <a:spcAft>
                <a:spcPts val="0"/>
              </a:spcAft>
              <a:buNone/>
            </a:pPr>
            <a:r>
              <a:rPr lang="en" sz="900" u="sng">
                <a:solidFill>
                  <a:schemeClr val="hlink"/>
                </a:solidFill>
                <a:latin typeface="Calibri"/>
                <a:ea typeface="Calibri"/>
                <a:cs typeface="Calibri"/>
                <a:sym typeface="Calibri"/>
                <a:hlinkClick r:id="rId5"/>
              </a:rPr>
              <a:t>colon@cpp.edu</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6"/>
              </a:rPr>
              <a:t>j</a:t>
            </a:r>
            <a:r>
              <a:rPr lang="en" sz="900" u="sng">
                <a:solidFill>
                  <a:schemeClr val="hlink"/>
                </a:solidFill>
                <a:hlinkClick r:id="rId7"/>
              </a:rPr>
              <a:t>ohnnyrivera@cpp.edu</a:t>
            </a:r>
            <a:r>
              <a:rPr lang="en" sz="900"/>
              <a:t>, </a:t>
            </a:r>
            <a:r>
              <a:rPr lang="en" sz="900" u="sng">
                <a:solidFill>
                  <a:schemeClr val="hlink"/>
                </a:solidFill>
                <a:hlinkClick r:id="rId8"/>
              </a:rPr>
              <a:t>jimmyngo@cpp.edu</a:t>
            </a:r>
            <a:r>
              <a:rPr lang="en" sz="900"/>
              <a:t> </a:t>
            </a:r>
            <a:r>
              <a:rPr b="1" lang="en" sz="900" u="sng">
                <a:solidFill>
                  <a:schemeClr val="hlink"/>
                </a:solidFill>
                <a:latin typeface="Calibri"/>
                <a:ea typeface="Calibri"/>
                <a:cs typeface="Calibri"/>
                <a:sym typeface="Calibri"/>
                <a:hlinkClick r:id="rId9"/>
              </a:rPr>
              <a:t>mealy@cpp.edu</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