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ecb12f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2ecb12f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a2394c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a2394c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508bd9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508bd9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525e2946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525e2946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ff3d05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ff3d05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08bd949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08bd949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08bd949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08bd949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508bd94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08bd94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a2394c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a2394c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08bd949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08bd949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mailto:rswhite@cpp.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www.eetimes.com/an-overview-of-video-compression-algorithms/#" TargetMode="External"/><Relationship Id="rId5" Type="http://schemas.openxmlformats.org/officeDocument/2006/relationships/hyperlink" Target="https://ieeeauthorcenter.ieee.org/wp-content/uploads/IEEE-Reference-Guide.pdf" TargetMode="External"/><Relationship Id="rId6" Type="http://schemas.openxmlformats.org/officeDocument/2006/relationships/hyperlink" Target="https://sound.media.mit.edu/resources/mpeg4/audio/faq/mpeg1.html" TargetMode="External"/><Relationship Id="rId7" Type="http://schemas.openxmlformats.org/officeDocument/2006/relationships/hyperlink" Target="https://en.wikipedia.org/wiki/MPEG-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55" name="Google Shape;55;p13"/>
          <p:cNvSpPr txBox="1"/>
          <p:nvPr/>
        </p:nvSpPr>
        <p:spPr>
          <a:xfrm>
            <a:off x="1190700" y="248475"/>
            <a:ext cx="6762600" cy="25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Montserrat"/>
                <a:ea typeface="Montserrat"/>
                <a:cs typeface="Montserrat"/>
                <a:sym typeface="Montserrat"/>
              </a:rPr>
              <a:t>MPEG-1 Video Compression</a:t>
            </a:r>
            <a:endParaRPr sz="7200">
              <a:solidFill>
                <a:srgbClr val="FFFFFF"/>
              </a:solidFill>
              <a:latin typeface="Montserrat"/>
              <a:ea typeface="Montserrat"/>
              <a:cs typeface="Montserrat"/>
              <a:sym typeface="Montserrat"/>
            </a:endParaRPr>
          </a:p>
        </p:txBody>
      </p:sp>
      <p:sp>
        <p:nvSpPr>
          <p:cNvPr id="56" name="Google Shape;56;p13"/>
          <p:cNvSpPr txBox="1"/>
          <p:nvPr/>
        </p:nvSpPr>
        <p:spPr>
          <a:xfrm>
            <a:off x="1419300" y="3009675"/>
            <a:ext cx="6365700" cy="22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Group Members</a:t>
            </a:r>
            <a:endParaRPr b="1">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Lucky Douangmanivong		011986182		luckd@cpp.edu</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Ryan White				011906713		</a:t>
            </a:r>
            <a:r>
              <a:rPr lang="en">
                <a:solidFill>
                  <a:srgbClr val="FFFFFF"/>
                </a:solidFill>
                <a:uFill>
                  <a:noFill/>
                </a:uFill>
                <a:latin typeface="Montserrat"/>
                <a:ea typeface="Montserrat"/>
                <a:cs typeface="Montserrat"/>
                <a:sym typeface="Montserrat"/>
                <a:hlinkClick r:id="rId4"/>
              </a:rPr>
              <a:t>rswhite@cpp.ed</a:t>
            </a:r>
            <a:r>
              <a:rPr lang="en">
                <a:solidFill>
                  <a:srgbClr val="FFFFFF"/>
                </a:solidFill>
                <a:latin typeface="Montserrat"/>
                <a:ea typeface="Montserrat"/>
                <a:cs typeface="Montserrat"/>
                <a:sym typeface="Montserrat"/>
              </a:rPr>
              <a:t>u</a:t>
            </a:r>
            <a:endParaRPr>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Jaehyun Kim				011457706		jaehyunkim@cpp.edu</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a:solidFill>
                  <a:schemeClr val="lt1"/>
                </a:solidFill>
                <a:latin typeface="Montserrat"/>
                <a:ea typeface="Montserrat"/>
                <a:cs typeface="Montserrat"/>
                <a:sym typeface="Montserrat"/>
              </a:rPr>
              <a:t>Trey Nguyen				011666226   	tmnguyen@cpp.edu</a:t>
            </a:r>
            <a:endParaRPr>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Jaime Castro				011263525		jaimecastro@cpp.edu</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Eric Ly					010887591		egly@cpp.edu</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Professor Mohamed El-Hadedy, CPP ECE department</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132" name="Google Shape;132;p22"/>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Problems/Solutions</a:t>
            </a:r>
            <a:endParaRPr sz="4800">
              <a:latin typeface="Montserrat"/>
              <a:ea typeface="Montserrat"/>
              <a:cs typeface="Montserrat"/>
              <a:sym typeface="Montserrat"/>
            </a:endParaRPr>
          </a:p>
        </p:txBody>
      </p:sp>
      <p:sp>
        <p:nvSpPr>
          <p:cNvPr id="134" name="Google Shape;134;p22"/>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Finding time to meet with everyone and collaborate due to Quarantine.</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Implementation of Verilog code on physical board</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Solution: Create ROM with frames stored in it</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Solution: create UART serial communication to stream RGB values</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140" name="Google Shape;140;p23"/>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Montserrat"/>
                <a:ea typeface="Montserrat"/>
                <a:cs typeface="Montserrat"/>
                <a:sym typeface="Montserrat"/>
              </a:rPr>
              <a:t>[1] A. Davis, </a:t>
            </a:r>
            <a:r>
              <a:rPr i="1" lang="en" sz="1000">
                <a:latin typeface="Montserrat"/>
                <a:ea typeface="Montserrat"/>
                <a:cs typeface="Montserrat"/>
                <a:sym typeface="Montserrat"/>
              </a:rPr>
              <a:t>An Overview of Video Compression Algorithms, </a:t>
            </a:r>
            <a:r>
              <a:rPr lang="en" sz="1000">
                <a:latin typeface="Montserrat"/>
                <a:ea typeface="Montserrat"/>
                <a:cs typeface="Montserrat"/>
                <a:sym typeface="Montserrat"/>
              </a:rPr>
              <a:t>February 3, 1998, Accessed on: April 11, 2020. [Online]. Available: </a:t>
            </a:r>
            <a:r>
              <a:rPr lang="en" sz="1000">
                <a:uFill>
                  <a:noFill/>
                </a:uFill>
                <a:latin typeface="Montserrat"/>
                <a:ea typeface="Montserrat"/>
                <a:cs typeface="Montserrat"/>
                <a:sym typeface="Montserrat"/>
                <a:hlinkClick r:id="rId4"/>
              </a:rPr>
              <a:t>https://www.eetimes.com/an-overview-of-video-compression-algorithms/#</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latin typeface="Montserrat"/>
                <a:ea typeface="Montserrat"/>
                <a:cs typeface="Montserrat"/>
                <a:sym typeface="Montserrat"/>
              </a:rPr>
              <a:t>[2]</a:t>
            </a:r>
            <a:r>
              <a:rPr lang="en" sz="1200">
                <a:latin typeface="Montserrat"/>
                <a:ea typeface="Montserrat"/>
                <a:cs typeface="Montserrat"/>
                <a:sym typeface="Montserrat"/>
              </a:rPr>
              <a:t> </a:t>
            </a:r>
            <a:r>
              <a:rPr lang="en" sz="1000">
                <a:latin typeface="Montserrat"/>
                <a:ea typeface="Montserrat"/>
                <a:cs typeface="Montserrat"/>
                <a:sym typeface="Montserrat"/>
              </a:rPr>
              <a:t>F. Gedegast,</a:t>
            </a:r>
            <a:r>
              <a:rPr i="1" lang="en" sz="1000">
                <a:latin typeface="Montserrat"/>
                <a:ea typeface="Montserrat"/>
                <a:cs typeface="Montserrat"/>
                <a:sym typeface="Montserrat"/>
              </a:rPr>
              <a:t> MPEG-FAQ: multimedia compression</a:t>
            </a:r>
            <a:r>
              <a:rPr lang="en" sz="1000">
                <a:latin typeface="Montserrat"/>
                <a:ea typeface="Montserrat"/>
                <a:cs typeface="Montserrat"/>
                <a:sym typeface="Montserrat"/>
              </a:rPr>
              <a:t>, June 02, 1996, Accessed on: April 8, 2020. [Online]. Available: </a:t>
            </a:r>
            <a:r>
              <a:rPr lang="en" sz="1000">
                <a:uFill>
                  <a:noFill/>
                </a:uFill>
                <a:latin typeface="Montserrat"/>
                <a:ea typeface="Montserrat"/>
                <a:cs typeface="Montserrat"/>
                <a:sym typeface="Montserrat"/>
                <a:hlinkClick r:id="rId5"/>
              </a:rPr>
              <a:t>https://ieeeauthorcenter.ieee.org/wp-content/uploads/IEEE-Reference-Guide.pdf</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latin typeface="Montserrat"/>
                <a:ea typeface="Montserrat"/>
                <a:cs typeface="Montserrat"/>
                <a:sym typeface="Montserrat"/>
              </a:rPr>
              <a:t>[3]  H. Purnhagen,</a:t>
            </a:r>
            <a:r>
              <a:rPr i="1" lang="en" sz="1000">
                <a:latin typeface="Montserrat"/>
                <a:ea typeface="Montserrat"/>
                <a:cs typeface="Montserrat"/>
                <a:sym typeface="Montserrat"/>
              </a:rPr>
              <a:t> MPEG-1: coded storage of sampled sound waves</a:t>
            </a:r>
            <a:r>
              <a:rPr lang="en" sz="1000">
                <a:latin typeface="Montserrat"/>
                <a:ea typeface="Montserrat"/>
                <a:cs typeface="Montserrat"/>
                <a:sym typeface="Montserrat"/>
              </a:rPr>
              <a:t>, November 07, 2001, </a:t>
            </a:r>
            <a:r>
              <a:rPr lang="en" sz="900">
                <a:latin typeface="Montserrat"/>
                <a:ea typeface="Montserrat"/>
                <a:cs typeface="Montserrat"/>
                <a:sym typeface="Montserrat"/>
              </a:rPr>
              <a:t>Accessed on: April 8, 2020. [Online]. Available: </a:t>
            </a:r>
            <a:r>
              <a:rPr lang="en" sz="1000">
                <a:uFill>
                  <a:noFill/>
                </a:uFill>
                <a:latin typeface="Montserrat"/>
                <a:ea typeface="Montserrat"/>
                <a:cs typeface="Montserrat"/>
                <a:sym typeface="Montserrat"/>
                <a:hlinkClick r:id="rId6"/>
              </a:rPr>
              <a:t>https://sound.media.mit.edu/resources/mpeg4/audio/faq/mpeg1.html</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latin typeface="Montserrat"/>
                <a:ea typeface="Montserrat"/>
                <a:cs typeface="Montserrat"/>
                <a:sym typeface="Montserrat"/>
              </a:rPr>
              <a:t>[4] Karwowski, Damian &amp; Grajek, Tomasz &amp; Klimaszewski, Krzysztof &amp; Stankiewicz, Olgierd &amp; Stankowski, Jakub &amp; Wegner, Krzysztof. (2017). 20 Years of Progress in Video Compression – from MPEG-1 to MPEG-H HEVC. General View on the Path of Video Coding Development. 525. 3-15. 10.1007/978-3-319-47274-4_1.</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latin typeface="Montserrat"/>
                <a:ea typeface="Montserrat"/>
                <a:cs typeface="Montserrat"/>
                <a:sym typeface="Montserrat"/>
              </a:rPr>
              <a:t>[5] </a:t>
            </a:r>
            <a:r>
              <a:rPr i="1" lang="en" sz="1000">
                <a:latin typeface="Montserrat"/>
                <a:ea typeface="Montserrat"/>
                <a:cs typeface="Montserrat"/>
                <a:sym typeface="Montserrat"/>
              </a:rPr>
              <a:t>MPEG-1</a:t>
            </a:r>
            <a:r>
              <a:rPr lang="en" sz="1000">
                <a:latin typeface="Montserrat"/>
                <a:ea typeface="Montserrat"/>
                <a:cs typeface="Montserrat"/>
                <a:sym typeface="Montserrat"/>
              </a:rPr>
              <a:t>, March 12, 2020, Accessed on: April 12, 2020. [Online]. Available: </a:t>
            </a:r>
            <a:r>
              <a:rPr lang="en" sz="1000">
                <a:uFill>
                  <a:noFill/>
                </a:uFill>
                <a:latin typeface="Montserrat"/>
                <a:ea typeface="Montserrat"/>
                <a:cs typeface="Montserrat"/>
                <a:sym typeface="Montserrat"/>
                <a:hlinkClick r:id="rId7"/>
              </a:rPr>
              <a:t>https://en.wikipedia.org/wiki/MPEG-1</a:t>
            </a:r>
            <a:endParaRPr sz="10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141" name="Google Shape;141;p23"/>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REFERENCES</a:t>
            </a:r>
            <a:endParaRPr sz="4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62" name="Google Shape;62;p14"/>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 are using software (Python) and hardware (FPGA) in order to perform video compression into MPEG-1 format. Then, we compare the two processes and see which one is faster. This will help us see the differences of software and hardware when performing the same task as well as helping us learn how to implement tasks in hardware and software.</a:t>
            </a:r>
            <a:endParaRPr>
              <a:latin typeface="Montserrat"/>
              <a:ea typeface="Montserrat"/>
              <a:cs typeface="Montserrat"/>
              <a:sym typeface="Montserrat"/>
            </a:endParaRPr>
          </a:p>
        </p:txBody>
      </p:sp>
      <p:sp>
        <p:nvSpPr>
          <p:cNvPr id="63" name="Google Shape;63;p14"/>
          <p:cNvSpPr txBox="1"/>
          <p:nvPr/>
        </p:nvSpPr>
        <p:spPr>
          <a:xfrm>
            <a:off x="537100" y="467850"/>
            <a:ext cx="80466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Introduction/motivation</a:t>
            </a:r>
            <a:endParaRPr sz="4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69" name="Google Shape;69;p15"/>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MPEG-1 is a video and audio compression standard that was created in 1992 to compress VHS video and audio. This would allow for VHS media to be put on more platforms such as cable TV and video CDs. The MPEG-1 format would compress the video and audio to around 1.5 Mbits/s which allows for these product to be used in a large amount of products. MPEG-1 is still a popular format today and is widely known for popularizing the MP3 audio format. This compression format was also extended to MPEG-2, MPEG-3, etc.</a:t>
            </a:r>
            <a:endParaRPr>
              <a:latin typeface="Montserrat"/>
              <a:ea typeface="Montserrat"/>
              <a:cs typeface="Montserrat"/>
              <a:sym typeface="Montserrat"/>
            </a:endParaRPr>
          </a:p>
        </p:txBody>
      </p:sp>
      <p:sp>
        <p:nvSpPr>
          <p:cNvPr id="70" name="Google Shape;70;p15"/>
          <p:cNvSpPr txBox="1"/>
          <p:nvPr/>
        </p:nvSpPr>
        <p:spPr>
          <a:xfrm>
            <a:off x="537100" y="467850"/>
            <a:ext cx="8046600" cy="8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What is MPEG-1 Format</a:t>
            </a:r>
            <a:endParaRPr sz="4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76" name="Google Shape;76;p16"/>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Lucky - </a:t>
            </a:r>
            <a:r>
              <a:rPr lang="en" sz="1500">
                <a:latin typeface="Montserrat"/>
                <a:ea typeface="Montserrat"/>
                <a:cs typeface="Montserrat"/>
                <a:sym typeface="Montserrat"/>
              </a:rPr>
              <a:t>Team Organization, Verilog/HDL Implementation, Pynq Hosting</a:t>
            </a:r>
            <a:endParaRPr sz="15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Ryan - </a:t>
            </a:r>
            <a:r>
              <a:rPr lang="en" sz="1500">
                <a:latin typeface="Montserrat"/>
                <a:ea typeface="Montserrat"/>
                <a:cs typeface="Montserrat"/>
                <a:sym typeface="Montserrat"/>
              </a:rPr>
              <a:t>Software implementation, Pynq programming, Data </a:t>
            </a:r>
            <a:r>
              <a:rPr lang="en" sz="1500">
                <a:latin typeface="Montserrat"/>
                <a:ea typeface="Montserrat"/>
                <a:cs typeface="Montserrat"/>
                <a:sym typeface="Montserrat"/>
              </a:rPr>
              <a:t>Acquisition</a:t>
            </a:r>
            <a:endParaRPr sz="15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Trey - </a:t>
            </a:r>
            <a:r>
              <a:rPr lang="en" sz="1500">
                <a:latin typeface="Montserrat"/>
                <a:ea typeface="Montserrat"/>
                <a:cs typeface="Montserrat"/>
                <a:sym typeface="Montserrat"/>
              </a:rPr>
              <a:t>Documentation Oversight, Data </a:t>
            </a:r>
            <a:r>
              <a:rPr lang="en" sz="1500">
                <a:latin typeface="Montserrat"/>
                <a:ea typeface="Montserrat"/>
                <a:cs typeface="Montserrat"/>
                <a:sym typeface="Montserrat"/>
              </a:rPr>
              <a:t>Acquisition</a:t>
            </a:r>
            <a:r>
              <a:rPr lang="en" sz="1500">
                <a:latin typeface="Montserrat"/>
                <a:ea typeface="Montserrat"/>
                <a:cs typeface="Montserrat"/>
                <a:sym typeface="Montserrat"/>
              </a:rPr>
              <a:t>, Team Organization</a:t>
            </a:r>
            <a:endParaRPr sz="15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Jaehyun - </a:t>
            </a:r>
            <a:r>
              <a:rPr lang="en">
                <a:solidFill>
                  <a:schemeClr val="dk1"/>
                </a:solidFill>
                <a:latin typeface="Montserrat"/>
                <a:ea typeface="Montserrat"/>
                <a:cs typeface="Montserrat"/>
                <a:sym typeface="Montserrat"/>
              </a:rPr>
              <a:t>Documentation Oversight, Data Acquisition, Team Organization</a:t>
            </a:r>
            <a:endParaRPr>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Jaime - </a:t>
            </a:r>
            <a:r>
              <a:rPr lang="en" sz="1500">
                <a:latin typeface="Montserrat"/>
                <a:ea typeface="Montserrat"/>
                <a:cs typeface="Montserrat"/>
                <a:sym typeface="Montserrat"/>
              </a:rPr>
              <a:t>Documentation (Report), Formatting, Code </a:t>
            </a:r>
            <a:r>
              <a:rPr lang="en" sz="1500">
                <a:latin typeface="Montserrat"/>
                <a:ea typeface="Montserrat"/>
                <a:cs typeface="Montserrat"/>
                <a:sym typeface="Montserrat"/>
              </a:rPr>
              <a:t>Solutions</a:t>
            </a:r>
            <a:endParaRPr sz="15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Eric - </a:t>
            </a:r>
            <a:r>
              <a:rPr lang="en" sz="1500">
                <a:latin typeface="Montserrat"/>
                <a:ea typeface="Montserrat"/>
                <a:cs typeface="Montserrat"/>
                <a:sym typeface="Montserrat"/>
              </a:rPr>
              <a:t>Documentation (Presentation), Formatting, Code Solutions</a:t>
            </a:r>
            <a:endParaRPr sz="1500">
              <a:latin typeface="Montserrat"/>
              <a:ea typeface="Montserrat"/>
              <a:cs typeface="Montserrat"/>
              <a:sym typeface="Montserrat"/>
            </a:endParaRPr>
          </a:p>
        </p:txBody>
      </p:sp>
      <p:sp>
        <p:nvSpPr>
          <p:cNvPr id="77" name="Google Shape;77;p16"/>
          <p:cNvSpPr txBox="1"/>
          <p:nvPr/>
        </p:nvSpPr>
        <p:spPr>
          <a:xfrm>
            <a:off x="537100" y="467850"/>
            <a:ext cx="80466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Contribution</a:t>
            </a:r>
            <a:endParaRPr sz="4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83" name="Google Shape;83;p17"/>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Software</a:t>
            </a:r>
            <a:r>
              <a:rPr lang="en" sz="4800">
                <a:latin typeface="Montserrat"/>
                <a:ea typeface="Montserrat"/>
                <a:cs typeface="Montserrat"/>
                <a:sym typeface="Montserrat"/>
              </a:rPr>
              <a:t> (PC)</a:t>
            </a:r>
            <a:endParaRPr sz="4800">
              <a:latin typeface="Montserrat"/>
              <a:ea typeface="Montserrat"/>
              <a:cs typeface="Montserrat"/>
              <a:sym typeface="Montserrat"/>
            </a:endParaRPr>
          </a:p>
        </p:txBody>
      </p:sp>
      <p:sp>
        <p:nvSpPr>
          <p:cNvPr id="85" name="Google Shape;85;p17"/>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Used a PC as a base with which we will compare our hardware implementations against</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Used Python code to compress 24 images as MPEG-1 I- Frames</a:t>
            </a:r>
            <a:endParaRPr>
              <a:latin typeface="Montserrat"/>
              <a:ea typeface="Montserrat"/>
              <a:cs typeface="Montserrat"/>
              <a:sym typeface="Montserrat"/>
            </a:endParaRPr>
          </a:p>
        </p:txBody>
      </p:sp>
      <p:pic>
        <p:nvPicPr>
          <p:cNvPr id="86" name="Google Shape;86;p17"/>
          <p:cNvPicPr preferRelativeResize="0"/>
          <p:nvPr/>
        </p:nvPicPr>
        <p:blipFill>
          <a:blip r:embed="rId4">
            <a:alphaModFix/>
          </a:blip>
          <a:stretch>
            <a:fillRect/>
          </a:stretch>
        </p:blipFill>
        <p:spPr>
          <a:xfrm>
            <a:off x="1066075" y="2315125"/>
            <a:ext cx="2587599" cy="2300551"/>
          </a:xfrm>
          <a:prstGeom prst="rect">
            <a:avLst/>
          </a:prstGeom>
          <a:noFill/>
          <a:ln>
            <a:noFill/>
          </a:ln>
        </p:spPr>
      </p:pic>
      <p:pic>
        <p:nvPicPr>
          <p:cNvPr id="87" name="Google Shape;87;p17"/>
          <p:cNvPicPr preferRelativeResize="0"/>
          <p:nvPr/>
        </p:nvPicPr>
        <p:blipFill>
          <a:blip r:embed="rId5">
            <a:alphaModFix/>
          </a:blip>
          <a:stretch>
            <a:fillRect/>
          </a:stretch>
        </p:blipFill>
        <p:spPr>
          <a:xfrm>
            <a:off x="3963450" y="2315125"/>
            <a:ext cx="3994905" cy="230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93" name="Google Shape;93;p18"/>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Software</a:t>
            </a:r>
            <a:r>
              <a:rPr lang="en" sz="4800">
                <a:latin typeface="Montserrat"/>
                <a:ea typeface="Montserrat"/>
                <a:cs typeface="Montserrat"/>
                <a:sym typeface="Montserrat"/>
              </a:rPr>
              <a:t> Results</a:t>
            </a:r>
            <a:endParaRPr sz="4800">
              <a:latin typeface="Montserrat"/>
              <a:ea typeface="Montserrat"/>
              <a:cs typeface="Montserrat"/>
              <a:sym typeface="Montserrat"/>
            </a:endParaRPr>
          </a:p>
        </p:txBody>
      </p:sp>
      <p:sp>
        <p:nvSpPr>
          <p:cNvPr id="95" name="Google Shape;95;p18"/>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RGB to YCbCr conversion time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3 seconds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Compression time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3 minutes 44 seconds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Total Time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3 minutes 47 seconds</a:t>
            </a:r>
            <a:endParaRPr>
              <a:latin typeface="Montserrat"/>
              <a:ea typeface="Montserrat"/>
              <a:cs typeface="Montserrat"/>
              <a:sym typeface="Montserrat"/>
            </a:endParaRPr>
          </a:p>
        </p:txBody>
      </p:sp>
      <p:pic>
        <p:nvPicPr>
          <p:cNvPr id="96" name="Google Shape;96;p18"/>
          <p:cNvPicPr preferRelativeResize="0"/>
          <p:nvPr/>
        </p:nvPicPr>
        <p:blipFill>
          <a:blip r:embed="rId4">
            <a:alphaModFix/>
          </a:blip>
          <a:stretch>
            <a:fillRect/>
          </a:stretch>
        </p:blipFill>
        <p:spPr>
          <a:xfrm>
            <a:off x="5520375" y="3711400"/>
            <a:ext cx="2891148" cy="750375"/>
          </a:xfrm>
          <a:prstGeom prst="rect">
            <a:avLst/>
          </a:prstGeom>
          <a:noFill/>
          <a:ln>
            <a:noFill/>
          </a:ln>
        </p:spPr>
      </p:pic>
      <p:pic>
        <p:nvPicPr>
          <p:cNvPr id="97" name="Google Shape;97;p18"/>
          <p:cNvPicPr preferRelativeResize="0"/>
          <p:nvPr/>
        </p:nvPicPr>
        <p:blipFill>
          <a:blip r:embed="rId5">
            <a:alphaModFix/>
          </a:blip>
          <a:stretch>
            <a:fillRect/>
          </a:stretch>
        </p:blipFill>
        <p:spPr>
          <a:xfrm>
            <a:off x="833975" y="3247450"/>
            <a:ext cx="4497350" cy="131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103" name="Google Shape;103;p19"/>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Hardware (Verilog)</a:t>
            </a:r>
            <a:endParaRPr sz="4800">
              <a:latin typeface="Montserrat"/>
              <a:ea typeface="Montserrat"/>
              <a:cs typeface="Montserrat"/>
              <a:sym typeface="Montserrat"/>
            </a:endParaRPr>
          </a:p>
        </p:txBody>
      </p:sp>
      <p:sp>
        <p:nvSpPr>
          <p:cNvPr id="105" name="Google Shape;105;p19"/>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Goal: Use FPGA in order to compress video to MPEG-1 I-Frames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Implemented existing Verilog code to run the same 24 frames as the software.</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Existing Code is actually made to do Jpeg compression</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Jpeg Compression is same as MPEG-1 I-Frames</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Wrote Testbench to take RGB data from Text File</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Only utilized Testbench and not bitstream implementation</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Difficulty creating ROM to hold all RGB values for image stream</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Difficulty interfacing ROM with JPEG modules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111" name="Google Shape;111;p20"/>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Simulation </a:t>
            </a:r>
            <a:r>
              <a:rPr lang="en" sz="4800">
                <a:latin typeface="Montserrat"/>
                <a:ea typeface="Montserrat"/>
                <a:cs typeface="Montserrat"/>
                <a:sym typeface="Montserrat"/>
              </a:rPr>
              <a:t>Results</a:t>
            </a:r>
            <a:endParaRPr sz="4800">
              <a:latin typeface="Montserrat"/>
              <a:ea typeface="Montserrat"/>
              <a:cs typeface="Montserrat"/>
              <a:sym typeface="Montserrat"/>
            </a:endParaRPr>
          </a:p>
        </p:txBody>
      </p:sp>
      <p:sp>
        <p:nvSpPr>
          <p:cNvPr id="113" name="Google Shape;113;p20"/>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Cpu Time: 12 minutes 19 seconds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Total Elapsed Time: 33 minutes 34 seconds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Peak Memory Usage: 989.76 MB</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Hardware Estimated to take 0.0243779 seconds</a:t>
            </a:r>
            <a:endParaRPr>
              <a:solidFill>
                <a:schemeClr val="dk1"/>
              </a:solidFill>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735885" y="3767375"/>
            <a:ext cx="6897574" cy="965500"/>
          </a:xfrm>
          <a:prstGeom prst="rect">
            <a:avLst/>
          </a:prstGeom>
          <a:noFill/>
          <a:ln>
            <a:noFill/>
          </a:ln>
        </p:spPr>
      </p:pic>
      <p:pic>
        <p:nvPicPr>
          <p:cNvPr id="115" name="Google Shape;115;p20"/>
          <p:cNvPicPr preferRelativeResize="0"/>
          <p:nvPr/>
        </p:nvPicPr>
        <p:blipFill>
          <a:blip r:embed="rId5">
            <a:alphaModFix/>
          </a:blip>
          <a:stretch>
            <a:fillRect/>
          </a:stretch>
        </p:blipFill>
        <p:spPr>
          <a:xfrm>
            <a:off x="735875" y="2249150"/>
            <a:ext cx="4536501" cy="1463950"/>
          </a:xfrm>
          <a:prstGeom prst="rect">
            <a:avLst/>
          </a:prstGeom>
          <a:noFill/>
          <a:ln>
            <a:noFill/>
          </a:ln>
        </p:spPr>
      </p:pic>
      <p:pic>
        <p:nvPicPr>
          <p:cNvPr id="116" name="Google Shape;116;p20"/>
          <p:cNvPicPr preferRelativeResize="0"/>
          <p:nvPr/>
        </p:nvPicPr>
        <p:blipFill>
          <a:blip r:embed="rId6">
            <a:alphaModFix/>
          </a:blip>
          <a:stretch>
            <a:fillRect/>
          </a:stretch>
        </p:blipFill>
        <p:spPr>
          <a:xfrm>
            <a:off x="6450050" y="875300"/>
            <a:ext cx="1939950" cy="277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11699" l="14024" r="14017" t="0"/>
          <a:stretch/>
        </p:blipFill>
        <p:spPr>
          <a:xfrm>
            <a:off x="0" y="-87650"/>
            <a:ext cx="9143997" cy="5327225"/>
          </a:xfrm>
          <a:prstGeom prst="rect">
            <a:avLst/>
          </a:prstGeom>
          <a:noFill/>
          <a:ln>
            <a:noFill/>
          </a:ln>
        </p:spPr>
      </p:pic>
      <p:sp>
        <p:nvSpPr>
          <p:cNvPr id="122" name="Google Shape;122;p21"/>
          <p:cNvSpPr/>
          <p:nvPr/>
        </p:nvSpPr>
        <p:spPr>
          <a:xfrm>
            <a:off x="560250" y="477675"/>
            <a:ext cx="8023500" cy="425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537100" y="467850"/>
            <a:ext cx="64293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Montserrat"/>
                <a:ea typeface="Montserrat"/>
                <a:cs typeface="Montserrat"/>
                <a:sym typeface="Montserrat"/>
              </a:rPr>
              <a:t>Hardware (Python)</a:t>
            </a:r>
            <a:endParaRPr sz="4800">
              <a:latin typeface="Montserrat"/>
              <a:ea typeface="Montserrat"/>
              <a:cs typeface="Montserrat"/>
              <a:sym typeface="Montserrat"/>
            </a:endParaRPr>
          </a:p>
        </p:txBody>
      </p:sp>
      <p:sp>
        <p:nvSpPr>
          <p:cNvPr id="124" name="Google Shape;124;p21"/>
          <p:cNvSpPr txBox="1"/>
          <p:nvPr/>
        </p:nvSpPr>
        <p:spPr>
          <a:xfrm>
            <a:off x="556550" y="1288050"/>
            <a:ext cx="8023500" cy="344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Used Pynq Z1 FPGA to implement same Python code that was </a:t>
            </a:r>
            <a:r>
              <a:rPr lang="en">
                <a:latin typeface="Montserrat"/>
                <a:ea typeface="Montserrat"/>
                <a:cs typeface="Montserrat"/>
                <a:sym typeface="Montserrat"/>
              </a:rPr>
              <a:t>run</a:t>
            </a:r>
            <a:r>
              <a:rPr lang="en">
                <a:latin typeface="Montserrat"/>
                <a:ea typeface="Montserrat"/>
                <a:cs typeface="Montserrat"/>
                <a:sym typeface="Montserrat"/>
              </a:rPr>
              <a:t> on windows desktop.</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Port Forwarded</a:t>
            </a:r>
            <a:r>
              <a:rPr lang="en">
                <a:latin typeface="Montserrat"/>
                <a:ea typeface="Montserrat"/>
                <a:cs typeface="Montserrat"/>
                <a:sym typeface="Montserrat"/>
              </a:rPr>
              <a:t> to allow all members to access the Jupyter network</a:t>
            </a:r>
            <a:endParaRPr>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Total compression time: </a:t>
            </a:r>
            <a:endParaRPr>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a:latin typeface="Montserrat"/>
                <a:ea typeface="Montserrat"/>
                <a:cs typeface="Montserrat"/>
                <a:sym typeface="Montserrat"/>
              </a:rPr>
              <a:t>38 minutes 26 Seconds</a:t>
            </a:r>
            <a:endParaRPr>
              <a:latin typeface="Montserrat"/>
              <a:ea typeface="Montserrat"/>
              <a:cs typeface="Montserrat"/>
              <a:sym typeface="Montserrat"/>
            </a:endParaRPr>
          </a:p>
        </p:txBody>
      </p:sp>
      <p:pic>
        <p:nvPicPr>
          <p:cNvPr id="125" name="Google Shape;125;p21"/>
          <p:cNvPicPr preferRelativeResize="0"/>
          <p:nvPr/>
        </p:nvPicPr>
        <p:blipFill>
          <a:blip r:embed="rId4">
            <a:alphaModFix/>
          </a:blip>
          <a:stretch>
            <a:fillRect/>
          </a:stretch>
        </p:blipFill>
        <p:spPr>
          <a:xfrm>
            <a:off x="4717925" y="3276450"/>
            <a:ext cx="3818024" cy="1217376"/>
          </a:xfrm>
          <a:prstGeom prst="rect">
            <a:avLst/>
          </a:prstGeom>
          <a:noFill/>
          <a:ln>
            <a:noFill/>
          </a:ln>
        </p:spPr>
      </p:pic>
      <p:pic>
        <p:nvPicPr>
          <p:cNvPr id="126" name="Google Shape;126;p21"/>
          <p:cNvPicPr preferRelativeResize="0"/>
          <p:nvPr/>
        </p:nvPicPr>
        <p:blipFill>
          <a:blip r:embed="rId5">
            <a:alphaModFix/>
          </a:blip>
          <a:stretch>
            <a:fillRect/>
          </a:stretch>
        </p:blipFill>
        <p:spPr>
          <a:xfrm>
            <a:off x="612175" y="3276451"/>
            <a:ext cx="4050226" cy="100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