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73" r:id="rId3"/>
    <p:sldId id="289" r:id="rId4"/>
    <p:sldId id="297" r:id="rId5"/>
    <p:sldId id="272" r:id="rId6"/>
    <p:sldId id="290" r:id="rId7"/>
    <p:sldId id="293" r:id="rId8"/>
    <p:sldId id="294" r:id="rId9"/>
    <p:sldId id="295" r:id="rId10"/>
    <p:sldId id="296" r:id="rId11"/>
    <p:sldId id="288"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BDB"/>
    <a:srgbClr val="5E9EEE"/>
    <a:srgbClr val="636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varScale="1">
        <p:scale>
          <a:sx n="40" d="100"/>
          <a:sy n="40" d="100"/>
        </p:scale>
        <p:origin x="24" y="24"/>
      </p:cViewPr>
      <p:guideLst/>
    </p:cSldViewPr>
  </p:slideViewPr>
  <p:notesTextViewPr>
    <p:cViewPr>
      <p:scale>
        <a:sx n="1" d="1"/>
        <a:sy n="1" d="1"/>
      </p:scale>
      <p:origin x="0" y="0"/>
    </p:cViewPr>
  </p:notesTextViewPr>
  <p:sorterViewPr>
    <p:cViewPr>
      <p:scale>
        <a:sx n="125" d="100"/>
        <a:sy n="125" d="100"/>
      </p:scale>
      <p:origin x="0" y="-59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03.073"/>
    </inkml:context>
    <inkml:brush xml:id="br0">
      <inkml:brushProperty name="width" value="0.35" units="cm"/>
      <inkml:brushProperty name="height" value="0.35" units="cm"/>
      <inkml:brushProperty name="color" value="#FFFFFF"/>
    </inkml:brush>
  </inkml:definitions>
  <inkml:trace contextRef="#ctx0" brushRef="#br0">17 8 24575,'-7'0'0,"-2"-7"0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37.89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Кружок"/>
          <p:cNvSpPr/>
          <p:nvPr/>
        </p:nvSpPr>
        <p:spPr>
          <a:xfrm>
            <a:off x="3706961" y="211947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0" name="Radiance"/>
          <p:cNvSpPr txBox="1"/>
          <p:nvPr/>
        </p:nvSpPr>
        <p:spPr>
          <a:xfrm>
            <a:off x="6973516" y="5370413"/>
            <a:ext cx="2867773"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en-US" sz="6000" dirty="0" err="1">
                <a:solidFill>
                  <a:schemeClr val="tx1"/>
                </a:solidFill>
                <a:latin typeface="Montserrat ExtraBold" panose="00000900000000000000" pitchFamily="2" charset="-52"/>
                <a:cs typeface="Arial" panose="020B0604020202020204" pitchFamily="34" charset="0"/>
              </a:rPr>
              <a:t>Chater</a:t>
            </a:r>
            <a:endParaRPr lang="en-US" sz="6000" dirty="0">
              <a:solidFill>
                <a:schemeClr val="tx1"/>
              </a:solidFill>
              <a:latin typeface="Montserrat ExtraBold" panose="00000900000000000000" pitchFamily="2" charset="-52"/>
              <a:cs typeface="Arial" panose="020B0604020202020204" pitchFamily="34" charset="0"/>
            </a:endParaRPr>
          </a:p>
        </p:txBody>
      </p:sp>
      <p:sp>
        <p:nvSpPr>
          <p:cNvPr id="41" name="Premium PowerPoint, Keynote, Google Slides Template"/>
          <p:cNvSpPr txBox="1"/>
          <p:nvPr/>
        </p:nvSpPr>
        <p:spPr>
          <a:xfrm>
            <a:off x="5161064" y="6951025"/>
            <a:ext cx="6492672"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r>
              <a:rPr lang="en-US" dirty="0" err="1">
                <a:solidFill>
                  <a:schemeClr val="bg2"/>
                </a:solidFill>
                <a:latin typeface="Montserrat" panose="00000500000000000000" pitchFamily="2" charset="-52"/>
                <a:cs typeface="Arial" panose="020B0604020202020204" pitchFamily="34" charset="0"/>
              </a:rPr>
              <a:t>Chater</a:t>
            </a:r>
            <a:r>
              <a:rPr lang="en-US" dirty="0">
                <a:solidFill>
                  <a:schemeClr val="bg2"/>
                </a:solidFill>
                <a:latin typeface="Montserrat" panose="00000500000000000000" pitchFamily="2" charset="-52"/>
                <a:cs typeface="Arial" panose="020B0604020202020204" pitchFamily="34" charset="0"/>
              </a:rPr>
              <a:t> created</a:t>
            </a:r>
          </a:p>
          <a:p>
            <a:r>
              <a:rPr lang="en-US" dirty="0">
                <a:solidFill>
                  <a:schemeClr val="bg2"/>
                </a:solidFill>
                <a:latin typeface="Montserrat" panose="00000500000000000000" pitchFamily="2" charset="-52"/>
                <a:cs typeface="Arial" panose="020B0604020202020204" pitchFamily="34" charset="0"/>
              </a:rPr>
              <a:t> by Bogdan </a:t>
            </a:r>
            <a:r>
              <a:rPr lang="en-US" dirty="0" err="1">
                <a:solidFill>
                  <a:schemeClr val="bg2"/>
                </a:solidFill>
                <a:latin typeface="Montserrat" panose="00000500000000000000" pitchFamily="2" charset="-52"/>
                <a:cs typeface="Arial" panose="020B0604020202020204" pitchFamily="34" charset="0"/>
              </a:rPr>
              <a:t>Kapriyan</a:t>
            </a:r>
            <a:r>
              <a:rPr lang="en-US" dirty="0">
                <a:solidFill>
                  <a:schemeClr val="bg2"/>
                </a:solidFill>
                <a:latin typeface="Montserrat" panose="00000500000000000000" pitchFamily="2" charset="-52"/>
                <a:cs typeface="Arial" panose="020B0604020202020204" pitchFamily="34" charset="0"/>
              </a:rPr>
              <a:t> </a:t>
            </a:r>
          </a:p>
          <a:p>
            <a:r>
              <a:rPr lang="en-US" dirty="0">
                <a:solidFill>
                  <a:schemeClr val="bg2"/>
                </a:solidFill>
                <a:latin typeface="Montserrat" panose="00000500000000000000" pitchFamily="2" charset="-52"/>
                <a:cs typeface="Arial" panose="020B0604020202020204" pitchFamily="34" charset="0"/>
              </a:rPr>
              <a:t>for course work</a:t>
            </a:r>
            <a:endParaRPr lang="ru-RU" dirty="0">
              <a:solidFill>
                <a:schemeClr val="bg2"/>
              </a:solidFill>
              <a:latin typeface="Montserrat" panose="00000500000000000000" pitchFamily="2" charset="-52"/>
              <a:cs typeface="Arial" panose="020B0604020202020204" pitchFamily="34" charset="0"/>
            </a:endParaRPr>
          </a:p>
        </p:txBody>
      </p:sp>
      <p:grpSp>
        <p:nvGrpSpPr>
          <p:cNvPr id="3" name="Группа 2">
            <a:extLst>
              <a:ext uri="{FF2B5EF4-FFF2-40B4-BE49-F238E27FC236}">
                <a16:creationId xmlns:a16="http://schemas.microsoft.com/office/drawing/2014/main" id="{4BCFE98C-80C2-4DBC-90CF-CF7C43B1B02B}"/>
              </a:ext>
            </a:extLst>
          </p:cNvPr>
          <p:cNvGrpSpPr/>
          <p:nvPr/>
        </p:nvGrpSpPr>
        <p:grpSpPr>
          <a:xfrm>
            <a:off x="7607299" y="8142043"/>
            <a:ext cx="1600202" cy="933589"/>
            <a:chOff x="7607299" y="8755153"/>
            <a:chExt cx="1600202" cy="933589"/>
          </a:xfrm>
        </p:grpSpPr>
        <p:sp>
          <p:nvSpPr>
            <p:cNvPr id="42" name="Закругленный прямоугольник"/>
            <p:cNvSpPr/>
            <p:nvPr/>
          </p:nvSpPr>
          <p:spPr>
            <a:xfrm>
              <a:off x="7620000" y="8997067"/>
              <a:ext cx="1574800" cy="449760"/>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3" name="PRO"/>
            <p:cNvSpPr txBox="1"/>
            <p:nvPr/>
          </p:nvSpPr>
          <p:spPr>
            <a:xfrm>
              <a:off x="7607299" y="8755153"/>
              <a:ext cx="1600202" cy="9335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06.05.2023</a:t>
              </a:r>
            </a:p>
            <a:p>
              <a:endParaRPr lang="en-US" dirty="0">
                <a:solidFill>
                  <a:schemeClr val="bg2"/>
                </a:solidFill>
                <a:latin typeface="Arial" panose="020B0604020202020204" pitchFamily="34" charset="0"/>
                <a:cs typeface="Arial" panose="020B0604020202020204" pitchFamily="34" charset="0"/>
              </a:endParaRPr>
            </a:p>
          </p:txBody>
        </p:sp>
      </p:grpSp>
      <p:pic>
        <p:nvPicPr>
          <p:cNvPr id="7" name="Рисунок 6">
            <a:extLst>
              <a:ext uri="{FF2B5EF4-FFF2-40B4-BE49-F238E27FC236}">
                <a16:creationId xmlns:a16="http://schemas.microsoft.com/office/drawing/2014/main" id="{2C70E01A-2279-76D8-9DFA-2D5F77581A3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881" b="5881"/>
          <a:stretch/>
        </p:blipFill>
        <p:spPr>
          <a:xfrm>
            <a:off x="11893420" y="0"/>
            <a:ext cx="15544419" cy="13716000"/>
          </a:xfrm>
          <a:prstGeom prst="flowChartTerminator">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2823623"/>
            <a:ext cx="8734348" cy="103859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stop the server, start the server, you also have the opportunity to create a new database with a different name, it will contain all the necessary tables and triggers to work with it, this was done to simplify the program check. There is one drawback in my server, this is that only 256 people can use the server, since I use local ports 127.0.0.1 and there can only be 256 IP addresses on the local one in my case.</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1486952"/>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Server features</a:t>
            </a:r>
          </a:p>
        </p:txBody>
      </p:sp>
      <p:pic>
        <p:nvPicPr>
          <p:cNvPr id="2" name="Рисунок 1">
            <a:extLst>
              <a:ext uri="{FF2B5EF4-FFF2-40B4-BE49-F238E27FC236}">
                <a16:creationId xmlns:a16="http://schemas.microsoft.com/office/drawing/2014/main" id="{16CCCA28-2A9B-FE78-12D4-BB0183497B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757010" y="0"/>
            <a:ext cx="14357112" cy="13716000"/>
          </a:xfrm>
          <a:prstGeom prst="flowChartTerminator">
            <a:avLst/>
          </a:prstGeom>
        </p:spPr>
      </p:pic>
    </p:spTree>
    <p:extLst>
      <p:ext uri="{BB962C8B-B14F-4D97-AF65-F5344CB8AC3E}">
        <p14:creationId xmlns:p14="http://schemas.microsoft.com/office/powerpoint/2010/main" val="22136202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ontact us"/>
          <p:cNvSpPr txBox="1"/>
          <p:nvPr/>
        </p:nvSpPr>
        <p:spPr>
          <a:xfrm>
            <a:off x="13881367" y="2215627"/>
            <a:ext cx="7767163" cy="25648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Thanks for</a:t>
            </a:r>
          </a:p>
          <a:p>
            <a:r>
              <a:rPr lang="en-US" dirty="0">
                <a:latin typeface="Montserrat ExtraBold" panose="00000900000000000000" pitchFamily="2" charset="-52"/>
              </a:rPr>
              <a:t>watching</a:t>
            </a:r>
          </a:p>
        </p:txBody>
      </p:sp>
      <p:sp>
        <p:nvSpPr>
          <p:cNvPr id="818" name="Фигура"/>
          <p:cNvSpPr/>
          <p:nvPr/>
        </p:nvSpPr>
        <p:spPr>
          <a:xfrm>
            <a:off x="13906368" y="4780432"/>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3148322" y="5885027"/>
            <a:ext cx="8684472" cy="1281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err="1">
                <a:latin typeface="Montserrat" panose="00000500000000000000" pitchFamily="2" charset="-52"/>
              </a:rPr>
              <a:t>Chater</a:t>
            </a:r>
            <a:r>
              <a:rPr lang="en-US" dirty="0">
                <a:latin typeface="Montserrat" panose="00000500000000000000" pitchFamily="2" charset="-52"/>
              </a:rPr>
              <a:t> created by Bogdan </a:t>
            </a:r>
            <a:r>
              <a:rPr lang="en-US" dirty="0" err="1">
                <a:latin typeface="Montserrat" panose="00000500000000000000" pitchFamily="2" charset="-52"/>
              </a:rPr>
              <a:t>Kapriyan</a:t>
            </a:r>
            <a:r>
              <a:rPr lang="en-US" dirty="0">
                <a:latin typeface="Montserrat" panose="00000500000000000000" pitchFamily="2" charset="-52"/>
              </a:rPr>
              <a:t>.</a:t>
            </a:r>
          </a:p>
          <a:p>
            <a:r>
              <a:rPr lang="en-US" dirty="0">
                <a:latin typeface="Montserrat" panose="00000500000000000000" pitchFamily="2" charset="-52"/>
              </a:rPr>
              <a:t>GitHub -https://github.com/</a:t>
            </a:r>
            <a:r>
              <a:rPr lang="en-US" dirty="0" err="1">
                <a:latin typeface="Montserrat" panose="00000500000000000000" pitchFamily="2" charset="-52"/>
              </a:rPr>
              <a:t>RecountsXxx</a:t>
            </a:r>
            <a:r>
              <a:rPr lang="en-US" dirty="0">
                <a:latin typeface="Montserrat" panose="00000500000000000000" pitchFamily="2" charset="-52"/>
              </a:rPr>
              <a:t>/</a:t>
            </a:r>
            <a:r>
              <a:rPr lang="en-US" dirty="0" err="1">
                <a:latin typeface="Montserrat" panose="00000500000000000000" pitchFamily="2" charset="-52"/>
              </a:rPr>
              <a:t>Chater</a:t>
            </a:r>
            <a:endParaRPr dirty="0">
              <a:latin typeface="Montserrat" panose="00000500000000000000" pitchFamily="2" charset="-52"/>
            </a:endParaRPr>
          </a:p>
        </p:txBody>
      </p:sp>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60FB53EC-5D00-26B2-86EF-D5599621D0BA}"/>
                  </a:ext>
                </a:extLst>
              </p14:cNvPr>
              <p14:cNvContentPartPr/>
              <p14:nvPr/>
            </p14:nvContentPartPr>
            <p14:xfrm>
              <a:off x="18525240" y="5727240"/>
              <a:ext cx="6480" cy="2880"/>
            </p14:xfrm>
          </p:contentPart>
        </mc:Choice>
        <mc:Fallback xmlns="">
          <p:pic>
            <p:nvPicPr>
              <p:cNvPr id="7" name="Рукописный ввод 6">
                <a:extLst>
                  <a:ext uri="{FF2B5EF4-FFF2-40B4-BE49-F238E27FC236}">
                    <a16:creationId xmlns:a16="http://schemas.microsoft.com/office/drawing/2014/main" id="{60FB53EC-5D00-26B2-86EF-D5599621D0BA}"/>
                  </a:ext>
                </a:extLst>
              </p:cNvPr>
              <p:cNvPicPr/>
              <p:nvPr/>
            </p:nvPicPr>
            <p:blipFill>
              <a:blip r:embed="rId3"/>
              <a:stretch>
                <a:fillRect/>
              </a:stretch>
            </p:blipFill>
            <p:spPr>
              <a:xfrm>
                <a:off x="18462600" y="5664600"/>
                <a:ext cx="1321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22C65B9B-F3FB-726F-0836-D6D8090412C1}"/>
                  </a:ext>
                </a:extLst>
              </p14:cNvPr>
              <p14:cNvContentPartPr/>
              <p14:nvPr/>
            </p14:nvContentPartPr>
            <p14:xfrm>
              <a:off x="4983120" y="3001800"/>
              <a:ext cx="360" cy="360"/>
            </p14:xfrm>
          </p:contentPart>
        </mc:Choice>
        <mc:Fallback xmlns="">
          <p:pic>
            <p:nvPicPr>
              <p:cNvPr id="8" name="Рукописный ввод 7">
                <a:extLst>
                  <a:ext uri="{FF2B5EF4-FFF2-40B4-BE49-F238E27FC236}">
                    <a16:creationId xmlns:a16="http://schemas.microsoft.com/office/drawing/2014/main" id="{22C65B9B-F3FB-726F-0836-D6D8090412C1}"/>
                  </a:ext>
                </a:extLst>
              </p:cNvPr>
              <p:cNvPicPr/>
              <p:nvPr/>
            </p:nvPicPr>
            <p:blipFill>
              <a:blip r:embed="rId5"/>
              <a:stretch>
                <a:fillRect/>
              </a:stretch>
            </p:blipFill>
            <p:spPr>
              <a:xfrm>
                <a:off x="4920120" y="2939160"/>
                <a:ext cx="126000" cy="126000"/>
              </a:xfrm>
              <a:prstGeom prst="rect">
                <a:avLst/>
              </a:prstGeom>
            </p:spPr>
          </p:pic>
        </mc:Fallback>
      </mc:AlternateContent>
      <p:pic>
        <p:nvPicPr>
          <p:cNvPr id="17" name="Рисунок 16">
            <a:extLst>
              <a:ext uri="{FF2B5EF4-FFF2-40B4-BE49-F238E27FC236}">
                <a16:creationId xmlns:a16="http://schemas.microsoft.com/office/drawing/2014/main" id="{8BAFEB5B-E676-0D73-4D79-0F95A2473FDB}"/>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233" b="2233"/>
          <a:stretch/>
        </p:blipFill>
        <p:spPr>
          <a:xfrm>
            <a:off x="-2523284" y="0"/>
            <a:ext cx="14357112" cy="13716000"/>
          </a:xfrm>
          <a:prstGeom prst="flowChartTerminator">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Numbered list"/>
          <p:cNvSpPr txBox="1"/>
          <p:nvPr/>
        </p:nvSpPr>
        <p:spPr>
          <a:xfrm>
            <a:off x="2394564" y="1242277"/>
            <a:ext cx="2069403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Goals              Database struct</a:t>
            </a:r>
          </a:p>
        </p:txBody>
      </p:sp>
      <p:sp>
        <p:nvSpPr>
          <p:cNvPr id="305" name="Фигура"/>
          <p:cNvSpPr/>
          <p:nvPr/>
        </p:nvSpPr>
        <p:spPr>
          <a:xfrm>
            <a:off x="2476369" y="3088048"/>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07" name="Кружок"/>
          <p:cNvSpPr/>
          <p:nvPr/>
        </p:nvSpPr>
        <p:spPr>
          <a:xfrm>
            <a:off x="2430164" y="4839091"/>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1"/>
          <p:cNvSpPr txBox="1"/>
          <p:nvPr/>
        </p:nvSpPr>
        <p:spPr>
          <a:xfrm>
            <a:off x="2421787" y="4875377"/>
            <a:ext cx="642827" cy="5027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latin typeface="Montserrat ExtraBold" panose="00000900000000000000" pitchFamily="2" charset="-52"/>
              </a:rPr>
              <a:t>1</a:t>
            </a:r>
          </a:p>
        </p:txBody>
      </p:sp>
      <p:sp>
        <p:nvSpPr>
          <p:cNvPr id="310" name="Subtitle text about project"/>
          <p:cNvSpPr txBox="1"/>
          <p:nvPr/>
        </p:nvSpPr>
        <p:spPr>
          <a:xfrm>
            <a:off x="3477047" y="4767655"/>
            <a:ext cx="7591189"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Add video call</a:t>
            </a:r>
          </a:p>
        </p:txBody>
      </p:sp>
      <p:sp>
        <p:nvSpPr>
          <p:cNvPr id="313" name="Кружок"/>
          <p:cNvSpPr/>
          <p:nvPr/>
        </p:nvSpPr>
        <p:spPr>
          <a:xfrm>
            <a:off x="2438541" y="6247655"/>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2"/>
          <p:cNvSpPr txBox="1"/>
          <p:nvPr/>
        </p:nvSpPr>
        <p:spPr>
          <a:xfrm>
            <a:off x="2438541" y="6275597"/>
            <a:ext cx="642827" cy="5027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dirty="0">
                <a:latin typeface="Montserrat ExtraBold" panose="00000900000000000000" pitchFamily="2" charset="-52"/>
              </a:rPr>
              <a:t>2</a:t>
            </a:r>
          </a:p>
        </p:txBody>
      </p:sp>
      <p:sp>
        <p:nvSpPr>
          <p:cNvPr id="316" name="Subtitle text about project"/>
          <p:cNvSpPr txBox="1"/>
          <p:nvPr/>
        </p:nvSpPr>
        <p:spPr>
          <a:xfrm>
            <a:off x="3264828" y="6044052"/>
            <a:ext cx="6879179"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 Add encryption</a:t>
            </a:r>
          </a:p>
        </p:txBody>
      </p:sp>
      <p:sp>
        <p:nvSpPr>
          <p:cNvPr id="22" name="Кружок">
            <a:extLst>
              <a:ext uri="{FF2B5EF4-FFF2-40B4-BE49-F238E27FC236}">
                <a16:creationId xmlns:a16="http://schemas.microsoft.com/office/drawing/2014/main" id="{039C9BC0-27D8-49AE-8238-2F734A9326EE}"/>
              </a:ext>
            </a:extLst>
          </p:cNvPr>
          <p:cNvSpPr/>
          <p:nvPr/>
        </p:nvSpPr>
        <p:spPr>
          <a:xfrm>
            <a:off x="2467992" y="7327378"/>
            <a:ext cx="626073" cy="626074"/>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 name="2">
            <a:extLst>
              <a:ext uri="{FF2B5EF4-FFF2-40B4-BE49-F238E27FC236}">
                <a16:creationId xmlns:a16="http://schemas.microsoft.com/office/drawing/2014/main" id="{A4812EF0-2FB1-4D7D-8C4C-5FE67CECF352}"/>
              </a:ext>
            </a:extLst>
          </p:cNvPr>
          <p:cNvSpPr txBox="1"/>
          <p:nvPr/>
        </p:nvSpPr>
        <p:spPr>
          <a:xfrm>
            <a:off x="2476369" y="7390921"/>
            <a:ext cx="642827" cy="5027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rPr lang="en-US" dirty="0">
                <a:latin typeface="Montserrat ExtraBold" panose="00000900000000000000" pitchFamily="2" charset="-52"/>
              </a:rPr>
              <a:t>3</a:t>
            </a:r>
          </a:p>
        </p:txBody>
      </p:sp>
      <p:sp>
        <p:nvSpPr>
          <p:cNvPr id="24" name="Subtitle text about project">
            <a:extLst>
              <a:ext uri="{FF2B5EF4-FFF2-40B4-BE49-F238E27FC236}">
                <a16:creationId xmlns:a16="http://schemas.microsoft.com/office/drawing/2014/main" id="{C0ACC8B9-9424-4251-8AA4-FC32BD152FB7}"/>
              </a:ext>
            </a:extLst>
          </p:cNvPr>
          <p:cNvSpPr txBox="1"/>
          <p:nvPr/>
        </p:nvSpPr>
        <p:spPr>
          <a:xfrm>
            <a:off x="3477047" y="7235307"/>
            <a:ext cx="6879179"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Upgrade security</a:t>
            </a:r>
          </a:p>
        </p:txBody>
      </p:sp>
      <p:pic>
        <p:nvPicPr>
          <p:cNvPr id="3" name="Рисунок 2">
            <a:extLst>
              <a:ext uri="{FF2B5EF4-FFF2-40B4-BE49-F238E27FC236}">
                <a16:creationId xmlns:a16="http://schemas.microsoft.com/office/drawing/2014/main" id="{0419EE42-4DFA-0716-BDEE-235025986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881" y="2645456"/>
            <a:ext cx="15144731" cy="8456546"/>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6" name="Title text slide">
            <a:extLst>
              <a:ext uri="{FF2B5EF4-FFF2-40B4-BE49-F238E27FC236}">
                <a16:creationId xmlns:a16="http://schemas.microsoft.com/office/drawing/2014/main" id="{7C4AF2AB-62E0-BE38-6F6D-F51D1D91CBAA}"/>
              </a:ext>
            </a:extLst>
          </p:cNvPr>
          <p:cNvSpPr txBox="1"/>
          <p:nvPr/>
        </p:nvSpPr>
        <p:spPr>
          <a:xfrm>
            <a:off x="4766020" y="4313339"/>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Auth process</a:t>
            </a:r>
          </a:p>
        </p:txBody>
      </p:sp>
      <p:sp>
        <p:nvSpPr>
          <p:cNvPr id="1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18C48405-69E8-079C-319E-E19BA9877D44}"/>
              </a:ext>
            </a:extLst>
          </p:cNvPr>
          <p:cNvSpPr txBox="1"/>
          <p:nvPr/>
        </p:nvSpPr>
        <p:spPr>
          <a:xfrm>
            <a:off x="4766020" y="5976570"/>
            <a:ext cx="8734348" cy="52153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enter field and press button Login or you don’t registered you can press Register page and enter fields and press button Register, you returned an Login page, and you must have password and login</a:t>
            </a:r>
            <a:r>
              <a:rPr lang="en-US" dirty="0">
                <a:latin typeface="Montserrat" panose="00000500000000000000" pitchFamily="2" charset="-52"/>
              </a:rPr>
              <a:t>.</a:t>
            </a:r>
          </a:p>
        </p:txBody>
      </p:sp>
      <p:grpSp>
        <p:nvGrpSpPr>
          <p:cNvPr id="18" name="Группа">
            <a:extLst>
              <a:ext uri="{FF2B5EF4-FFF2-40B4-BE49-F238E27FC236}">
                <a16:creationId xmlns:a16="http://schemas.microsoft.com/office/drawing/2014/main" id="{A2D5C934-6278-3D6B-7EB5-6A3084DBF368}"/>
              </a:ext>
            </a:extLst>
          </p:cNvPr>
          <p:cNvGrpSpPr/>
          <p:nvPr/>
        </p:nvGrpSpPr>
        <p:grpSpPr>
          <a:xfrm>
            <a:off x="1098718" y="6180862"/>
            <a:ext cx="2403376" cy="2403376"/>
            <a:chOff x="0" y="0"/>
            <a:chExt cx="2403375" cy="2403375"/>
          </a:xfrm>
        </p:grpSpPr>
        <p:sp>
          <p:nvSpPr>
            <p:cNvPr id="19" name="Кружок">
              <a:extLst>
                <a:ext uri="{FF2B5EF4-FFF2-40B4-BE49-F238E27FC236}">
                  <a16:creationId xmlns:a16="http://schemas.microsoft.com/office/drawing/2014/main" id="{B9F58D2D-BB28-B16D-7667-DD41B280AA11}"/>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20" name="Freeform 11">
              <a:extLst>
                <a:ext uri="{FF2B5EF4-FFF2-40B4-BE49-F238E27FC236}">
                  <a16:creationId xmlns:a16="http://schemas.microsoft.com/office/drawing/2014/main" id="{E976DD4C-B446-095B-08A8-516197779CB3}"/>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pic>
        <p:nvPicPr>
          <p:cNvPr id="2" name="Рисунок 1">
            <a:extLst>
              <a:ext uri="{FF2B5EF4-FFF2-40B4-BE49-F238E27FC236}">
                <a16:creationId xmlns:a16="http://schemas.microsoft.com/office/drawing/2014/main" id="{B63DEFBE-7ED4-D302-C790-0F1FC9ADD44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3500368" y="157777"/>
            <a:ext cx="14357112" cy="13716000"/>
          </a:xfrm>
          <a:prstGeom prst="flowChartTerminator">
            <a:avLst/>
          </a:prstGeom>
        </p:spPr>
      </p:pic>
    </p:spTree>
    <p:extLst>
      <p:ext uri="{BB962C8B-B14F-4D97-AF65-F5344CB8AC3E}">
        <p14:creationId xmlns:p14="http://schemas.microsoft.com/office/powerpoint/2010/main" val="3574766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2823623"/>
            <a:ext cx="8734348" cy="74313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go to the settings menu, minimize, close applications, search for a chat with a friend by a friend's nickname, go to the list of incoming requests to friends and the list to friends, update the list of friends, it updates itself, but if you need so then please, just there is an add friend button. That's all.</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1486952"/>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Main page features</a:t>
            </a:r>
          </a:p>
        </p:txBody>
      </p:sp>
      <p:pic>
        <p:nvPicPr>
          <p:cNvPr id="2" name="Рисунок 1">
            <a:extLst>
              <a:ext uri="{FF2B5EF4-FFF2-40B4-BE49-F238E27FC236}">
                <a16:creationId xmlns:a16="http://schemas.microsoft.com/office/drawing/2014/main" id="{40BC84AE-BD88-F8F5-7E15-0E2AE5752F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5742581" y="157776"/>
            <a:ext cx="14357112" cy="13716000"/>
          </a:xfrm>
          <a:prstGeom prst="flowChartTerminator">
            <a:avLst/>
          </a:prstGeom>
        </p:spPr>
      </p:pic>
    </p:spTree>
    <p:extLst>
      <p:ext uri="{BB962C8B-B14F-4D97-AF65-F5344CB8AC3E}">
        <p14:creationId xmlns:p14="http://schemas.microsoft.com/office/powerpoint/2010/main" val="5603688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96" name="Title text slide"/>
          <p:cNvSpPr txBox="1"/>
          <p:nvPr/>
        </p:nvSpPr>
        <p:spPr>
          <a:xfrm>
            <a:off x="5083334" y="3201118"/>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Chat features</a:t>
            </a:r>
            <a:r>
              <a:rPr lang="ru-RU" dirty="0">
                <a:latin typeface="Montserrat ExtraBold" panose="00000900000000000000" pitchFamily="2" charset="-52"/>
              </a:rPr>
              <a:t> </a:t>
            </a:r>
            <a:endParaRPr lang="en-US" dirty="0">
              <a:latin typeface="Montserrat ExtraBold" panose="00000900000000000000" pitchFamily="2" charset="-52"/>
            </a:endParaRP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5083334" y="4538645"/>
            <a:ext cx="8734348" cy="79317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Medium" panose="00000600000000000000" pitchFamily="2" charset="-52"/>
              </a:rPr>
              <a:t>You can send text messages, archives, videos, photos, audio messages, make audio calls. You can also delete your messages and delete the entire chat, also if you minimize the application you will receive messages.</a:t>
            </a:r>
            <a:r>
              <a:rPr lang="ru-RU" sz="4000" dirty="0">
                <a:solidFill>
                  <a:schemeClr val="tx1"/>
                </a:solidFill>
                <a:latin typeface="Montserrat Medium" panose="00000600000000000000" pitchFamily="2" charset="-52"/>
              </a:rPr>
              <a:t> </a:t>
            </a:r>
            <a:r>
              <a:rPr lang="en-US" sz="4000" dirty="0">
                <a:solidFill>
                  <a:schemeClr val="tx1"/>
                </a:solidFill>
                <a:latin typeface="Montserrat Medium" panose="00000600000000000000" pitchFamily="2" charset="-52"/>
              </a:rPr>
              <a:t>Also you cant open folder path for zip-file, video-message, image-message and audio-message.</a:t>
            </a:r>
            <a:br>
              <a:rPr lang="en-US" dirty="0"/>
            </a:br>
            <a:endParaRPr lang="en-US" dirty="0">
              <a:latin typeface="Montserrat" panose="00000500000000000000" pitchFamily="2" charset="-52"/>
            </a:endParaRPr>
          </a:p>
        </p:txBody>
      </p:sp>
      <p:grpSp>
        <p:nvGrpSpPr>
          <p:cNvPr id="302" name="Группа"/>
          <p:cNvGrpSpPr/>
          <p:nvPr/>
        </p:nvGrpSpPr>
        <p:grpSpPr>
          <a:xfrm>
            <a:off x="1117379" y="5814089"/>
            <a:ext cx="2403376" cy="2403376"/>
            <a:chOff x="0" y="0"/>
            <a:chExt cx="2403375" cy="2403375"/>
          </a:xfrm>
        </p:grpSpPr>
        <p:sp>
          <p:nvSpPr>
            <p:cNvPr id="300" name="Кружок"/>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301" name="Freeform 11"/>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pic>
        <p:nvPicPr>
          <p:cNvPr id="3" name="Рисунок 2">
            <a:extLst>
              <a:ext uri="{FF2B5EF4-FFF2-40B4-BE49-F238E27FC236}">
                <a16:creationId xmlns:a16="http://schemas.microsoft.com/office/drawing/2014/main" id="{2DE5D0B9-B183-A99D-2701-DA8F3CE57CA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178512" y="0"/>
            <a:ext cx="14357112" cy="13716000"/>
          </a:xfrm>
          <a:prstGeom prst="flowChartTerminator">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5607237"/>
            <a:ext cx="8734348" cy="59540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change your username and password, change the theme and language of the application, clear the cache, unlock the user, log out of your account, you can also save your data for the next login to applications without a username and password.</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4181412"/>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Settings features</a:t>
            </a:r>
          </a:p>
        </p:txBody>
      </p:sp>
      <p:pic>
        <p:nvPicPr>
          <p:cNvPr id="6" name="Рисунок 5">
            <a:extLst>
              <a:ext uri="{FF2B5EF4-FFF2-40B4-BE49-F238E27FC236}">
                <a16:creationId xmlns:a16="http://schemas.microsoft.com/office/drawing/2014/main" id="{941FEB92-4F0A-B60C-9342-42D65ABA4DB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905040" y="0"/>
            <a:ext cx="14357112" cy="13716000"/>
          </a:xfrm>
          <a:prstGeom prst="flowChartTerminator">
            <a:avLst/>
          </a:prstGeom>
        </p:spPr>
      </p:pic>
    </p:spTree>
    <p:extLst>
      <p:ext uri="{BB962C8B-B14F-4D97-AF65-F5344CB8AC3E}">
        <p14:creationId xmlns:p14="http://schemas.microsoft.com/office/powerpoint/2010/main" val="11946509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5515110"/>
            <a:ext cx="8734348" cy="59540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When you call, you have the opportunity to reject the call, also if you turn off or lose the Internet, the call will automatically end, the same for the other user you call, he can pick up the phone and reject the call, the call is accompanied by a ringing sound.</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4181412"/>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Audio features</a:t>
            </a:r>
          </a:p>
        </p:txBody>
      </p:sp>
      <p:pic>
        <p:nvPicPr>
          <p:cNvPr id="2" name="Рисунок 1">
            <a:extLst>
              <a:ext uri="{FF2B5EF4-FFF2-40B4-BE49-F238E27FC236}">
                <a16:creationId xmlns:a16="http://schemas.microsoft.com/office/drawing/2014/main" id="{DC0C4EBF-BAC3-2537-309B-80BB42159D2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278816" y="-171450"/>
            <a:ext cx="14357112" cy="13716000"/>
          </a:xfrm>
          <a:prstGeom prst="flowChartTerminator">
            <a:avLst/>
          </a:prstGeom>
        </p:spPr>
      </p:pic>
    </p:spTree>
    <p:extLst>
      <p:ext uri="{BB962C8B-B14F-4D97-AF65-F5344CB8AC3E}">
        <p14:creationId xmlns:p14="http://schemas.microsoft.com/office/powerpoint/2010/main" val="37129759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4129909"/>
            <a:ext cx="8734348" cy="89086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send a friend request to another user and he can reject the friend request or add you as a friend, also you can remove a friend from the friend list by right clicking on a person and delete a friend, also you can block him, this means that you are not you can send him messages and send friend requests, also with him, but you can unblock him in the settings.</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2796211"/>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Friends features</a:t>
            </a:r>
          </a:p>
        </p:txBody>
      </p:sp>
      <p:pic>
        <p:nvPicPr>
          <p:cNvPr id="3" name="Рисунок 2">
            <a:extLst>
              <a:ext uri="{FF2B5EF4-FFF2-40B4-BE49-F238E27FC236}">
                <a16:creationId xmlns:a16="http://schemas.microsoft.com/office/drawing/2014/main" id="{3D47AD3E-9A4A-DAAF-23B9-B79898A72BD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621716" y="0"/>
            <a:ext cx="14357112" cy="13716000"/>
          </a:xfrm>
          <a:prstGeom prst="flowChartTerminator">
            <a:avLst/>
          </a:prstGeom>
        </p:spPr>
      </p:pic>
    </p:spTree>
    <p:extLst>
      <p:ext uri="{BB962C8B-B14F-4D97-AF65-F5344CB8AC3E}">
        <p14:creationId xmlns:p14="http://schemas.microsoft.com/office/powerpoint/2010/main" val="22650134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4129909"/>
            <a:ext cx="8734348" cy="81699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The communication between the server and the client is through a helper library, the user interface does not have any access to the server, no third party intervention, the server uses the TCP protocol, and the audio call server uses the UDP protocol for faster information transfer. The files are sent to the server in JSON format.</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2796211"/>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Other characters </a:t>
            </a:r>
          </a:p>
        </p:txBody>
      </p:sp>
      <p:pic>
        <p:nvPicPr>
          <p:cNvPr id="2" name="Рисунок 1">
            <a:extLst>
              <a:ext uri="{FF2B5EF4-FFF2-40B4-BE49-F238E27FC236}">
                <a16:creationId xmlns:a16="http://schemas.microsoft.com/office/drawing/2014/main" id="{78E7EE45-C0B5-B59D-650E-6925AC887ED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551736" y="157776"/>
            <a:ext cx="14357112" cy="13716000"/>
          </a:xfrm>
          <a:prstGeom prst="flowChartTerminator">
            <a:avLst/>
          </a:prstGeom>
        </p:spPr>
      </p:pic>
    </p:spTree>
    <p:extLst>
      <p:ext uri="{BB962C8B-B14F-4D97-AF65-F5344CB8AC3E}">
        <p14:creationId xmlns:p14="http://schemas.microsoft.com/office/powerpoint/2010/main" val="3203861722"/>
      </p:ext>
    </p:extLst>
  </p:cSld>
  <p:clrMapOvr>
    <a:masterClrMapping/>
  </p:clrMapOvr>
  <p:transition spd="slow">
    <p:push dir="u"/>
  </p:transition>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317</TotalTime>
  <Words>565</Words>
  <Application>Microsoft Office PowerPoint</Application>
  <PresentationFormat>Произвольный</PresentationFormat>
  <Paragraphs>33</Paragraphs>
  <Slides>11</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11</vt:i4>
      </vt:variant>
    </vt:vector>
  </HeadingPairs>
  <TitlesOfParts>
    <vt:vector size="21" baseType="lpstr">
      <vt:lpstr>Arial</vt:lpstr>
      <vt:lpstr>Helvetica Neue</vt:lpstr>
      <vt:lpstr>Helvetica Neue Light</vt:lpstr>
      <vt:lpstr>Helvetica Neue Medium</vt:lpstr>
      <vt:lpstr>Montserrat</vt:lpstr>
      <vt:lpstr>Montserrat ExtraBold</vt:lpstr>
      <vt:lpstr>Montserrat Medium</vt:lpstr>
      <vt:lpstr>Open Sans</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Kim</dc:creator>
  <cp:lastModifiedBy>Капріян Богдан Ярославович</cp:lastModifiedBy>
  <cp:revision>16</cp:revision>
  <dcterms:modified xsi:type="dcterms:W3CDTF">2023-05-07T16:34:17Z</dcterms:modified>
</cp:coreProperties>
</file>