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73" r:id="rId3"/>
    <p:sldId id="289" r:id="rId4"/>
    <p:sldId id="297" r:id="rId5"/>
    <p:sldId id="272" r:id="rId6"/>
    <p:sldId id="290" r:id="rId7"/>
    <p:sldId id="293" r:id="rId8"/>
    <p:sldId id="294" r:id="rId9"/>
    <p:sldId id="295" r:id="rId10"/>
    <p:sldId id="288"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BDB"/>
    <a:srgbClr val="5E9EEE"/>
    <a:srgbClr val="636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53"/>
  </p:normalViewPr>
  <p:slideViewPr>
    <p:cSldViewPr snapToGrid="0" snapToObjects="1">
      <p:cViewPr varScale="1">
        <p:scale>
          <a:sx n="40" d="100"/>
          <a:sy n="40" d="100"/>
        </p:scale>
        <p:origin x="658" y="58"/>
      </p:cViewPr>
      <p:guideLst/>
    </p:cSldViewPr>
  </p:slideViewPr>
  <p:notesTextViewPr>
    <p:cViewPr>
      <p:scale>
        <a:sx n="1" d="1"/>
        <a:sy n="1" d="1"/>
      </p:scale>
      <p:origin x="0" y="0"/>
    </p:cViewPr>
  </p:notesTextViewPr>
  <p:sorterViewPr>
    <p:cViewPr>
      <p:scale>
        <a:sx n="125" d="100"/>
        <a:sy n="125" d="100"/>
      </p:scale>
      <p:origin x="0" y="-59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03.073"/>
    </inkml:context>
    <inkml:brush xml:id="br0">
      <inkml:brushProperty name="width" value="0.35" units="cm"/>
      <inkml:brushProperty name="height" value="0.35" units="cm"/>
      <inkml:brushProperty name="color" value="#FFFFFF"/>
    </inkml:brush>
  </inkml:definitions>
  <inkml:trace contextRef="#ctx0" brushRef="#br0">17 8 24575,'-7'0'0,"-2"-7"0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37.89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6801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a:extLst>
              <a:ext uri="{FF2B5EF4-FFF2-40B4-BE49-F238E27FC236}">
                <a16:creationId xmlns:a16="http://schemas.microsoft.com/office/drawing/2014/main" id="{F47CD3BD-A387-7F40-ACF5-2B1B39BE1E86}"/>
              </a:ext>
            </a:extLst>
          </p:cNvPr>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a:extLst>
              <a:ext uri="{FF2B5EF4-FFF2-40B4-BE49-F238E27FC236}">
                <a16:creationId xmlns:a16="http://schemas.microsoft.com/office/drawing/2014/main" id="{B8396492-B780-D240-829F-00D97E67965D}"/>
              </a:ext>
            </a:extLst>
          </p:cNvPr>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a:extLst>
              <a:ext uri="{FF2B5EF4-FFF2-40B4-BE49-F238E27FC236}">
                <a16:creationId xmlns:a16="http://schemas.microsoft.com/office/drawing/2014/main" id="{861B9A0E-31C6-9346-9D37-EF10F3CAFF97}"/>
              </a:ext>
            </a:extLst>
          </p:cNvPr>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a:extLst>
              <a:ext uri="{FF2B5EF4-FFF2-40B4-BE49-F238E27FC236}">
                <a16:creationId xmlns:a16="http://schemas.microsoft.com/office/drawing/2014/main" id="{36143BAE-5E2C-7F41-BC81-09098781A6FE}"/>
              </a:ext>
            </a:extLst>
          </p:cNvPr>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a:extLst>
              <a:ext uri="{FF2B5EF4-FFF2-40B4-BE49-F238E27FC236}">
                <a16:creationId xmlns:a16="http://schemas.microsoft.com/office/drawing/2014/main" id="{8C8D1548-9593-4C43-A993-E2E4FC2FDFC4}"/>
              </a:ext>
            </a:extLst>
          </p:cNvPr>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a:extLst>
              <a:ext uri="{FF2B5EF4-FFF2-40B4-BE49-F238E27FC236}">
                <a16:creationId xmlns:a16="http://schemas.microsoft.com/office/drawing/2014/main" id="{DA6B0B96-6DA7-6A44-BF0F-324E5C36EAD4}"/>
              </a:ext>
            </a:extLst>
          </p:cNvPr>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a:extLst>
              <a:ext uri="{FF2B5EF4-FFF2-40B4-BE49-F238E27FC236}">
                <a16:creationId xmlns:a16="http://schemas.microsoft.com/office/drawing/2014/main" id="{FDD7233C-789B-F645-9A93-0902FD37E3F5}"/>
              </a:ext>
            </a:extLst>
          </p:cNvPr>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a:extLst>
              <a:ext uri="{FF2B5EF4-FFF2-40B4-BE49-F238E27FC236}">
                <a16:creationId xmlns:a16="http://schemas.microsoft.com/office/drawing/2014/main" id="{D930F49C-53E0-C34B-A26B-D3B43ED98E32}"/>
              </a:ext>
            </a:extLst>
          </p:cNvPr>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a:extLst>
              <a:ext uri="{FF2B5EF4-FFF2-40B4-BE49-F238E27FC236}">
                <a16:creationId xmlns:a16="http://schemas.microsoft.com/office/drawing/2014/main" id="{5F6CE79E-0A3F-7B4A-9BE6-2ADCFAD4BDFE}"/>
              </a:ext>
            </a:extLst>
          </p:cNvPr>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a:extLst>
              <a:ext uri="{FF2B5EF4-FFF2-40B4-BE49-F238E27FC236}">
                <a16:creationId xmlns:a16="http://schemas.microsoft.com/office/drawing/2014/main" id="{83E167CB-CF06-A64A-9F6D-FD99857D6488}"/>
              </a:ext>
            </a:extLst>
          </p:cNvPr>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a:extLst>
              <a:ext uri="{FF2B5EF4-FFF2-40B4-BE49-F238E27FC236}">
                <a16:creationId xmlns:a16="http://schemas.microsoft.com/office/drawing/2014/main" id="{6632B09F-922C-7547-AEFA-D41EE26742DA}"/>
              </a:ext>
            </a:extLst>
          </p:cNvPr>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4000463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a:extLst>
              <a:ext uri="{FF2B5EF4-FFF2-40B4-BE49-F238E27FC236}">
                <a16:creationId xmlns:a16="http://schemas.microsoft.com/office/drawing/2014/main" id="{3B2B5356-D75D-4F42-BCA3-3EA90378412F}"/>
              </a:ext>
            </a:extLst>
          </p:cNvPr>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a:extLst>
              <a:ext uri="{FF2B5EF4-FFF2-40B4-BE49-F238E27FC236}">
                <a16:creationId xmlns:a16="http://schemas.microsoft.com/office/drawing/2014/main" id="{837EB3C7-4AD3-4741-AF17-C9D8B4CE4C88}"/>
              </a:ext>
            </a:extLst>
          </p:cNvPr>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a:extLst>
              <a:ext uri="{FF2B5EF4-FFF2-40B4-BE49-F238E27FC236}">
                <a16:creationId xmlns:a16="http://schemas.microsoft.com/office/drawing/2014/main" id="{1C67F7C5-10B0-744C-AE47-1BB7F2C46321}"/>
              </a:ext>
            </a:extLst>
          </p:cNvPr>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a:extLst>
              <a:ext uri="{FF2B5EF4-FFF2-40B4-BE49-F238E27FC236}">
                <a16:creationId xmlns:a16="http://schemas.microsoft.com/office/drawing/2014/main" id="{032A1A0A-E2A3-F845-BBC3-793DD16C0F6A}"/>
              </a:ext>
            </a:extLst>
          </p:cNvPr>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a:extLst>
              <a:ext uri="{FF2B5EF4-FFF2-40B4-BE49-F238E27FC236}">
                <a16:creationId xmlns:a16="http://schemas.microsoft.com/office/drawing/2014/main" id="{FE1C41BC-E172-B044-8023-5C089A56879E}"/>
              </a:ext>
            </a:extLst>
          </p:cNvPr>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a:extLst>
              <a:ext uri="{FF2B5EF4-FFF2-40B4-BE49-F238E27FC236}">
                <a16:creationId xmlns:a16="http://schemas.microsoft.com/office/drawing/2014/main" id="{B6C615F0-3A31-C240-997E-FEC17ECFE1B3}"/>
              </a:ext>
            </a:extLst>
          </p:cNvPr>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a:extLst>
              <a:ext uri="{FF2B5EF4-FFF2-40B4-BE49-F238E27FC236}">
                <a16:creationId xmlns:a16="http://schemas.microsoft.com/office/drawing/2014/main" id="{3881F6F7-9883-E140-9C25-C7AB0977C9EE}"/>
              </a:ext>
            </a:extLst>
          </p:cNvPr>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a:extLst>
              <a:ext uri="{FF2B5EF4-FFF2-40B4-BE49-F238E27FC236}">
                <a16:creationId xmlns:a16="http://schemas.microsoft.com/office/drawing/2014/main" id="{B1F31A74-229A-EF4C-BCE8-7DE84B4ADB20}"/>
              </a:ext>
            </a:extLst>
          </p:cNvPr>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a:extLst>
              <a:ext uri="{FF2B5EF4-FFF2-40B4-BE49-F238E27FC236}">
                <a16:creationId xmlns:a16="http://schemas.microsoft.com/office/drawing/2014/main" id="{3CD5F662-C087-A148-B3BF-1557D6696A0A}"/>
              </a:ext>
            </a:extLst>
          </p:cNvPr>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a:extLst>
              <a:ext uri="{FF2B5EF4-FFF2-40B4-BE49-F238E27FC236}">
                <a16:creationId xmlns:a16="http://schemas.microsoft.com/office/drawing/2014/main" id="{AEE8F5D1-FA84-E849-A0F8-194E15C7AF6D}"/>
              </a:ext>
            </a:extLst>
          </p:cNvPr>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a:extLst>
              <a:ext uri="{FF2B5EF4-FFF2-40B4-BE49-F238E27FC236}">
                <a16:creationId xmlns:a16="http://schemas.microsoft.com/office/drawing/2014/main" id="{203EBA19-EF70-4C44-ACAC-C6E2CA4D8768}"/>
              </a:ext>
            </a:extLst>
          </p:cNvPr>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a:extLst>
              <a:ext uri="{FF2B5EF4-FFF2-40B4-BE49-F238E27FC236}">
                <a16:creationId xmlns:a16="http://schemas.microsoft.com/office/drawing/2014/main" id="{091600B4-215C-B64B-99D1-199C5DDA2454}"/>
              </a:ext>
            </a:extLst>
          </p:cNvPr>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a:extLst>
              <a:ext uri="{FF2B5EF4-FFF2-40B4-BE49-F238E27FC236}">
                <a16:creationId xmlns:a16="http://schemas.microsoft.com/office/drawing/2014/main" id="{64C4E337-ADD3-BB41-B198-45738D967EF0}"/>
              </a:ext>
            </a:extLst>
          </p:cNvPr>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a:extLst>
              <a:ext uri="{FF2B5EF4-FFF2-40B4-BE49-F238E27FC236}">
                <a16:creationId xmlns:a16="http://schemas.microsoft.com/office/drawing/2014/main" id="{27E259D7-419F-444C-90F8-75E8BCA89F3E}"/>
              </a:ext>
            </a:extLst>
          </p:cNvPr>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a:extLst>
              <a:ext uri="{FF2B5EF4-FFF2-40B4-BE49-F238E27FC236}">
                <a16:creationId xmlns:a16="http://schemas.microsoft.com/office/drawing/2014/main" id="{45C8F71B-F599-8849-AEEB-43D51CE9CC06}"/>
              </a:ext>
            </a:extLst>
          </p:cNvPr>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a:extLst>
              <a:ext uri="{FF2B5EF4-FFF2-40B4-BE49-F238E27FC236}">
                <a16:creationId xmlns:a16="http://schemas.microsoft.com/office/drawing/2014/main" id="{F02BDC7C-1317-2148-AB84-D5A5F5B7F93B}"/>
              </a:ext>
            </a:extLst>
          </p:cNvPr>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a:extLst>
              <a:ext uri="{FF2B5EF4-FFF2-40B4-BE49-F238E27FC236}">
                <a16:creationId xmlns:a16="http://schemas.microsoft.com/office/drawing/2014/main" id="{6B685AEF-9E1D-084E-868D-7D14C94FA1EB}"/>
              </a:ext>
            </a:extLst>
          </p:cNvPr>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63026858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3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Кружок"/>
          <p:cNvSpPr/>
          <p:nvPr/>
        </p:nvSpPr>
        <p:spPr>
          <a:xfrm>
            <a:off x="3706961" y="211947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0" name="Radiance"/>
          <p:cNvSpPr txBox="1"/>
          <p:nvPr/>
        </p:nvSpPr>
        <p:spPr>
          <a:xfrm>
            <a:off x="7314958" y="5370413"/>
            <a:ext cx="2184893"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r>
              <a:rPr lang="en-US" sz="6000" dirty="0">
                <a:solidFill>
                  <a:schemeClr val="tx1"/>
                </a:solidFill>
                <a:latin typeface="Montserrat ExtraBold" panose="00000900000000000000" pitchFamily="2" charset="-52"/>
                <a:cs typeface="Arial" panose="020B0604020202020204" pitchFamily="34" charset="0"/>
              </a:rPr>
              <a:t>Shop</a:t>
            </a:r>
          </a:p>
        </p:txBody>
      </p:sp>
      <p:sp>
        <p:nvSpPr>
          <p:cNvPr id="41" name="Premium PowerPoint, Keynote, Google Slides Template"/>
          <p:cNvSpPr txBox="1"/>
          <p:nvPr/>
        </p:nvSpPr>
        <p:spPr>
          <a:xfrm>
            <a:off x="5161064" y="6951025"/>
            <a:ext cx="6492672"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r>
              <a:rPr lang="en-US" dirty="0">
                <a:solidFill>
                  <a:schemeClr val="bg2"/>
                </a:solidFill>
                <a:latin typeface="Montserrat" panose="00000500000000000000" pitchFamily="2" charset="-52"/>
                <a:cs typeface="Arial" panose="020B0604020202020204" pitchFamily="34" charset="0"/>
              </a:rPr>
              <a:t>Shop created</a:t>
            </a:r>
          </a:p>
          <a:p>
            <a:r>
              <a:rPr lang="en-US" dirty="0">
                <a:solidFill>
                  <a:schemeClr val="bg2"/>
                </a:solidFill>
                <a:latin typeface="Montserrat" panose="00000500000000000000" pitchFamily="2" charset="-52"/>
                <a:cs typeface="Arial" panose="020B0604020202020204" pitchFamily="34" charset="0"/>
              </a:rPr>
              <a:t> by Bogdan </a:t>
            </a:r>
            <a:r>
              <a:rPr lang="en-US" dirty="0" err="1">
                <a:solidFill>
                  <a:schemeClr val="bg2"/>
                </a:solidFill>
                <a:latin typeface="Montserrat" panose="00000500000000000000" pitchFamily="2" charset="-52"/>
                <a:cs typeface="Arial" panose="020B0604020202020204" pitchFamily="34" charset="0"/>
              </a:rPr>
              <a:t>Kapriyan</a:t>
            </a:r>
            <a:r>
              <a:rPr lang="en-US" dirty="0">
                <a:solidFill>
                  <a:schemeClr val="bg2"/>
                </a:solidFill>
                <a:latin typeface="Montserrat" panose="00000500000000000000" pitchFamily="2" charset="-52"/>
                <a:cs typeface="Arial" panose="020B0604020202020204" pitchFamily="34" charset="0"/>
              </a:rPr>
              <a:t> </a:t>
            </a:r>
          </a:p>
          <a:p>
            <a:r>
              <a:rPr lang="en-US" dirty="0">
                <a:solidFill>
                  <a:schemeClr val="bg2"/>
                </a:solidFill>
                <a:latin typeface="Montserrat" panose="00000500000000000000" pitchFamily="2" charset="-52"/>
                <a:cs typeface="Arial" panose="020B0604020202020204" pitchFamily="34" charset="0"/>
              </a:rPr>
              <a:t>for exam work</a:t>
            </a:r>
            <a:endParaRPr lang="ru-RU" dirty="0">
              <a:solidFill>
                <a:schemeClr val="bg2"/>
              </a:solidFill>
              <a:latin typeface="Montserrat" panose="00000500000000000000" pitchFamily="2" charset="-52"/>
              <a:cs typeface="Arial" panose="020B0604020202020204" pitchFamily="34" charset="0"/>
            </a:endParaRPr>
          </a:p>
        </p:txBody>
      </p:sp>
      <p:grpSp>
        <p:nvGrpSpPr>
          <p:cNvPr id="3" name="Группа 2">
            <a:extLst>
              <a:ext uri="{FF2B5EF4-FFF2-40B4-BE49-F238E27FC236}">
                <a16:creationId xmlns:a16="http://schemas.microsoft.com/office/drawing/2014/main" id="{4BCFE98C-80C2-4DBC-90CF-CF7C43B1B02B}"/>
              </a:ext>
            </a:extLst>
          </p:cNvPr>
          <p:cNvGrpSpPr/>
          <p:nvPr/>
        </p:nvGrpSpPr>
        <p:grpSpPr>
          <a:xfrm>
            <a:off x="7607299" y="8142043"/>
            <a:ext cx="1600202" cy="933589"/>
            <a:chOff x="7607299" y="8755153"/>
            <a:chExt cx="1600202" cy="933589"/>
          </a:xfrm>
        </p:grpSpPr>
        <p:sp>
          <p:nvSpPr>
            <p:cNvPr id="42" name="Закругленный прямоугольник"/>
            <p:cNvSpPr/>
            <p:nvPr/>
          </p:nvSpPr>
          <p:spPr>
            <a:xfrm>
              <a:off x="7620000" y="8997067"/>
              <a:ext cx="1574800" cy="449760"/>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3" name="PRO"/>
            <p:cNvSpPr txBox="1"/>
            <p:nvPr/>
          </p:nvSpPr>
          <p:spPr>
            <a:xfrm>
              <a:off x="7607299" y="8755153"/>
              <a:ext cx="1600202" cy="9335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12.09.2023</a:t>
              </a:r>
            </a:p>
            <a:p>
              <a:endParaRPr lang="en-US" dirty="0">
                <a:solidFill>
                  <a:schemeClr val="bg2"/>
                </a:solidFill>
                <a:latin typeface="Arial" panose="020B0604020202020204" pitchFamily="34" charset="0"/>
                <a:cs typeface="Arial" panose="020B0604020202020204" pitchFamily="34" charset="0"/>
              </a:endParaRPr>
            </a:p>
          </p:txBody>
        </p:sp>
      </p:grpSp>
      <p:pic>
        <p:nvPicPr>
          <p:cNvPr id="7" name="Рисунок 6">
            <a:extLst>
              <a:ext uri="{FF2B5EF4-FFF2-40B4-BE49-F238E27FC236}">
                <a16:creationId xmlns:a16="http://schemas.microsoft.com/office/drawing/2014/main" id="{2C70E01A-2279-76D8-9DFA-2D5F77581A3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881" b="5881"/>
          <a:stretch/>
        </p:blipFill>
        <p:spPr>
          <a:xfrm>
            <a:off x="11893420" y="0"/>
            <a:ext cx="15544419" cy="13716000"/>
          </a:xfrm>
          <a:prstGeom prst="flowChartTerminator">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ontact us"/>
          <p:cNvSpPr txBox="1"/>
          <p:nvPr/>
        </p:nvSpPr>
        <p:spPr>
          <a:xfrm>
            <a:off x="13881367" y="2215627"/>
            <a:ext cx="7767163" cy="25648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Thanks for</a:t>
            </a:r>
          </a:p>
          <a:p>
            <a:r>
              <a:rPr lang="en-US" dirty="0">
                <a:latin typeface="Montserrat ExtraBold" panose="00000900000000000000" pitchFamily="2" charset="-52"/>
              </a:rPr>
              <a:t>watching</a:t>
            </a:r>
          </a:p>
        </p:txBody>
      </p:sp>
      <p:sp>
        <p:nvSpPr>
          <p:cNvPr id="818" name="Фигура"/>
          <p:cNvSpPr/>
          <p:nvPr/>
        </p:nvSpPr>
        <p:spPr>
          <a:xfrm>
            <a:off x="13906368" y="4780432"/>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13148322" y="5885027"/>
            <a:ext cx="11388078" cy="1281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a:latin typeface="Montserrat" panose="00000500000000000000" pitchFamily="2" charset="-52"/>
              </a:rPr>
              <a:t>Shop created by Bogdan </a:t>
            </a:r>
            <a:r>
              <a:rPr lang="en-US" dirty="0" err="1">
                <a:latin typeface="Montserrat" panose="00000500000000000000" pitchFamily="2" charset="-52"/>
              </a:rPr>
              <a:t>Kapriyan</a:t>
            </a:r>
            <a:r>
              <a:rPr lang="en-US" dirty="0">
                <a:latin typeface="Montserrat" panose="00000500000000000000" pitchFamily="2" charset="-52"/>
              </a:rPr>
              <a:t>.</a:t>
            </a:r>
          </a:p>
          <a:p>
            <a:r>
              <a:rPr lang="en-US" dirty="0">
                <a:latin typeface="Montserrat" panose="00000500000000000000" pitchFamily="2" charset="-52"/>
              </a:rPr>
              <a:t>GitHub -https://github.com/RecountsXxx/Shop-ASP.NET</a:t>
            </a:r>
            <a:endParaRPr dirty="0">
              <a:latin typeface="Montserrat" panose="00000500000000000000" pitchFamily="2" charset="-52"/>
            </a:endParaRPr>
          </a:p>
        </p:txBody>
      </p:sp>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60FB53EC-5D00-26B2-86EF-D5599621D0BA}"/>
                  </a:ext>
                </a:extLst>
              </p14:cNvPr>
              <p14:cNvContentPartPr/>
              <p14:nvPr/>
            </p14:nvContentPartPr>
            <p14:xfrm>
              <a:off x="18525240" y="5727240"/>
              <a:ext cx="6480" cy="2880"/>
            </p14:xfrm>
          </p:contentPart>
        </mc:Choice>
        <mc:Fallback xmlns="">
          <p:pic>
            <p:nvPicPr>
              <p:cNvPr id="7" name="Рукописный ввод 6">
                <a:extLst>
                  <a:ext uri="{FF2B5EF4-FFF2-40B4-BE49-F238E27FC236}">
                    <a16:creationId xmlns:a16="http://schemas.microsoft.com/office/drawing/2014/main" id="{60FB53EC-5D00-26B2-86EF-D5599621D0BA}"/>
                  </a:ext>
                </a:extLst>
              </p:cNvPr>
              <p:cNvPicPr/>
              <p:nvPr/>
            </p:nvPicPr>
            <p:blipFill>
              <a:blip r:embed="rId3"/>
              <a:stretch>
                <a:fillRect/>
              </a:stretch>
            </p:blipFill>
            <p:spPr>
              <a:xfrm>
                <a:off x="18462600" y="5664600"/>
                <a:ext cx="1321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22C65B9B-F3FB-726F-0836-D6D8090412C1}"/>
                  </a:ext>
                </a:extLst>
              </p14:cNvPr>
              <p14:cNvContentPartPr/>
              <p14:nvPr/>
            </p14:nvContentPartPr>
            <p14:xfrm>
              <a:off x="4983120" y="3001800"/>
              <a:ext cx="360" cy="360"/>
            </p14:xfrm>
          </p:contentPart>
        </mc:Choice>
        <mc:Fallback xmlns="">
          <p:pic>
            <p:nvPicPr>
              <p:cNvPr id="8" name="Рукописный ввод 7">
                <a:extLst>
                  <a:ext uri="{FF2B5EF4-FFF2-40B4-BE49-F238E27FC236}">
                    <a16:creationId xmlns:a16="http://schemas.microsoft.com/office/drawing/2014/main" id="{22C65B9B-F3FB-726F-0836-D6D8090412C1}"/>
                  </a:ext>
                </a:extLst>
              </p:cNvPr>
              <p:cNvPicPr/>
              <p:nvPr/>
            </p:nvPicPr>
            <p:blipFill>
              <a:blip r:embed="rId5"/>
              <a:stretch>
                <a:fillRect/>
              </a:stretch>
            </p:blipFill>
            <p:spPr>
              <a:xfrm>
                <a:off x="4920120" y="2939160"/>
                <a:ext cx="126000" cy="126000"/>
              </a:xfrm>
              <a:prstGeom prst="rect">
                <a:avLst/>
              </a:prstGeom>
            </p:spPr>
          </p:pic>
        </mc:Fallback>
      </mc:AlternateContent>
      <p:pic>
        <p:nvPicPr>
          <p:cNvPr id="17" name="Рисунок 16">
            <a:extLst>
              <a:ext uri="{FF2B5EF4-FFF2-40B4-BE49-F238E27FC236}">
                <a16:creationId xmlns:a16="http://schemas.microsoft.com/office/drawing/2014/main" id="{8BAFEB5B-E676-0D73-4D79-0F95A2473FDB}"/>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233" b="2233"/>
          <a:stretch/>
        </p:blipFill>
        <p:spPr>
          <a:xfrm>
            <a:off x="-2523284" y="0"/>
            <a:ext cx="14357112" cy="13716000"/>
          </a:xfrm>
          <a:prstGeom prst="flowChartTerminator">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Numbered list"/>
          <p:cNvSpPr txBox="1"/>
          <p:nvPr/>
        </p:nvSpPr>
        <p:spPr>
          <a:xfrm>
            <a:off x="2394564" y="1242277"/>
            <a:ext cx="2069403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                 Database struct</a:t>
            </a:r>
          </a:p>
        </p:txBody>
      </p:sp>
      <p:pic>
        <p:nvPicPr>
          <p:cNvPr id="3" name="Рисунок 2">
            <a:extLst>
              <a:ext uri="{FF2B5EF4-FFF2-40B4-BE49-F238E27FC236}">
                <a16:creationId xmlns:a16="http://schemas.microsoft.com/office/drawing/2014/main" id="{0419EE42-4DFA-0716-BDEE-235025986E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53023" y="2825053"/>
            <a:ext cx="10277954" cy="8456546"/>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6" name="Title text slide">
            <a:extLst>
              <a:ext uri="{FF2B5EF4-FFF2-40B4-BE49-F238E27FC236}">
                <a16:creationId xmlns:a16="http://schemas.microsoft.com/office/drawing/2014/main" id="{7C4AF2AB-62E0-BE38-6F6D-F51D1D91CBAA}"/>
              </a:ext>
            </a:extLst>
          </p:cNvPr>
          <p:cNvSpPr txBox="1"/>
          <p:nvPr/>
        </p:nvSpPr>
        <p:spPr>
          <a:xfrm>
            <a:off x="4766020" y="4313339"/>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Auth process</a:t>
            </a:r>
          </a:p>
        </p:txBody>
      </p:sp>
      <p:sp>
        <p:nvSpPr>
          <p:cNvPr id="1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18C48405-69E8-079C-319E-E19BA9877D44}"/>
              </a:ext>
            </a:extLst>
          </p:cNvPr>
          <p:cNvSpPr txBox="1"/>
          <p:nvPr/>
        </p:nvSpPr>
        <p:spPr>
          <a:xfrm>
            <a:off x="4766020" y="5976570"/>
            <a:ext cx="8734348" cy="52153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enter field and press button Login or you don’t registered you can press Register and enter fields and press button Register, you returned an Login page, and you must have password and login</a:t>
            </a:r>
            <a:r>
              <a:rPr lang="en-US" dirty="0">
                <a:latin typeface="Montserrat" panose="00000500000000000000" pitchFamily="2" charset="-52"/>
              </a:rPr>
              <a:t>.</a:t>
            </a:r>
          </a:p>
        </p:txBody>
      </p:sp>
      <p:grpSp>
        <p:nvGrpSpPr>
          <p:cNvPr id="18" name="Группа">
            <a:extLst>
              <a:ext uri="{FF2B5EF4-FFF2-40B4-BE49-F238E27FC236}">
                <a16:creationId xmlns:a16="http://schemas.microsoft.com/office/drawing/2014/main" id="{A2D5C934-6278-3D6B-7EB5-6A3084DBF368}"/>
              </a:ext>
            </a:extLst>
          </p:cNvPr>
          <p:cNvGrpSpPr/>
          <p:nvPr/>
        </p:nvGrpSpPr>
        <p:grpSpPr>
          <a:xfrm>
            <a:off x="1098718" y="6180862"/>
            <a:ext cx="2403376" cy="2403376"/>
            <a:chOff x="0" y="0"/>
            <a:chExt cx="2403375" cy="2403375"/>
          </a:xfrm>
        </p:grpSpPr>
        <p:sp>
          <p:nvSpPr>
            <p:cNvPr id="19" name="Кружок">
              <a:extLst>
                <a:ext uri="{FF2B5EF4-FFF2-40B4-BE49-F238E27FC236}">
                  <a16:creationId xmlns:a16="http://schemas.microsoft.com/office/drawing/2014/main" id="{B9F58D2D-BB28-B16D-7667-DD41B280AA11}"/>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20" name="Freeform 11">
              <a:extLst>
                <a:ext uri="{FF2B5EF4-FFF2-40B4-BE49-F238E27FC236}">
                  <a16:creationId xmlns:a16="http://schemas.microsoft.com/office/drawing/2014/main" id="{E976DD4C-B446-095B-08A8-516197779CB3}"/>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pic>
        <p:nvPicPr>
          <p:cNvPr id="27" name="Рисунок 26">
            <a:extLst>
              <a:ext uri="{FF2B5EF4-FFF2-40B4-BE49-F238E27FC236}">
                <a16:creationId xmlns:a16="http://schemas.microsoft.com/office/drawing/2014/main" id="{9589B1A1-21A1-623F-6351-BC8D20FB866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962" r="4962"/>
          <a:stretch/>
        </p:blipFill>
        <p:spPr>
          <a:xfrm>
            <a:off x="15558087" y="1720636"/>
            <a:ext cx="8119786" cy="10590282"/>
          </a:xfrm>
        </p:spPr>
      </p:pic>
    </p:spTree>
    <p:extLst>
      <p:ext uri="{BB962C8B-B14F-4D97-AF65-F5344CB8AC3E}">
        <p14:creationId xmlns:p14="http://schemas.microsoft.com/office/powerpoint/2010/main" val="3574766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832463" y="1313799"/>
            <a:ext cx="5717193" cy="1260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visit pages such Home you will see featured products and about us, Products you can add product in your card, and you can apply filter for see specific products, Contact this page shows our contacts and our address, Cart you can see your products and checkout, Login you cant register for adding products for your card</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832463" y="172913"/>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Main page features</a:t>
            </a:r>
          </a:p>
        </p:txBody>
      </p:sp>
      <p:pic>
        <p:nvPicPr>
          <p:cNvPr id="6" name="Рисунок 5">
            <a:extLst>
              <a:ext uri="{FF2B5EF4-FFF2-40B4-BE49-F238E27FC236}">
                <a16:creationId xmlns:a16="http://schemas.microsoft.com/office/drawing/2014/main" id="{92FDDFC7-182C-294D-7AAC-D04BF56C792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7429500" y="2909683"/>
            <a:ext cx="16614258" cy="8419925"/>
          </a:xfrm>
        </p:spPr>
      </p:pic>
    </p:spTree>
    <p:extLst>
      <p:ext uri="{BB962C8B-B14F-4D97-AF65-F5344CB8AC3E}">
        <p14:creationId xmlns:p14="http://schemas.microsoft.com/office/powerpoint/2010/main" val="5603688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96" name="Title text slide"/>
          <p:cNvSpPr txBox="1"/>
          <p:nvPr/>
        </p:nvSpPr>
        <p:spPr>
          <a:xfrm>
            <a:off x="832463" y="183102"/>
            <a:ext cx="1065468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Products features</a:t>
            </a:r>
            <a:r>
              <a:rPr lang="ru-RU" dirty="0">
                <a:latin typeface="Montserrat ExtraBold" panose="00000900000000000000" pitchFamily="2" charset="-52"/>
              </a:rPr>
              <a:t> </a:t>
            </a:r>
            <a:endParaRPr lang="en-US" dirty="0">
              <a:latin typeface="Montserrat ExtraBold" panose="00000900000000000000" pitchFamily="2" charset="-52"/>
            </a:endParaRPr>
          </a:p>
        </p:txBody>
      </p:sp>
      <p:sp>
        <p:nvSpPr>
          <p:cNvPr id="29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832463" y="1524846"/>
            <a:ext cx="6652858" cy="108863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Medium" panose="00000600000000000000" pitchFamily="2" charset="-52"/>
              </a:rPr>
              <a:t>You can see out products, and you see title, description, price, seller company, and delivery company. Products page includes filter, filter includes such parameters as brands and price limit,</a:t>
            </a:r>
            <a:r>
              <a:rPr lang="ru-RU" sz="4000" dirty="0">
                <a:solidFill>
                  <a:schemeClr val="tx1"/>
                </a:solidFill>
                <a:latin typeface="Montserrat Medium" panose="00000600000000000000" pitchFamily="2" charset="-52"/>
              </a:rPr>
              <a:t> </a:t>
            </a:r>
            <a:r>
              <a:rPr lang="en-US" sz="4000" dirty="0">
                <a:solidFill>
                  <a:schemeClr val="tx1"/>
                </a:solidFill>
                <a:latin typeface="Montserrat Medium" panose="00000600000000000000" pitchFamily="2" charset="-52"/>
              </a:rPr>
              <a:t>to apply filter you need click apply filter and you see your products sorting by filter. Also you cant add product in your cart.</a:t>
            </a:r>
            <a:br>
              <a:rPr lang="en-US" dirty="0"/>
            </a:br>
            <a:endParaRPr lang="en-US" dirty="0">
              <a:latin typeface="Montserrat" panose="00000500000000000000" pitchFamily="2" charset="-52"/>
            </a:endParaRPr>
          </a:p>
        </p:txBody>
      </p:sp>
      <p:pic>
        <p:nvPicPr>
          <p:cNvPr id="10" name="Рисунок 9">
            <a:extLst>
              <a:ext uri="{FF2B5EF4-FFF2-40B4-BE49-F238E27FC236}">
                <a16:creationId xmlns:a16="http://schemas.microsoft.com/office/drawing/2014/main" id="{460ACE9A-5B2C-AA7E-809E-A25E0AF0779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7485321" y="3131549"/>
            <a:ext cx="16691255" cy="7988280"/>
          </a:xfrm>
          <a:noFill/>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832463" y="1602329"/>
            <a:ext cx="5610867" cy="44766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see our description, out contacts and, our address. Map integrated by </a:t>
            </a:r>
            <a:r>
              <a:rPr lang="en-US" sz="4000" dirty="0" err="1">
                <a:solidFill>
                  <a:schemeClr val="tx1"/>
                </a:solidFill>
                <a:latin typeface="Montserrat" panose="00000500000000000000" pitchFamily="2" charset="-52"/>
              </a:rPr>
              <a:t>SimpleMap</a:t>
            </a:r>
            <a:endParaRPr lang="en-US" sz="4000" dirty="0">
              <a:solidFill>
                <a:schemeClr val="tx1"/>
              </a:solidFill>
              <a:latin typeface="Montserrat" panose="00000500000000000000" pitchFamily="2" charset="-52"/>
            </a:endParaRP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832463" y="268631"/>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Contacts features</a:t>
            </a:r>
          </a:p>
        </p:txBody>
      </p:sp>
      <p:pic>
        <p:nvPicPr>
          <p:cNvPr id="5" name="Рисунок 4">
            <a:extLst>
              <a:ext uri="{FF2B5EF4-FFF2-40B4-BE49-F238E27FC236}">
                <a16:creationId xmlns:a16="http://schemas.microsoft.com/office/drawing/2014/main" id="{F4A050B2-EC80-0171-3674-4EBDBE535B1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6668387" y="3189790"/>
            <a:ext cx="17339930" cy="8341200"/>
          </a:xfrm>
        </p:spPr>
      </p:pic>
    </p:spTree>
    <p:extLst>
      <p:ext uri="{BB962C8B-B14F-4D97-AF65-F5344CB8AC3E}">
        <p14:creationId xmlns:p14="http://schemas.microsoft.com/office/powerpoint/2010/main" val="11946509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24197" y="1509452"/>
            <a:ext cx="5281180" cy="6692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When you added product in your cart, you will see products and price, you have features delete product from your cart, also you make checkout with your data.</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524197" y="175754"/>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Cart features</a:t>
            </a:r>
          </a:p>
        </p:txBody>
      </p:sp>
      <p:pic>
        <p:nvPicPr>
          <p:cNvPr id="6" name="Рисунок 5">
            <a:extLst>
              <a:ext uri="{FF2B5EF4-FFF2-40B4-BE49-F238E27FC236}">
                <a16:creationId xmlns:a16="http://schemas.microsoft.com/office/drawing/2014/main" id="{BDC135FB-1B81-348E-8C80-27E21A27C78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7132405" y="2769146"/>
            <a:ext cx="16968381" cy="8162819"/>
          </a:xfrm>
        </p:spPr>
      </p:pic>
    </p:spTree>
    <p:extLst>
      <p:ext uri="{BB962C8B-B14F-4D97-AF65-F5344CB8AC3E}">
        <p14:creationId xmlns:p14="http://schemas.microsoft.com/office/powerpoint/2010/main" val="37129759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677069" y="1391290"/>
            <a:ext cx="6680661" cy="96473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add products, category, delivery company, seller company, Data upload very fast. Also you cant delete products, sellers, deliveries, categories, in table, table have scroll-viewer so there won`t be any problem. In system exists one admin. Users are separated in 2 roles, ‘Admin’, ‘User’.</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677069" y="106475"/>
            <a:ext cx="13819981"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Admin panel features</a:t>
            </a:r>
          </a:p>
        </p:txBody>
      </p:sp>
      <p:pic>
        <p:nvPicPr>
          <p:cNvPr id="6" name="Рисунок 5">
            <a:extLst>
              <a:ext uri="{FF2B5EF4-FFF2-40B4-BE49-F238E27FC236}">
                <a16:creationId xmlns:a16="http://schemas.microsoft.com/office/drawing/2014/main" id="{87977F1A-FCD9-FFC4-8206-97DBB14E041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7957207" y="3178091"/>
            <a:ext cx="16235406" cy="7359817"/>
          </a:xfrm>
        </p:spPr>
      </p:pic>
    </p:spTree>
    <p:extLst>
      <p:ext uri="{BB962C8B-B14F-4D97-AF65-F5344CB8AC3E}">
        <p14:creationId xmlns:p14="http://schemas.microsoft.com/office/powerpoint/2010/main" val="22650134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4129909"/>
            <a:ext cx="8734348" cy="59540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For auth I used such as </a:t>
            </a:r>
            <a:r>
              <a:rPr lang="en-US" sz="4000" dirty="0" err="1">
                <a:solidFill>
                  <a:schemeClr val="tx1"/>
                </a:solidFill>
                <a:latin typeface="Montserrat" panose="00000500000000000000" pitchFamily="2" charset="-52"/>
              </a:rPr>
              <a:t>liblary</a:t>
            </a:r>
            <a:r>
              <a:rPr lang="en-US" sz="4000" dirty="0">
                <a:solidFill>
                  <a:schemeClr val="tx1"/>
                </a:solidFill>
                <a:latin typeface="Montserrat" panose="00000500000000000000" pitchFamily="2" charset="-52"/>
              </a:rPr>
              <a:t> </a:t>
            </a:r>
            <a:r>
              <a:rPr lang="en-US" sz="4000" dirty="0" err="1">
                <a:solidFill>
                  <a:schemeClr val="tx1"/>
                </a:solidFill>
                <a:latin typeface="Montserrat" panose="00000500000000000000" pitchFamily="2" charset="-52"/>
              </a:rPr>
              <a:t>ASP.Net</a:t>
            </a:r>
            <a:r>
              <a:rPr lang="en-US" sz="4000" dirty="0">
                <a:solidFill>
                  <a:schemeClr val="tx1"/>
                </a:solidFill>
                <a:latin typeface="Montserrat" panose="00000500000000000000" pitchFamily="2" charset="-52"/>
              </a:rPr>
              <a:t> Core identity, for pages styles I used Bootstrap Framework, and I make responsive design, app used </a:t>
            </a:r>
            <a:r>
              <a:rPr lang="en-US" sz="4000" dirty="0" err="1">
                <a:solidFill>
                  <a:schemeClr val="tx1"/>
                </a:solidFill>
                <a:latin typeface="Montserrat" panose="00000500000000000000" pitchFamily="2" charset="-52"/>
              </a:rPr>
              <a:t>sqlite</a:t>
            </a:r>
            <a:r>
              <a:rPr lang="en-US" sz="4000" dirty="0">
                <a:solidFill>
                  <a:schemeClr val="tx1"/>
                </a:solidFill>
                <a:latin typeface="Montserrat" panose="00000500000000000000" pitchFamily="2" charset="-52"/>
              </a:rPr>
              <a:t> database, adding and deleting data happening with </a:t>
            </a:r>
            <a:r>
              <a:rPr lang="en-US" sz="4000" dirty="0" err="1">
                <a:solidFill>
                  <a:schemeClr val="tx1"/>
                </a:solidFill>
                <a:latin typeface="Montserrat" panose="00000500000000000000" pitchFamily="2" charset="-52"/>
              </a:rPr>
              <a:t>ASP.Net</a:t>
            </a:r>
            <a:r>
              <a:rPr lang="en-US" sz="4000" dirty="0">
                <a:solidFill>
                  <a:schemeClr val="tx1"/>
                </a:solidFill>
                <a:latin typeface="Montserrat" panose="00000500000000000000" pitchFamily="2" charset="-52"/>
              </a:rPr>
              <a:t> core Entity Framework.</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2796211"/>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Other characters </a:t>
            </a:r>
          </a:p>
        </p:txBody>
      </p:sp>
      <p:pic>
        <p:nvPicPr>
          <p:cNvPr id="2" name="Рисунок 1">
            <a:extLst>
              <a:ext uri="{FF2B5EF4-FFF2-40B4-BE49-F238E27FC236}">
                <a16:creationId xmlns:a16="http://schemas.microsoft.com/office/drawing/2014/main" id="{78E7EE45-C0B5-B59D-650E-6925AC887ED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551736" y="157776"/>
            <a:ext cx="14357112" cy="13716000"/>
          </a:xfrm>
          <a:prstGeom prst="flowChartTerminator">
            <a:avLst/>
          </a:prstGeom>
        </p:spPr>
      </p:pic>
    </p:spTree>
    <p:extLst>
      <p:ext uri="{BB962C8B-B14F-4D97-AF65-F5344CB8AC3E}">
        <p14:creationId xmlns:p14="http://schemas.microsoft.com/office/powerpoint/2010/main" val="3203861722"/>
      </p:ext>
    </p:extLst>
  </p:cSld>
  <p:clrMapOvr>
    <a:masterClrMapping/>
  </p:clrMapOvr>
  <p:transition spd="slow">
    <p:push dir="u"/>
  </p:transition>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388</TotalTime>
  <Words>374</Words>
  <Application>Microsoft Office PowerPoint</Application>
  <PresentationFormat>Произвольный</PresentationFormat>
  <Paragraphs>25</Paragraphs>
  <Slides>10</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10</vt:i4>
      </vt:variant>
    </vt:vector>
  </HeadingPairs>
  <TitlesOfParts>
    <vt:vector size="20" baseType="lpstr">
      <vt:lpstr>Arial</vt:lpstr>
      <vt:lpstr>Helvetica Neue</vt:lpstr>
      <vt:lpstr>Helvetica Neue Light</vt:lpstr>
      <vt:lpstr>Helvetica Neue Medium</vt:lpstr>
      <vt:lpstr>Montserrat</vt:lpstr>
      <vt:lpstr>Montserrat ExtraBold</vt:lpstr>
      <vt:lpstr>Montserrat Medium</vt:lpstr>
      <vt:lpstr>Open Sans</vt:lpstr>
      <vt:lpstr>Roboto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Kim</dc:creator>
  <cp:lastModifiedBy>Bohdan Bohdan</cp:lastModifiedBy>
  <cp:revision>23</cp:revision>
  <dcterms:modified xsi:type="dcterms:W3CDTF">2023-09-12T14:46:52Z</dcterms:modified>
</cp:coreProperties>
</file>