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73" r:id="rId3"/>
    <p:sldId id="289" r:id="rId4"/>
    <p:sldId id="297" r:id="rId5"/>
    <p:sldId id="272" r:id="rId6"/>
    <p:sldId id="290" r:id="rId7"/>
    <p:sldId id="293" r:id="rId8"/>
    <p:sldId id="294" r:id="rId9"/>
    <p:sldId id="295" r:id="rId10"/>
    <p:sldId id="296" r:id="rId11"/>
    <p:sldId id="288"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BDB"/>
    <a:srgbClr val="5E9EEE"/>
    <a:srgbClr val="636E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53"/>
  </p:normalViewPr>
  <p:slideViewPr>
    <p:cSldViewPr snapToGrid="0" snapToObjects="1">
      <p:cViewPr varScale="1">
        <p:scale>
          <a:sx n="40" d="100"/>
          <a:sy n="40" d="100"/>
        </p:scale>
        <p:origin x="590" y="58"/>
      </p:cViewPr>
      <p:guideLst/>
    </p:cSldViewPr>
  </p:slideViewPr>
  <p:notesTextViewPr>
    <p:cViewPr>
      <p:scale>
        <a:sx n="1" d="1"/>
        <a:sy n="1" d="1"/>
      </p:scale>
      <p:origin x="0" y="0"/>
    </p:cViewPr>
  </p:notesTextViewPr>
  <p:sorterViewPr>
    <p:cViewPr>
      <p:scale>
        <a:sx n="125" d="100"/>
        <a:sy n="125" d="100"/>
      </p:scale>
      <p:origin x="0" y="-59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3:03.073"/>
    </inkml:context>
    <inkml:brush xml:id="br0">
      <inkml:brushProperty name="width" value="0.35" units="cm"/>
      <inkml:brushProperty name="height" value="0.35" units="cm"/>
      <inkml:brushProperty name="color" value="#FFFFFF"/>
    </inkml:brush>
  </inkml:definitions>
  <inkml:trace contextRef="#ctx0" brushRef="#br0">17 8 24575,'-7'0'0,"-2"-7"0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2T16:23:37.89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a:endParaRPr/>
          </a:p>
        </p:txBody>
      </p:sp>
      <p:sp>
        <p:nvSpPr>
          <p:cNvPr id="27" name="Shape 2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76801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a:extLst>
              <a:ext uri="{FF2B5EF4-FFF2-40B4-BE49-F238E27FC236}">
                <a16:creationId xmlns:a16="http://schemas.microsoft.com/office/drawing/2014/main" id="{F47CD3BD-A387-7F40-ACF5-2B1B39BE1E86}"/>
              </a:ext>
            </a:extLst>
          </p:cNvPr>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a:extLst>
              <a:ext uri="{FF2B5EF4-FFF2-40B4-BE49-F238E27FC236}">
                <a16:creationId xmlns:a16="http://schemas.microsoft.com/office/drawing/2014/main" id="{B8396492-B780-D240-829F-00D97E67965D}"/>
              </a:ext>
            </a:extLst>
          </p:cNvPr>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a:extLst>
              <a:ext uri="{FF2B5EF4-FFF2-40B4-BE49-F238E27FC236}">
                <a16:creationId xmlns:a16="http://schemas.microsoft.com/office/drawing/2014/main" id="{861B9A0E-31C6-9346-9D37-EF10F3CAFF97}"/>
              </a:ext>
            </a:extLst>
          </p:cNvPr>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a:extLst>
              <a:ext uri="{FF2B5EF4-FFF2-40B4-BE49-F238E27FC236}">
                <a16:creationId xmlns:a16="http://schemas.microsoft.com/office/drawing/2014/main" id="{36143BAE-5E2C-7F41-BC81-09098781A6FE}"/>
              </a:ext>
            </a:extLst>
          </p:cNvPr>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a:extLst>
              <a:ext uri="{FF2B5EF4-FFF2-40B4-BE49-F238E27FC236}">
                <a16:creationId xmlns:a16="http://schemas.microsoft.com/office/drawing/2014/main" id="{8C8D1548-9593-4C43-A993-E2E4FC2FDFC4}"/>
              </a:ext>
            </a:extLst>
          </p:cNvPr>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a:extLst>
              <a:ext uri="{FF2B5EF4-FFF2-40B4-BE49-F238E27FC236}">
                <a16:creationId xmlns:a16="http://schemas.microsoft.com/office/drawing/2014/main" id="{DA6B0B96-6DA7-6A44-BF0F-324E5C36EAD4}"/>
              </a:ext>
            </a:extLst>
          </p:cNvPr>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a:extLst>
              <a:ext uri="{FF2B5EF4-FFF2-40B4-BE49-F238E27FC236}">
                <a16:creationId xmlns:a16="http://schemas.microsoft.com/office/drawing/2014/main" id="{FDD7233C-789B-F645-9A93-0902FD37E3F5}"/>
              </a:ext>
            </a:extLst>
          </p:cNvPr>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a:extLst>
              <a:ext uri="{FF2B5EF4-FFF2-40B4-BE49-F238E27FC236}">
                <a16:creationId xmlns:a16="http://schemas.microsoft.com/office/drawing/2014/main" id="{D930F49C-53E0-C34B-A26B-D3B43ED98E32}"/>
              </a:ext>
            </a:extLst>
          </p:cNvPr>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a:extLst>
              <a:ext uri="{FF2B5EF4-FFF2-40B4-BE49-F238E27FC236}">
                <a16:creationId xmlns:a16="http://schemas.microsoft.com/office/drawing/2014/main" id="{5F6CE79E-0A3F-7B4A-9BE6-2ADCFAD4BDFE}"/>
              </a:ext>
            </a:extLst>
          </p:cNvPr>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a:extLst>
              <a:ext uri="{FF2B5EF4-FFF2-40B4-BE49-F238E27FC236}">
                <a16:creationId xmlns:a16="http://schemas.microsoft.com/office/drawing/2014/main" id="{83E167CB-CF06-A64A-9F6D-FD99857D6488}"/>
              </a:ext>
            </a:extLst>
          </p:cNvPr>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a:extLst>
              <a:ext uri="{FF2B5EF4-FFF2-40B4-BE49-F238E27FC236}">
                <a16:creationId xmlns:a16="http://schemas.microsoft.com/office/drawing/2014/main" id="{6632B09F-922C-7547-AEFA-D41EE26742DA}"/>
              </a:ext>
            </a:extLst>
          </p:cNvPr>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4000463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 name="Рисунок 2">
            <a:extLst>
              <a:ext uri="{FF2B5EF4-FFF2-40B4-BE49-F238E27FC236}">
                <a16:creationId xmlns:a16="http://schemas.microsoft.com/office/drawing/2014/main" id="{8D36E33F-58A3-2C41-B672-6E3E68DA1A48}"/>
              </a:ext>
            </a:extLst>
          </p:cNvPr>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a:extLst>
              <a:ext uri="{FF2B5EF4-FFF2-40B4-BE49-F238E27FC236}">
                <a16:creationId xmlns:a16="http://schemas.microsoft.com/office/drawing/2014/main" id="{3B2B5356-D75D-4F42-BCA3-3EA90378412F}"/>
              </a:ext>
            </a:extLst>
          </p:cNvPr>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a:extLst>
              <a:ext uri="{FF2B5EF4-FFF2-40B4-BE49-F238E27FC236}">
                <a16:creationId xmlns:a16="http://schemas.microsoft.com/office/drawing/2014/main" id="{837EB3C7-4AD3-4741-AF17-C9D8B4CE4C88}"/>
              </a:ext>
            </a:extLst>
          </p:cNvPr>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a:extLst>
              <a:ext uri="{FF2B5EF4-FFF2-40B4-BE49-F238E27FC236}">
                <a16:creationId xmlns:a16="http://schemas.microsoft.com/office/drawing/2014/main" id="{1C67F7C5-10B0-744C-AE47-1BB7F2C46321}"/>
              </a:ext>
            </a:extLst>
          </p:cNvPr>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a:extLst>
              <a:ext uri="{FF2B5EF4-FFF2-40B4-BE49-F238E27FC236}">
                <a16:creationId xmlns:a16="http://schemas.microsoft.com/office/drawing/2014/main" id="{032A1A0A-E2A3-F845-BBC3-793DD16C0F6A}"/>
              </a:ext>
            </a:extLst>
          </p:cNvPr>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a:extLst>
              <a:ext uri="{FF2B5EF4-FFF2-40B4-BE49-F238E27FC236}">
                <a16:creationId xmlns:a16="http://schemas.microsoft.com/office/drawing/2014/main" id="{FE1C41BC-E172-B044-8023-5C089A56879E}"/>
              </a:ext>
            </a:extLst>
          </p:cNvPr>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a:extLst>
              <a:ext uri="{FF2B5EF4-FFF2-40B4-BE49-F238E27FC236}">
                <a16:creationId xmlns:a16="http://schemas.microsoft.com/office/drawing/2014/main" id="{B6C615F0-3A31-C240-997E-FEC17ECFE1B3}"/>
              </a:ext>
            </a:extLst>
          </p:cNvPr>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a:extLst>
              <a:ext uri="{FF2B5EF4-FFF2-40B4-BE49-F238E27FC236}">
                <a16:creationId xmlns:a16="http://schemas.microsoft.com/office/drawing/2014/main" id="{3881F6F7-9883-E140-9C25-C7AB0977C9EE}"/>
              </a:ext>
            </a:extLst>
          </p:cNvPr>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a:extLst>
              <a:ext uri="{FF2B5EF4-FFF2-40B4-BE49-F238E27FC236}">
                <a16:creationId xmlns:a16="http://schemas.microsoft.com/office/drawing/2014/main" id="{B1F31A74-229A-EF4C-BCE8-7DE84B4ADB20}"/>
              </a:ext>
            </a:extLst>
          </p:cNvPr>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a:extLst>
              <a:ext uri="{FF2B5EF4-FFF2-40B4-BE49-F238E27FC236}">
                <a16:creationId xmlns:a16="http://schemas.microsoft.com/office/drawing/2014/main" id="{3CD5F662-C087-A148-B3BF-1557D6696A0A}"/>
              </a:ext>
            </a:extLst>
          </p:cNvPr>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a:extLst>
              <a:ext uri="{FF2B5EF4-FFF2-40B4-BE49-F238E27FC236}">
                <a16:creationId xmlns:a16="http://schemas.microsoft.com/office/drawing/2014/main" id="{AEE8F5D1-FA84-E849-A0F8-194E15C7AF6D}"/>
              </a:ext>
            </a:extLst>
          </p:cNvPr>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a:extLst>
              <a:ext uri="{FF2B5EF4-FFF2-40B4-BE49-F238E27FC236}">
                <a16:creationId xmlns:a16="http://schemas.microsoft.com/office/drawing/2014/main" id="{203EBA19-EF70-4C44-ACAC-C6E2CA4D8768}"/>
              </a:ext>
            </a:extLst>
          </p:cNvPr>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a:extLst>
              <a:ext uri="{FF2B5EF4-FFF2-40B4-BE49-F238E27FC236}">
                <a16:creationId xmlns:a16="http://schemas.microsoft.com/office/drawing/2014/main" id="{091600B4-215C-B64B-99D1-199C5DDA2454}"/>
              </a:ext>
            </a:extLst>
          </p:cNvPr>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a:extLst>
              <a:ext uri="{FF2B5EF4-FFF2-40B4-BE49-F238E27FC236}">
                <a16:creationId xmlns:a16="http://schemas.microsoft.com/office/drawing/2014/main" id="{64C4E337-ADD3-BB41-B198-45738D967EF0}"/>
              </a:ext>
            </a:extLst>
          </p:cNvPr>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a:extLst>
              <a:ext uri="{FF2B5EF4-FFF2-40B4-BE49-F238E27FC236}">
                <a16:creationId xmlns:a16="http://schemas.microsoft.com/office/drawing/2014/main" id="{27E259D7-419F-444C-90F8-75E8BCA89F3E}"/>
              </a:ext>
            </a:extLst>
          </p:cNvPr>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a:extLst>
              <a:ext uri="{FF2B5EF4-FFF2-40B4-BE49-F238E27FC236}">
                <a16:creationId xmlns:a16="http://schemas.microsoft.com/office/drawing/2014/main" id="{45C8F71B-F599-8849-AEEB-43D51CE9CC06}"/>
              </a:ext>
            </a:extLst>
          </p:cNvPr>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a:extLst>
              <a:ext uri="{FF2B5EF4-FFF2-40B4-BE49-F238E27FC236}">
                <a16:creationId xmlns:a16="http://schemas.microsoft.com/office/drawing/2014/main" id="{F02BDC7C-1317-2148-AB84-D5A5F5B7F93B}"/>
              </a:ext>
            </a:extLst>
          </p:cNvPr>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a:extLst>
              <a:ext uri="{FF2B5EF4-FFF2-40B4-BE49-F238E27FC236}">
                <a16:creationId xmlns:a16="http://schemas.microsoft.com/office/drawing/2014/main" id="{6B685AEF-9E1D-084E-868D-7D14C94FA1EB}"/>
              </a:ext>
            </a:extLst>
          </p:cNvPr>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extLst>
      <p:ext uri="{BB962C8B-B14F-4D97-AF65-F5344CB8AC3E}">
        <p14:creationId xmlns:p14="http://schemas.microsoft.com/office/powerpoint/2010/main" val="630268588"/>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34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1pPr>
      <a:lvl2pPr marL="97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2pPr>
      <a:lvl3pPr marL="161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3pPr>
      <a:lvl4pPr marL="224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4pPr>
      <a:lvl5pPr marL="288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Montserrat" panose="00000500000000000000" pitchFamily="2" charset="-52"/>
          <a:ea typeface="Open Sans"/>
          <a:cs typeface="Open Sans"/>
          <a:sym typeface="Open Sans"/>
        </a:defRPr>
      </a:lvl5pPr>
      <a:lvl6pPr marL="351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6pPr>
      <a:lvl7pPr marL="415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7pPr>
      <a:lvl8pPr marL="4788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8pPr>
      <a:lvl9pPr marL="5423958" marR="0" indent="-343958" algn="l" defTabSz="825500" rtl="0" latinLnBrk="0">
        <a:lnSpc>
          <a:spcPct val="120000"/>
        </a:lnSpc>
        <a:spcBef>
          <a:spcPts val="2000"/>
        </a:spcBef>
        <a:spcAft>
          <a:spcPts val="0"/>
        </a:spcAft>
        <a:buClrTx/>
        <a:buSzPct val="125000"/>
        <a:buFontTx/>
        <a:buChar char="•"/>
        <a:tabLst/>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30.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Кружок"/>
          <p:cNvSpPr/>
          <p:nvPr/>
        </p:nvSpPr>
        <p:spPr>
          <a:xfrm>
            <a:off x="3706961" y="2119477"/>
            <a:ext cx="9400878" cy="9400879"/>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latin typeface="Arial" panose="020B0604020202020204" pitchFamily="34" charset="0"/>
              <a:cs typeface="Arial" panose="020B0604020202020204" pitchFamily="34" charset="0"/>
            </a:endParaRPr>
          </a:p>
        </p:txBody>
      </p:sp>
      <p:sp>
        <p:nvSpPr>
          <p:cNvPr id="40" name="Radiance"/>
          <p:cNvSpPr txBox="1"/>
          <p:nvPr/>
        </p:nvSpPr>
        <p:spPr>
          <a:xfrm>
            <a:off x="7314958" y="5370413"/>
            <a:ext cx="2184893"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8000" b="0">
                <a:solidFill>
                  <a:srgbClr val="31333E"/>
                </a:solidFill>
                <a:latin typeface="Maven Pro Bold"/>
                <a:ea typeface="Maven Pro Bold"/>
                <a:cs typeface="Maven Pro Bold"/>
                <a:sym typeface="Maven Pro Bold"/>
              </a:defRPr>
            </a:lvl1pPr>
          </a:lstStyle>
          <a:p>
            <a:r>
              <a:rPr lang="en-US" sz="6000" dirty="0">
                <a:solidFill>
                  <a:schemeClr val="tx1"/>
                </a:solidFill>
                <a:latin typeface="Montserrat ExtraBold" panose="00000900000000000000" pitchFamily="2" charset="-52"/>
                <a:cs typeface="Arial" panose="020B0604020202020204" pitchFamily="34" charset="0"/>
              </a:rPr>
              <a:t>Shop</a:t>
            </a:r>
          </a:p>
        </p:txBody>
      </p:sp>
      <p:sp>
        <p:nvSpPr>
          <p:cNvPr id="41" name="Premium PowerPoint, Keynote, Google Slides Template"/>
          <p:cNvSpPr txBox="1"/>
          <p:nvPr/>
        </p:nvSpPr>
        <p:spPr>
          <a:xfrm>
            <a:off x="5161064" y="6951025"/>
            <a:ext cx="6492672" cy="10259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defRPr sz="2000" b="0">
                <a:solidFill>
                  <a:srgbClr val="646979"/>
                </a:solidFill>
                <a:latin typeface="OpenSans-Regular"/>
                <a:ea typeface="OpenSans-Regular"/>
                <a:cs typeface="OpenSans-Regular"/>
                <a:sym typeface="OpenSans-Regular"/>
              </a:defRPr>
            </a:lvl1pPr>
          </a:lstStyle>
          <a:p>
            <a:r>
              <a:rPr lang="en-US" dirty="0">
                <a:solidFill>
                  <a:schemeClr val="bg2"/>
                </a:solidFill>
                <a:latin typeface="Montserrat" panose="00000500000000000000" pitchFamily="2" charset="-52"/>
                <a:cs typeface="Arial" panose="020B0604020202020204" pitchFamily="34" charset="0"/>
              </a:rPr>
              <a:t>Shop created</a:t>
            </a:r>
          </a:p>
          <a:p>
            <a:r>
              <a:rPr lang="en-US" dirty="0">
                <a:solidFill>
                  <a:schemeClr val="bg2"/>
                </a:solidFill>
                <a:latin typeface="Montserrat" panose="00000500000000000000" pitchFamily="2" charset="-52"/>
                <a:cs typeface="Arial" panose="020B0604020202020204" pitchFamily="34" charset="0"/>
              </a:rPr>
              <a:t> by Bogdan </a:t>
            </a:r>
            <a:r>
              <a:rPr lang="en-US" dirty="0" err="1">
                <a:solidFill>
                  <a:schemeClr val="bg2"/>
                </a:solidFill>
                <a:latin typeface="Montserrat" panose="00000500000000000000" pitchFamily="2" charset="-52"/>
                <a:cs typeface="Arial" panose="020B0604020202020204" pitchFamily="34" charset="0"/>
              </a:rPr>
              <a:t>Kapriyan</a:t>
            </a:r>
            <a:r>
              <a:rPr lang="en-US" dirty="0">
                <a:solidFill>
                  <a:schemeClr val="bg2"/>
                </a:solidFill>
                <a:latin typeface="Montserrat" panose="00000500000000000000" pitchFamily="2" charset="-52"/>
                <a:cs typeface="Arial" panose="020B0604020202020204" pitchFamily="34" charset="0"/>
              </a:rPr>
              <a:t> </a:t>
            </a:r>
          </a:p>
          <a:p>
            <a:r>
              <a:rPr lang="en-US" dirty="0">
                <a:solidFill>
                  <a:schemeClr val="bg2"/>
                </a:solidFill>
                <a:latin typeface="Montserrat" panose="00000500000000000000" pitchFamily="2" charset="-52"/>
                <a:cs typeface="Arial" panose="020B0604020202020204" pitchFamily="34" charset="0"/>
              </a:rPr>
              <a:t>for exam work</a:t>
            </a:r>
            <a:endParaRPr lang="ru-RU" dirty="0">
              <a:solidFill>
                <a:schemeClr val="bg2"/>
              </a:solidFill>
              <a:latin typeface="Montserrat" panose="00000500000000000000" pitchFamily="2" charset="-52"/>
              <a:cs typeface="Arial" panose="020B0604020202020204" pitchFamily="34" charset="0"/>
            </a:endParaRPr>
          </a:p>
        </p:txBody>
      </p:sp>
      <p:grpSp>
        <p:nvGrpSpPr>
          <p:cNvPr id="3" name="Группа 2">
            <a:extLst>
              <a:ext uri="{FF2B5EF4-FFF2-40B4-BE49-F238E27FC236}">
                <a16:creationId xmlns:a16="http://schemas.microsoft.com/office/drawing/2014/main" id="{4BCFE98C-80C2-4DBC-90CF-CF7C43B1B02B}"/>
              </a:ext>
            </a:extLst>
          </p:cNvPr>
          <p:cNvGrpSpPr/>
          <p:nvPr/>
        </p:nvGrpSpPr>
        <p:grpSpPr>
          <a:xfrm>
            <a:off x="7607299" y="8142043"/>
            <a:ext cx="1600202" cy="933589"/>
            <a:chOff x="7607299" y="8755153"/>
            <a:chExt cx="1600202" cy="933589"/>
          </a:xfrm>
        </p:grpSpPr>
        <p:sp>
          <p:nvSpPr>
            <p:cNvPr id="42" name="Закругленный прямоугольник"/>
            <p:cNvSpPr/>
            <p:nvPr/>
          </p:nvSpPr>
          <p:spPr>
            <a:xfrm>
              <a:off x="7620000" y="8997067"/>
              <a:ext cx="1574800" cy="449760"/>
            </a:xfrm>
            <a:prstGeom prst="roundRect">
              <a:avLst>
                <a:gd name="adj" fmla="val 18045"/>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latin typeface="Arial" panose="020B0604020202020204" pitchFamily="34" charset="0"/>
                <a:cs typeface="Arial" panose="020B0604020202020204" pitchFamily="34" charset="0"/>
              </a:endParaRPr>
            </a:p>
          </p:txBody>
        </p:sp>
        <p:sp>
          <p:nvSpPr>
            <p:cNvPr id="43" name="PRO"/>
            <p:cNvSpPr txBox="1"/>
            <p:nvPr/>
          </p:nvSpPr>
          <p:spPr>
            <a:xfrm>
              <a:off x="7607299" y="8755153"/>
              <a:ext cx="1600202" cy="93358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1800">
                  <a:solidFill>
                    <a:srgbClr val="646979"/>
                  </a:solidFill>
                  <a:latin typeface="OpenSans-Bold"/>
                  <a:ea typeface="OpenSans-Bold"/>
                  <a:cs typeface="OpenSans-Bold"/>
                  <a:sym typeface="OpenSans-Bold"/>
                </a:defRPr>
              </a:lvl1pPr>
            </a:lstStyle>
            <a:p>
              <a:endParaRPr lang="en-US" dirty="0">
                <a:solidFill>
                  <a:schemeClr val="bg2"/>
                </a:solidFill>
                <a:latin typeface="Arial" panose="020B0604020202020204" pitchFamily="34" charset="0"/>
                <a:cs typeface="Arial" panose="020B0604020202020204" pitchFamily="34" charset="0"/>
              </a:endParaRPr>
            </a:p>
            <a:p>
              <a:r>
                <a:rPr lang="en-US" dirty="0">
                  <a:solidFill>
                    <a:schemeClr val="bg2"/>
                  </a:solidFill>
                  <a:latin typeface="Arial" panose="020B0604020202020204" pitchFamily="34" charset="0"/>
                  <a:cs typeface="Arial" panose="020B0604020202020204" pitchFamily="34" charset="0"/>
                </a:rPr>
                <a:t>12.09.2023</a:t>
              </a:r>
            </a:p>
            <a:p>
              <a:endParaRPr lang="en-US" dirty="0">
                <a:solidFill>
                  <a:schemeClr val="bg2"/>
                </a:solidFill>
                <a:latin typeface="Arial" panose="020B0604020202020204" pitchFamily="34" charset="0"/>
                <a:cs typeface="Arial" panose="020B0604020202020204" pitchFamily="34" charset="0"/>
              </a:endParaRPr>
            </a:p>
          </p:txBody>
        </p:sp>
      </p:grpSp>
      <p:pic>
        <p:nvPicPr>
          <p:cNvPr id="7" name="Рисунок 6">
            <a:extLst>
              <a:ext uri="{FF2B5EF4-FFF2-40B4-BE49-F238E27FC236}">
                <a16:creationId xmlns:a16="http://schemas.microsoft.com/office/drawing/2014/main" id="{2C70E01A-2279-76D8-9DFA-2D5F77581A3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5881" b="5881"/>
          <a:stretch/>
        </p:blipFill>
        <p:spPr>
          <a:xfrm>
            <a:off x="11893420" y="0"/>
            <a:ext cx="15544419" cy="13716000"/>
          </a:xfrm>
          <a:prstGeom prst="flowChartTerminator">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754304" y="1506611"/>
            <a:ext cx="7326440" cy="11863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stop the server, start the server, you also have the opportunity to create a new database with a different name, it will contain all the necessary tables and triggers to work with it, this was done to simplify the program check. There is one drawback in my server, this is that only 256 people can use the server, since I use local ports 127.0.0.1 and there can only be 256 IP addresses on the local one in my case.</a:t>
            </a: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634539" y="172913"/>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Server features</a:t>
            </a:r>
          </a:p>
        </p:txBody>
      </p:sp>
      <p:pic>
        <p:nvPicPr>
          <p:cNvPr id="6" name="Рисунок 5">
            <a:extLst>
              <a:ext uri="{FF2B5EF4-FFF2-40B4-BE49-F238E27FC236}">
                <a16:creationId xmlns:a16="http://schemas.microsoft.com/office/drawing/2014/main" id="{62A704FE-E1FB-D219-A1D3-36BA9B8F420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9084615" y="1961627"/>
            <a:ext cx="14889612" cy="9320268"/>
          </a:xfrm>
        </p:spPr>
      </p:pic>
    </p:spTree>
    <p:extLst>
      <p:ext uri="{BB962C8B-B14F-4D97-AF65-F5344CB8AC3E}">
        <p14:creationId xmlns:p14="http://schemas.microsoft.com/office/powerpoint/2010/main" val="221362024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ontact us"/>
          <p:cNvSpPr txBox="1"/>
          <p:nvPr/>
        </p:nvSpPr>
        <p:spPr>
          <a:xfrm>
            <a:off x="13881367" y="2215627"/>
            <a:ext cx="7767163" cy="256480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Thanks for</a:t>
            </a:r>
          </a:p>
          <a:p>
            <a:r>
              <a:rPr lang="en-US" dirty="0">
                <a:latin typeface="Montserrat ExtraBold" panose="00000900000000000000" pitchFamily="2" charset="-52"/>
              </a:rPr>
              <a:t>watching</a:t>
            </a:r>
          </a:p>
        </p:txBody>
      </p:sp>
      <p:sp>
        <p:nvSpPr>
          <p:cNvPr id="818" name="Фигура"/>
          <p:cNvSpPr/>
          <p:nvPr/>
        </p:nvSpPr>
        <p:spPr>
          <a:xfrm>
            <a:off x="13906368" y="4780432"/>
            <a:ext cx="1576919"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a:p>
        </p:txBody>
      </p:sp>
      <p:sp>
        <p:nvSpPr>
          <p:cNvPr id="819" name="Lorem ipsum sed dolor sit sed amet, consectetur adipiscing elit, sed do eiusmod tempor incididunt ut labore et dolore magna aliqua. Ut proideenim ad minim veniam, laboris quis proident nostrud exercitation ullamco laboris nisi ut aliquip ex ea commo ut consequat. Duis aute irure dolor in"/>
          <p:cNvSpPr txBox="1"/>
          <p:nvPr/>
        </p:nvSpPr>
        <p:spPr>
          <a:xfrm>
            <a:off x="13148322" y="5885027"/>
            <a:ext cx="8684472" cy="1281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dirty="0" err="1">
                <a:latin typeface="Montserrat" panose="00000500000000000000" pitchFamily="2" charset="-52"/>
              </a:rPr>
              <a:t>Chater</a:t>
            </a:r>
            <a:r>
              <a:rPr lang="en-US" dirty="0">
                <a:latin typeface="Montserrat" panose="00000500000000000000" pitchFamily="2" charset="-52"/>
              </a:rPr>
              <a:t> created by Bogdan </a:t>
            </a:r>
            <a:r>
              <a:rPr lang="en-US" dirty="0" err="1">
                <a:latin typeface="Montserrat" panose="00000500000000000000" pitchFamily="2" charset="-52"/>
              </a:rPr>
              <a:t>Kapriyan</a:t>
            </a:r>
            <a:r>
              <a:rPr lang="en-US" dirty="0">
                <a:latin typeface="Montserrat" panose="00000500000000000000" pitchFamily="2" charset="-52"/>
              </a:rPr>
              <a:t>.</a:t>
            </a:r>
          </a:p>
          <a:p>
            <a:r>
              <a:rPr lang="en-US" dirty="0">
                <a:latin typeface="Montserrat" panose="00000500000000000000" pitchFamily="2" charset="-52"/>
              </a:rPr>
              <a:t>GitHub -https://github.com/</a:t>
            </a:r>
            <a:r>
              <a:rPr lang="en-US" dirty="0" err="1">
                <a:latin typeface="Montserrat" panose="00000500000000000000" pitchFamily="2" charset="-52"/>
              </a:rPr>
              <a:t>RecountsXxx</a:t>
            </a:r>
            <a:r>
              <a:rPr lang="en-US" dirty="0">
                <a:latin typeface="Montserrat" panose="00000500000000000000" pitchFamily="2" charset="-52"/>
              </a:rPr>
              <a:t>/</a:t>
            </a:r>
            <a:r>
              <a:rPr lang="en-US" dirty="0" err="1">
                <a:latin typeface="Montserrat" panose="00000500000000000000" pitchFamily="2" charset="-52"/>
              </a:rPr>
              <a:t>Chater</a:t>
            </a:r>
            <a:endParaRPr dirty="0">
              <a:latin typeface="Montserrat" panose="00000500000000000000" pitchFamily="2" charset="-52"/>
            </a:endParaRPr>
          </a:p>
        </p:txBody>
      </p:sp>
      <mc:AlternateContent xmlns:mc="http://schemas.openxmlformats.org/markup-compatibility/2006" xmlns:p14="http://schemas.microsoft.com/office/powerpoint/2010/main">
        <mc:Choice Requires="p14">
          <p:contentPart p14:bwMode="auto" r:id="rId2">
            <p14:nvContentPartPr>
              <p14:cNvPr id="7" name="Рукописный ввод 6">
                <a:extLst>
                  <a:ext uri="{FF2B5EF4-FFF2-40B4-BE49-F238E27FC236}">
                    <a16:creationId xmlns:a16="http://schemas.microsoft.com/office/drawing/2014/main" id="{60FB53EC-5D00-26B2-86EF-D5599621D0BA}"/>
                  </a:ext>
                </a:extLst>
              </p14:cNvPr>
              <p14:cNvContentPartPr/>
              <p14:nvPr/>
            </p14:nvContentPartPr>
            <p14:xfrm>
              <a:off x="18525240" y="5727240"/>
              <a:ext cx="6480" cy="2880"/>
            </p14:xfrm>
          </p:contentPart>
        </mc:Choice>
        <mc:Fallback xmlns="">
          <p:pic>
            <p:nvPicPr>
              <p:cNvPr id="7" name="Рукописный ввод 6">
                <a:extLst>
                  <a:ext uri="{FF2B5EF4-FFF2-40B4-BE49-F238E27FC236}">
                    <a16:creationId xmlns:a16="http://schemas.microsoft.com/office/drawing/2014/main" id="{60FB53EC-5D00-26B2-86EF-D5599621D0BA}"/>
                  </a:ext>
                </a:extLst>
              </p:cNvPr>
              <p:cNvPicPr/>
              <p:nvPr/>
            </p:nvPicPr>
            <p:blipFill>
              <a:blip r:embed="rId3"/>
              <a:stretch>
                <a:fillRect/>
              </a:stretch>
            </p:blipFill>
            <p:spPr>
              <a:xfrm>
                <a:off x="18462600" y="5664600"/>
                <a:ext cx="1321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Рукописный ввод 7">
                <a:extLst>
                  <a:ext uri="{FF2B5EF4-FFF2-40B4-BE49-F238E27FC236}">
                    <a16:creationId xmlns:a16="http://schemas.microsoft.com/office/drawing/2014/main" id="{22C65B9B-F3FB-726F-0836-D6D8090412C1}"/>
                  </a:ext>
                </a:extLst>
              </p14:cNvPr>
              <p14:cNvContentPartPr/>
              <p14:nvPr/>
            </p14:nvContentPartPr>
            <p14:xfrm>
              <a:off x="4983120" y="3001800"/>
              <a:ext cx="360" cy="360"/>
            </p14:xfrm>
          </p:contentPart>
        </mc:Choice>
        <mc:Fallback xmlns="">
          <p:pic>
            <p:nvPicPr>
              <p:cNvPr id="8" name="Рукописный ввод 7">
                <a:extLst>
                  <a:ext uri="{FF2B5EF4-FFF2-40B4-BE49-F238E27FC236}">
                    <a16:creationId xmlns:a16="http://schemas.microsoft.com/office/drawing/2014/main" id="{22C65B9B-F3FB-726F-0836-D6D8090412C1}"/>
                  </a:ext>
                </a:extLst>
              </p:cNvPr>
              <p:cNvPicPr/>
              <p:nvPr/>
            </p:nvPicPr>
            <p:blipFill>
              <a:blip r:embed="rId5"/>
              <a:stretch>
                <a:fillRect/>
              </a:stretch>
            </p:blipFill>
            <p:spPr>
              <a:xfrm>
                <a:off x="4920120" y="2939160"/>
                <a:ext cx="126000" cy="126000"/>
              </a:xfrm>
              <a:prstGeom prst="rect">
                <a:avLst/>
              </a:prstGeom>
            </p:spPr>
          </p:pic>
        </mc:Fallback>
      </mc:AlternateContent>
      <p:pic>
        <p:nvPicPr>
          <p:cNvPr id="17" name="Рисунок 16">
            <a:extLst>
              <a:ext uri="{FF2B5EF4-FFF2-40B4-BE49-F238E27FC236}">
                <a16:creationId xmlns:a16="http://schemas.microsoft.com/office/drawing/2014/main" id="{8BAFEB5B-E676-0D73-4D79-0F95A2473FDB}"/>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t="2233" b="2233"/>
          <a:stretch/>
        </p:blipFill>
        <p:spPr>
          <a:xfrm>
            <a:off x="-2523284" y="0"/>
            <a:ext cx="14357112" cy="13716000"/>
          </a:xfrm>
          <a:prstGeom prst="flowChartTerminator">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Numbered list"/>
          <p:cNvSpPr txBox="1"/>
          <p:nvPr/>
        </p:nvSpPr>
        <p:spPr>
          <a:xfrm>
            <a:off x="2394564" y="1242277"/>
            <a:ext cx="20694036"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                 Database struct</a:t>
            </a:r>
          </a:p>
        </p:txBody>
      </p:sp>
      <p:pic>
        <p:nvPicPr>
          <p:cNvPr id="3" name="Рисунок 2">
            <a:extLst>
              <a:ext uri="{FF2B5EF4-FFF2-40B4-BE49-F238E27FC236}">
                <a16:creationId xmlns:a16="http://schemas.microsoft.com/office/drawing/2014/main" id="{0419EE42-4DFA-0716-BDEE-235025986E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53023" y="2825053"/>
            <a:ext cx="10277954" cy="8456546"/>
          </a:xfrm>
          <a:prstGeom prst="rect">
            <a:avLst/>
          </a:prstGeom>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6" name="Title text slide">
            <a:extLst>
              <a:ext uri="{FF2B5EF4-FFF2-40B4-BE49-F238E27FC236}">
                <a16:creationId xmlns:a16="http://schemas.microsoft.com/office/drawing/2014/main" id="{7C4AF2AB-62E0-BE38-6F6D-F51D1D91CBAA}"/>
              </a:ext>
            </a:extLst>
          </p:cNvPr>
          <p:cNvSpPr txBox="1"/>
          <p:nvPr/>
        </p:nvSpPr>
        <p:spPr>
          <a:xfrm>
            <a:off x="4766020" y="4313339"/>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Auth process</a:t>
            </a:r>
          </a:p>
        </p:txBody>
      </p:sp>
      <p:sp>
        <p:nvSpPr>
          <p:cNvPr id="17"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18C48405-69E8-079C-319E-E19BA9877D44}"/>
              </a:ext>
            </a:extLst>
          </p:cNvPr>
          <p:cNvSpPr txBox="1"/>
          <p:nvPr/>
        </p:nvSpPr>
        <p:spPr>
          <a:xfrm>
            <a:off x="4766020" y="5976570"/>
            <a:ext cx="8734348" cy="521533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enter field and press button Login or you don’t registered you can press Register and enter fields and press button Register, you returned an Login page, and you must have password and login</a:t>
            </a:r>
            <a:r>
              <a:rPr lang="en-US" dirty="0">
                <a:latin typeface="Montserrat" panose="00000500000000000000" pitchFamily="2" charset="-52"/>
              </a:rPr>
              <a:t>.</a:t>
            </a:r>
          </a:p>
        </p:txBody>
      </p:sp>
      <p:grpSp>
        <p:nvGrpSpPr>
          <p:cNvPr id="18" name="Группа">
            <a:extLst>
              <a:ext uri="{FF2B5EF4-FFF2-40B4-BE49-F238E27FC236}">
                <a16:creationId xmlns:a16="http://schemas.microsoft.com/office/drawing/2014/main" id="{A2D5C934-6278-3D6B-7EB5-6A3084DBF368}"/>
              </a:ext>
            </a:extLst>
          </p:cNvPr>
          <p:cNvGrpSpPr/>
          <p:nvPr/>
        </p:nvGrpSpPr>
        <p:grpSpPr>
          <a:xfrm>
            <a:off x="1098718" y="6180862"/>
            <a:ext cx="2403376" cy="2403376"/>
            <a:chOff x="0" y="0"/>
            <a:chExt cx="2403375" cy="2403375"/>
          </a:xfrm>
        </p:grpSpPr>
        <p:sp>
          <p:nvSpPr>
            <p:cNvPr id="19" name="Кружок">
              <a:extLst>
                <a:ext uri="{FF2B5EF4-FFF2-40B4-BE49-F238E27FC236}">
                  <a16:creationId xmlns:a16="http://schemas.microsoft.com/office/drawing/2014/main" id="{B9F58D2D-BB28-B16D-7667-DD41B280AA11}"/>
                </a:ext>
              </a:extLst>
            </p:cNvPr>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20" name="Freeform 11">
              <a:extLst>
                <a:ext uri="{FF2B5EF4-FFF2-40B4-BE49-F238E27FC236}">
                  <a16:creationId xmlns:a16="http://schemas.microsoft.com/office/drawing/2014/main" id="{E976DD4C-B446-095B-08A8-516197779CB3}"/>
                </a:ext>
              </a:extLst>
            </p:cNvPr>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pic>
        <p:nvPicPr>
          <p:cNvPr id="27" name="Рисунок 26">
            <a:extLst>
              <a:ext uri="{FF2B5EF4-FFF2-40B4-BE49-F238E27FC236}">
                <a16:creationId xmlns:a16="http://schemas.microsoft.com/office/drawing/2014/main" id="{9589B1A1-21A1-623F-6351-BC8D20FB866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4962" r="4962"/>
          <a:stretch/>
        </p:blipFill>
        <p:spPr>
          <a:xfrm>
            <a:off x="15558087" y="1720636"/>
            <a:ext cx="8119786" cy="10590282"/>
          </a:xfrm>
        </p:spPr>
      </p:pic>
    </p:spTree>
    <p:extLst>
      <p:ext uri="{BB962C8B-B14F-4D97-AF65-F5344CB8AC3E}">
        <p14:creationId xmlns:p14="http://schemas.microsoft.com/office/powerpoint/2010/main" val="35747663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832463" y="1313799"/>
            <a:ext cx="5717193" cy="126019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visit pages such Home you will see featured products and about us, Products you can add product in your card, and you can apply filter for see specific products, Contact this page shows our contacts and our address, Cart you can see your products and checkout, Login you cant register for adding products for your card</a:t>
            </a: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832463" y="172913"/>
            <a:ext cx="1135953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Main page features</a:t>
            </a:r>
          </a:p>
        </p:txBody>
      </p:sp>
      <p:pic>
        <p:nvPicPr>
          <p:cNvPr id="6" name="Рисунок 5">
            <a:extLst>
              <a:ext uri="{FF2B5EF4-FFF2-40B4-BE49-F238E27FC236}">
                <a16:creationId xmlns:a16="http://schemas.microsoft.com/office/drawing/2014/main" id="{92FDDFC7-182C-294D-7AAC-D04BF56C792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p:blipFill>
        <p:spPr>
          <a:xfrm>
            <a:off x="7429500" y="2909683"/>
            <a:ext cx="16614258" cy="8419925"/>
          </a:xfrm>
        </p:spPr>
      </p:pic>
    </p:spTree>
    <p:extLst>
      <p:ext uri="{BB962C8B-B14F-4D97-AF65-F5344CB8AC3E}">
        <p14:creationId xmlns:p14="http://schemas.microsoft.com/office/powerpoint/2010/main" val="56036889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96" name="Title text slide"/>
          <p:cNvSpPr txBox="1"/>
          <p:nvPr/>
        </p:nvSpPr>
        <p:spPr>
          <a:xfrm>
            <a:off x="832463" y="183102"/>
            <a:ext cx="1065468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Products features</a:t>
            </a:r>
            <a:r>
              <a:rPr lang="ru-RU" dirty="0">
                <a:latin typeface="Montserrat ExtraBold" panose="00000900000000000000" pitchFamily="2" charset="-52"/>
              </a:rPr>
              <a:t> </a:t>
            </a:r>
            <a:endParaRPr lang="en-US" dirty="0">
              <a:latin typeface="Montserrat ExtraBold" panose="00000900000000000000" pitchFamily="2" charset="-52"/>
            </a:endParaRPr>
          </a:p>
        </p:txBody>
      </p:sp>
      <p:sp>
        <p:nvSpPr>
          <p:cNvPr id="297"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p:cNvSpPr txBox="1"/>
          <p:nvPr/>
        </p:nvSpPr>
        <p:spPr>
          <a:xfrm>
            <a:off x="832463" y="1524846"/>
            <a:ext cx="6652858" cy="108863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Medium" panose="00000600000000000000" pitchFamily="2" charset="-52"/>
              </a:rPr>
              <a:t>You can see out products, and you see title, description, price, seller company, and delivery company. Products page includes filter, filter includes such parameters as brands and price limit,</a:t>
            </a:r>
            <a:r>
              <a:rPr lang="ru-RU" sz="4000" dirty="0">
                <a:solidFill>
                  <a:schemeClr val="tx1"/>
                </a:solidFill>
                <a:latin typeface="Montserrat Medium" panose="00000600000000000000" pitchFamily="2" charset="-52"/>
              </a:rPr>
              <a:t> </a:t>
            </a:r>
            <a:r>
              <a:rPr lang="en-US" sz="4000" dirty="0">
                <a:solidFill>
                  <a:schemeClr val="tx1"/>
                </a:solidFill>
                <a:latin typeface="Montserrat Medium" panose="00000600000000000000" pitchFamily="2" charset="-52"/>
              </a:rPr>
              <a:t>to apply filter you need click apply filter and you see your products sorting by filter. Also you cant add product in your cart.</a:t>
            </a:r>
            <a:br>
              <a:rPr lang="en-US" dirty="0"/>
            </a:br>
            <a:endParaRPr lang="en-US" dirty="0">
              <a:latin typeface="Montserrat" panose="00000500000000000000" pitchFamily="2" charset="-52"/>
            </a:endParaRPr>
          </a:p>
        </p:txBody>
      </p:sp>
      <p:pic>
        <p:nvPicPr>
          <p:cNvPr id="10" name="Рисунок 9">
            <a:extLst>
              <a:ext uri="{FF2B5EF4-FFF2-40B4-BE49-F238E27FC236}">
                <a16:creationId xmlns:a16="http://schemas.microsoft.com/office/drawing/2014/main" id="{460ACE9A-5B2C-AA7E-809E-A25E0AF0779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7485321" y="3131549"/>
            <a:ext cx="16691255" cy="7988280"/>
          </a:xfrm>
          <a:noFill/>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832463" y="1602329"/>
            <a:ext cx="5610867" cy="44766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see our description, out contacts and, our address. Map integrated by </a:t>
            </a:r>
            <a:r>
              <a:rPr lang="en-US" sz="4000" dirty="0" err="1">
                <a:solidFill>
                  <a:schemeClr val="tx1"/>
                </a:solidFill>
                <a:latin typeface="Montserrat" panose="00000500000000000000" pitchFamily="2" charset="-52"/>
              </a:rPr>
              <a:t>SimpleMap</a:t>
            </a:r>
            <a:endParaRPr lang="en-US" sz="4000" dirty="0">
              <a:solidFill>
                <a:schemeClr val="tx1"/>
              </a:solidFill>
              <a:latin typeface="Montserrat" panose="00000500000000000000" pitchFamily="2" charset="-52"/>
            </a:endParaRP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832463" y="268631"/>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Contacts features</a:t>
            </a:r>
          </a:p>
        </p:txBody>
      </p:sp>
      <p:pic>
        <p:nvPicPr>
          <p:cNvPr id="5" name="Рисунок 4">
            <a:extLst>
              <a:ext uri="{FF2B5EF4-FFF2-40B4-BE49-F238E27FC236}">
                <a16:creationId xmlns:a16="http://schemas.microsoft.com/office/drawing/2014/main" id="{F4A050B2-EC80-0171-3674-4EBDBE535B1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6668387" y="3189790"/>
            <a:ext cx="17339930" cy="8341200"/>
          </a:xfrm>
        </p:spPr>
      </p:pic>
    </p:spTree>
    <p:extLst>
      <p:ext uri="{BB962C8B-B14F-4D97-AF65-F5344CB8AC3E}">
        <p14:creationId xmlns:p14="http://schemas.microsoft.com/office/powerpoint/2010/main" val="119465091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524197" y="1509452"/>
            <a:ext cx="5281180" cy="669266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When you added product in your cart, you will see products and price, you have features delete product from your cart, also you make checkout </a:t>
            </a:r>
            <a:r>
              <a:rPr lang="en-US" sz="4000">
                <a:solidFill>
                  <a:schemeClr val="tx1"/>
                </a:solidFill>
                <a:latin typeface="Montserrat" panose="00000500000000000000" pitchFamily="2" charset="-52"/>
              </a:rPr>
              <a:t>with your data</a:t>
            </a:r>
            <a:r>
              <a:rPr lang="en-US" sz="4000" dirty="0">
                <a:solidFill>
                  <a:schemeClr val="tx1"/>
                </a:solidFill>
                <a:latin typeface="Montserrat" panose="00000500000000000000" pitchFamily="2" charset="-52"/>
              </a:rPr>
              <a:t>.</a:t>
            </a: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524197" y="175754"/>
            <a:ext cx="1135953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Cart features</a:t>
            </a:r>
          </a:p>
        </p:txBody>
      </p:sp>
      <p:pic>
        <p:nvPicPr>
          <p:cNvPr id="6" name="Рисунок 5">
            <a:extLst>
              <a:ext uri="{FF2B5EF4-FFF2-40B4-BE49-F238E27FC236}">
                <a16:creationId xmlns:a16="http://schemas.microsoft.com/office/drawing/2014/main" id="{BDC135FB-1B81-348E-8C80-27E21A27C78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7132405" y="2769146"/>
            <a:ext cx="16968381" cy="8162819"/>
          </a:xfrm>
        </p:spPr>
      </p:pic>
    </p:spTree>
    <p:extLst>
      <p:ext uri="{BB962C8B-B14F-4D97-AF65-F5344CB8AC3E}">
        <p14:creationId xmlns:p14="http://schemas.microsoft.com/office/powerpoint/2010/main" val="371297595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677069" y="1391290"/>
            <a:ext cx="6680661" cy="11863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You can send a friend request to another user and he can reject the friend request or add you as a friend, also you can remove a friend from the friend list by right clicking on a person and delete a friend, also you can block him, this means that you are not you can send him messages and send friend requests, also with him, but you can unblock him in the settings.</a:t>
            </a:r>
          </a:p>
        </p:txBody>
      </p:sp>
      <p:sp>
        <p:nvSpPr>
          <p:cNvPr id="21" name="Title text slide">
            <a:extLst>
              <a:ext uri="{FF2B5EF4-FFF2-40B4-BE49-F238E27FC236}">
                <a16:creationId xmlns:a16="http://schemas.microsoft.com/office/drawing/2014/main" id="{44D27703-5991-0A4F-F88D-714D3F4D5328}"/>
              </a:ext>
            </a:extLst>
          </p:cNvPr>
          <p:cNvSpPr txBox="1"/>
          <p:nvPr/>
        </p:nvSpPr>
        <p:spPr>
          <a:xfrm>
            <a:off x="677069" y="10585"/>
            <a:ext cx="11359537" cy="13336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Friends features</a:t>
            </a:r>
          </a:p>
        </p:txBody>
      </p:sp>
      <p:pic>
        <p:nvPicPr>
          <p:cNvPr id="6" name="Рисунок 5">
            <a:extLst>
              <a:ext uri="{FF2B5EF4-FFF2-40B4-BE49-F238E27FC236}">
                <a16:creationId xmlns:a16="http://schemas.microsoft.com/office/drawing/2014/main" id="{87977F1A-FCD9-FFC4-8206-97DBB14E041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7957207" y="1730602"/>
            <a:ext cx="16235406" cy="10254796"/>
          </a:xfrm>
        </p:spPr>
      </p:pic>
    </p:spTree>
    <p:extLst>
      <p:ext uri="{BB962C8B-B14F-4D97-AF65-F5344CB8AC3E}">
        <p14:creationId xmlns:p14="http://schemas.microsoft.com/office/powerpoint/2010/main" val="226501342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14" name="Ut enim ad minim veniam, quis nostrud exercitation ullamco laboris nisi ut aliquip ex ea commo consequat. Duis aute irure dolor in reprehenderit in Lorem ipsum dolor sit amet, consectetur sed adipiscing elit, sed do eiusmod tempor incididunt ut labore et dolore magna aliqua. Voluptate velit esse cillum dolore eu fugiat nulla pariatur. Excepteur sint occaecat cupidatat non proiden">
            <a:extLst>
              <a:ext uri="{FF2B5EF4-FFF2-40B4-BE49-F238E27FC236}">
                <a16:creationId xmlns:a16="http://schemas.microsoft.com/office/drawing/2014/main" id="{A5075B65-9763-6F0D-FDE7-DE5751DCE76B}"/>
              </a:ext>
            </a:extLst>
          </p:cNvPr>
          <p:cNvSpPr txBox="1"/>
          <p:nvPr/>
        </p:nvSpPr>
        <p:spPr>
          <a:xfrm>
            <a:off x="5121478" y="4129909"/>
            <a:ext cx="8734348" cy="81699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4000" dirty="0">
                <a:solidFill>
                  <a:schemeClr val="tx1"/>
                </a:solidFill>
                <a:latin typeface="Montserrat" panose="00000500000000000000" pitchFamily="2" charset="-52"/>
              </a:rPr>
              <a:t>The communication between the server and the client is through a helper library, the user interface does not have any access to the server, no third party intervention, the server uses the TCP protocol, and the audio call server uses the UDP protocol for faster information transfer. The files are sent to the server in JSON format.</a:t>
            </a:r>
          </a:p>
        </p:txBody>
      </p:sp>
      <p:grpSp>
        <p:nvGrpSpPr>
          <p:cNvPr id="15" name="Группа">
            <a:extLst>
              <a:ext uri="{FF2B5EF4-FFF2-40B4-BE49-F238E27FC236}">
                <a16:creationId xmlns:a16="http://schemas.microsoft.com/office/drawing/2014/main" id="{03AF73CD-1F79-4567-7740-1FC8DAAFE4B9}"/>
              </a:ext>
            </a:extLst>
          </p:cNvPr>
          <p:cNvGrpSpPr/>
          <p:nvPr/>
        </p:nvGrpSpPr>
        <p:grpSpPr>
          <a:xfrm>
            <a:off x="1462863" y="6180861"/>
            <a:ext cx="2403376" cy="2403376"/>
            <a:chOff x="0" y="0"/>
            <a:chExt cx="2403375" cy="2403375"/>
          </a:xfrm>
        </p:grpSpPr>
        <p:sp>
          <p:nvSpPr>
            <p:cNvPr id="16" name="Кружок">
              <a:extLst>
                <a:ext uri="{FF2B5EF4-FFF2-40B4-BE49-F238E27FC236}">
                  <a16:creationId xmlns:a16="http://schemas.microsoft.com/office/drawing/2014/main" id="{A202C04D-D8D7-7E1D-A5BC-AD11D65AC545}"/>
                </a:ext>
              </a:extLst>
            </p:cNvPr>
            <p:cNvSpPr/>
            <p:nvPr/>
          </p:nvSpPr>
          <p:spPr>
            <a:xfrm>
              <a:off x="0" y="0"/>
              <a:ext cx="2403376" cy="2403376"/>
            </a:xfrm>
            <a:prstGeom prst="ellipse">
              <a:avLst/>
            </a:pr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dirty="0"/>
            </a:p>
          </p:txBody>
        </p:sp>
        <p:sp>
          <p:nvSpPr>
            <p:cNvPr id="17" name="Freeform 11">
              <a:extLst>
                <a:ext uri="{FF2B5EF4-FFF2-40B4-BE49-F238E27FC236}">
                  <a16:creationId xmlns:a16="http://schemas.microsoft.com/office/drawing/2014/main" id="{C41168F3-F2DC-4C05-FA95-794F2952A78F}"/>
                </a:ext>
              </a:extLst>
            </p:cNvPr>
            <p:cNvSpPr/>
            <p:nvPr/>
          </p:nvSpPr>
          <p:spPr>
            <a:xfrm rot="10800000">
              <a:off x="837541" y="834915"/>
              <a:ext cx="728293" cy="733545"/>
            </a:xfrm>
            <a:custGeom>
              <a:avLst/>
              <a:gdLst/>
              <a:ahLst/>
              <a:cxnLst>
                <a:cxn ang="0">
                  <a:pos x="wd2" y="hd2"/>
                </a:cxn>
                <a:cxn ang="5400000">
                  <a:pos x="wd2" y="hd2"/>
                </a:cxn>
                <a:cxn ang="10800000">
                  <a:pos x="wd2" y="hd2"/>
                </a:cxn>
                <a:cxn ang="16200000">
                  <a:pos x="wd2" y="hd2"/>
                </a:cxn>
              </a:cxnLst>
              <a:rect l="0" t="0" r="r" b="b"/>
              <a:pathLst>
                <a:path w="21600" h="21600" extrusionOk="0">
                  <a:moveTo>
                    <a:pt x="21600" y="9507"/>
                  </a:moveTo>
                  <a:lnTo>
                    <a:pt x="4949" y="9507"/>
                  </a:lnTo>
                  <a:lnTo>
                    <a:pt x="12762" y="1817"/>
                  </a:lnTo>
                  <a:lnTo>
                    <a:pt x="10676" y="0"/>
                  </a:lnTo>
                  <a:lnTo>
                    <a:pt x="0" y="10800"/>
                  </a:lnTo>
                  <a:lnTo>
                    <a:pt x="10676" y="21600"/>
                  </a:lnTo>
                  <a:lnTo>
                    <a:pt x="12762" y="19538"/>
                  </a:lnTo>
                  <a:lnTo>
                    <a:pt x="4949" y="12093"/>
                  </a:lnTo>
                  <a:lnTo>
                    <a:pt x="21600" y="12093"/>
                  </a:lnTo>
                  <a:lnTo>
                    <a:pt x="21600" y="9507"/>
                  </a:lnTo>
                </a:path>
              </a:pathLst>
            </a:custGeom>
            <a:solidFill>
              <a:srgbClr val="FFFFFF"/>
            </a:solidFill>
            <a:ln w="12700" cap="flat">
              <a:noFill/>
              <a:miter lim="400000"/>
            </a:ln>
            <a:effectLst/>
          </p:spPr>
          <p:txBody>
            <a:bodyPr wrap="square" lIns="45719" tIns="45719" rIns="45719" bIns="45719" numCol="1" anchor="ctr">
              <a:noAutofit/>
            </a:bodyPr>
            <a:lstStyle/>
            <a:p>
              <a:pPr algn="l" defTabSz="914400">
                <a:defRPr sz="1800" b="0">
                  <a:latin typeface="Roboto"/>
                  <a:ea typeface="Roboto"/>
                  <a:cs typeface="Roboto"/>
                  <a:sym typeface="Roboto"/>
                </a:defRPr>
              </a:pPr>
              <a:endParaRPr/>
            </a:p>
          </p:txBody>
        </p:sp>
      </p:grpSp>
      <p:sp>
        <p:nvSpPr>
          <p:cNvPr id="21" name="Title text slide">
            <a:extLst>
              <a:ext uri="{FF2B5EF4-FFF2-40B4-BE49-F238E27FC236}">
                <a16:creationId xmlns:a16="http://schemas.microsoft.com/office/drawing/2014/main" id="{44D27703-5991-0A4F-F88D-714D3F4D5328}"/>
              </a:ext>
            </a:extLst>
          </p:cNvPr>
          <p:cNvSpPr txBox="1"/>
          <p:nvPr/>
        </p:nvSpPr>
        <p:spPr>
          <a:xfrm>
            <a:off x="5121478" y="2796211"/>
            <a:ext cx="11359537" cy="133369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dirty="0">
                <a:latin typeface="Montserrat ExtraBold" panose="00000900000000000000" pitchFamily="2" charset="-52"/>
              </a:rPr>
              <a:t>Other characters </a:t>
            </a:r>
          </a:p>
        </p:txBody>
      </p:sp>
      <p:pic>
        <p:nvPicPr>
          <p:cNvPr id="2" name="Рисунок 1">
            <a:extLst>
              <a:ext uri="{FF2B5EF4-FFF2-40B4-BE49-F238E27FC236}">
                <a16:creationId xmlns:a16="http://schemas.microsoft.com/office/drawing/2014/main" id="{78E7EE45-C0B5-B59D-650E-6925AC887ED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233" b="2233"/>
          <a:stretch/>
        </p:blipFill>
        <p:spPr>
          <a:xfrm>
            <a:off x="14551736" y="157776"/>
            <a:ext cx="14357112" cy="13716000"/>
          </a:xfrm>
          <a:prstGeom prst="flowChartTerminator">
            <a:avLst/>
          </a:prstGeom>
        </p:spPr>
      </p:pic>
    </p:spTree>
    <p:extLst>
      <p:ext uri="{BB962C8B-B14F-4D97-AF65-F5344CB8AC3E}">
        <p14:creationId xmlns:p14="http://schemas.microsoft.com/office/powerpoint/2010/main" val="3203861722"/>
      </p:ext>
    </p:extLst>
  </p:cSld>
  <p:clrMapOvr>
    <a:masterClrMapping/>
  </p:clrMapOvr>
  <p:transition spd="slow">
    <p:push dir="u"/>
  </p:transition>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372</TotalTime>
  <Words>495</Words>
  <Application>Microsoft Office PowerPoint</Application>
  <PresentationFormat>Произвольный</PresentationFormat>
  <Paragraphs>27</Paragraphs>
  <Slides>11</Slides>
  <Notes>1</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11</vt:i4>
      </vt:variant>
    </vt:vector>
  </HeadingPairs>
  <TitlesOfParts>
    <vt:vector size="21" baseType="lpstr">
      <vt:lpstr>Arial</vt:lpstr>
      <vt:lpstr>Helvetica Neue</vt:lpstr>
      <vt:lpstr>Helvetica Neue Light</vt:lpstr>
      <vt:lpstr>Helvetica Neue Medium</vt:lpstr>
      <vt:lpstr>Montserrat</vt:lpstr>
      <vt:lpstr>Montserrat ExtraBold</vt:lpstr>
      <vt:lpstr>Montserrat Medium</vt:lpstr>
      <vt:lpstr>Open Sans</vt:lpstr>
      <vt:lpstr>Roboto</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Kim</dc:creator>
  <cp:lastModifiedBy>Bohdan Bohdan</cp:lastModifiedBy>
  <cp:revision>21</cp:revision>
  <dcterms:modified xsi:type="dcterms:W3CDTF">2023-09-12T14:30:22Z</dcterms:modified>
</cp:coreProperties>
</file>