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146" r:id="rId4"/>
    <p:sldId id="2181" r:id="rId5"/>
    <p:sldId id="376" r:id="rId6"/>
    <p:sldId id="2149" r:id="rId8"/>
    <p:sldId id="2150" r:id="rId9"/>
    <p:sldId id="2182" r:id="rId10"/>
    <p:sldId id="2151" r:id="rId11"/>
    <p:sldId id="2183" r:id="rId12"/>
    <p:sldId id="2152" r:id="rId13"/>
    <p:sldId id="2184" r:id="rId14"/>
    <p:sldId id="2153" r:id="rId15"/>
    <p:sldId id="2185" r:id="rId16"/>
    <p:sldId id="2154" r:id="rId17"/>
    <p:sldId id="2155" r:id="rId18"/>
    <p:sldId id="2186" r:id="rId19"/>
    <p:sldId id="2171" r:id="rId20"/>
    <p:sldId id="2173" r:id="rId21"/>
    <p:sldId id="2174" r:id="rId22"/>
    <p:sldId id="2175" r:id="rId23"/>
    <p:sldId id="2176" r:id="rId24"/>
    <p:sldId id="2187" r:id="rId25"/>
    <p:sldId id="2178" r:id="rId26"/>
    <p:sldId id="2189" r:id="rId27"/>
    <p:sldId id="2177" r:id="rId28"/>
    <p:sldId id="213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/>
    <p:restoredTop sz="94655"/>
  </p:normalViewPr>
  <p:slideViewPr>
    <p:cSldViewPr snapToGrid="0">
      <p:cViewPr varScale="1">
        <p:scale>
          <a:sx n="76" d="100"/>
          <a:sy n="7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86E-575D-F544-882E-C4F534F99C7D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86E-575D-F544-882E-C4F534F99C7D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86E-575D-F544-882E-C4F534F99C7D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11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slide" Target="slide20.xml"/><Relationship Id="rId2" Type="http://schemas.openxmlformats.org/officeDocument/2006/relationships/slide" Target="slide16.xml"/><Relationship Id="rId1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slide" Target="slide22.xml"/><Relationship Id="rId2" Type="http://schemas.openxmlformats.org/officeDocument/2006/relationships/slide" Target="slide15.xml"/><Relationship Id="rId1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slide" Target="slide22.xml"/><Relationship Id="rId2" Type="http://schemas.openxmlformats.org/officeDocument/2006/relationships/slide" Target="slide16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就业帮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63689" y="3252917"/>
            <a:ext cx="5929119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Achievement display</a:t>
            </a:r>
            <a:endParaRPr lang="en-US" altLang="zh-CN" sz="32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63920" y="4474845"/>
            <a:ext cx="2485390" cy="44323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冯子豪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胡振宇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/>
      <p:bldP spid="7" grpId="0" bldLvl="0" animBg="1"/>
      <p:bldP spid="9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0"/>
          <p:cNvSpPr/>
          <p:nvPr/>
        </p:nvSpPr>
        <p:spPr>
          <a:xfrm>
            <a:off x="273941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3" name="Rounded Rectangle 37"/>
          <p:cNvSpPr/>
          <p:nvPr/>
        </p:nvSpPr>
        <p:spPr>
          <a:xfrm>
            <a:off x="41622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042" y="2951644"/>
            <a:ext cx="1531786" cy="840013"/>
            <a:chOff x="1381123" y="2623111"/>
            <a:chExt cx="1531786" cy="840013"/>
          </a:xfrm>
        </p:grpSpPr>
        <p:sp>
          <p:nvSpPr>
            <p:cNvPr id="5" name="TextBox 4"/>
            <p:cNvSpPr txBox="1"/>
            <p:nvPr/>
          </p:nvSpPr>
          <p:spPr>
            <a:xfrm>
              <a:off x="1529078" y="2623111"/>
              <a:ext cx="1235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1" action="ppaction://hlinksldjump"/>
                </a:rPr>
                <a:t>注册、登录</a:t>
              </a:r>
              <a:endParaRPr lang="en-US" sz="16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Registration and login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17232" y="2821469"/>
            <a:ext cx="1531786" cy="1132113"/>
            <a:chOff x="3393417" y="2492936"/>
            <a:chExt cx="1531786" cy="1132113"/>
          </a:xfrm>
        </p:grpSpPr>
        <p:sp>
          <p:nvSpPr>
            <p:cNvPr id="8" name="TextBox 7"/>
            <p:cNvSpPr txBox="1"/>
            <p:nvPr/>
          </p:nvSpPr>
          <p:spPr>
            <a:xfrm>
              <a:off x="3511527" y="2492936"/>
              <a:ext cx="13728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2" action="ppaction://hlinksldjump"/>
                </a:rPr>
                <a:t>个人信息的上传、修改</a:t>
              </a:r>
              <a:endParaRPr lang="en-US" sz="16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3417" y="3209759"/>
              <a:ext cx="1531786" cy="415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Upload and modify personal information</a:t>
              </a:r>
              <a:endParaRPr lang="en-US" sz="10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0" name="Rounded Rectangle 40"/>
          <p:cNvSpPr/>
          <p:nvPr/>
        </p:nvSpPr>
        <p:spPr>
          <a:xfrm>
            <a:off x="738579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1" name="Rounded Rectangle 37"/>
          <p:cNvSpPr/>
          <p:nvPr/>
        </p:nvSpPr>
        <p:spPr>
          <a:xfrm>
            <a:off x="506260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40422" y="2951644"/>
            <a:ext cx="1531786" cy="1817370"/>
            <a:chOff x="1381123" y="2623111"/>
            <a:chExt cx="1531786" cy="1817370"/>
          </a:xfrm>
        </p:grpSpPr>
        <p:sp>
          <p:nvSpPr>
            <p:cNvPr id="13" name="TextBox 12"/>
            <p:cNvSpPr txBox="1"/>
            <p:nvPr/>
          </p:nvSpPr>
          <p:spPr>
            <a:xfrm>
              <a:off x="1598896" y="2623111"/>
              <a:ext cx="1096241" cy="1817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3" action="ppaction://hlinksldjump"/>
                </a:rPr>
                <a:t>招聘</a:t>
              </a: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recruit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21067" y="2951644"/>
            <a:ext cx="1647825" cy="1001938"/>
            <a:chOff x="3350872" y="2623111"/>
            <a:chExt cx="1647825" cy="1001938"/>
          </a:xfrm>
        </p:grpSpPr>
        <p:sp>
          <p:nvSpPr>
            <p:cNvPr id="16" name="TextBox 15"/>
            <p:cNvSpPr txBox="1"/>
            <p:nvPr/>
          </p:nvSpPr>
          <p:spPr>
            <a:xfrm>
              <a:off x="3350872" y="2623111"/>
              <a:ext cx="16478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rgbClr val="FF0000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4" action="ppaction://hlinksldjump"/>
                </a:rPr>
                <a:t>发布招聘信息</a:t>
              </a:r>
              <a:endParaRPr lang="en-US" sz="1600" dirty="0">
                <a:solidFill>
                  <a:srgbClr val="FF0000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  <a:hlinkClick r:id="rId4" action="ppaction://hlinksldjump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93417" y="3209759"/>
              <a:ext cx="1531786" cy="415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Publish Recruitment Information</a:t>
              </a:r>
              <a:endParaRPr lang="en-US" sz="10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5191760" y="136078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功能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分工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2"/>
          <p:cNvSpPr/>
          <p:nvPr/>
        </p:nvSpPr>
        <p:spPr>
          <a:xfrm>
            <a:off x="1642798" y="2085255"/>
            <a:ext cx="999231" cy="9974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30" y="2364593"/>
            <a:ext cx="395966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9"/>
          <p:cNvSpPr/>
          <p:nvPr/>
        </p:nvSpPr>
        <p:spPr>
          <a:xfrm>
            <a:off x="2899360" y="2491202"/>
            <a:ext cx="287961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A.招聘信息的各种内容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a.薪资待遇、学历要求等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b.存入数据库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B.发布成功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a.在“我的-已发布"中查看相关状态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b.在消”消息“中查看聊天信息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2899410" y="2169795"/>
            <a:ext cx="14757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1.发布信息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6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7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8" name="Rectangle 10"/>
            <p:cNvSpPr/>
            <p:nvPr/>
          </p:nvSpPr>
          <p:spPr>
            <a:xfrm>
              <a:off x="1181804" y="594791"/>
              <a:ext cx="20116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发布招聘信息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0"/>
          <p:cNvSpPr/>
          <p:nvPr/>
        </p:nvSpPr>
        <p:spPr>
          <a:xfrm>
            <a:off x="273941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3" name="Rounded Rectangle 37"/>
          <p:cNvSpPr/>
          <p:nvPr/>
        </p:nvSpPr>
        <p:spPr>
          <a:xfrm>
            <a:off x="41622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042" y="2951644"/>
            <a:ext cx="1531786" cy="840013"/>
            <a:chOff x="1381123" y="2623111"/>
            <a:chExt cx="1531786" cy="840013"/>
          </a:xfrm>
        </p:grpSpPr>
        <p:sp>
          <p:nvSpPr>
            <p:cNvPr id="5" name="TextBox 4"/>
            <p:cNvSpPr txBox="1"/>
            <p:nvPr/>
          </p:nvSpPr>
          <p:spPr>
            <a:xfrm>
              <a:off x="1529078" y="2623111"/>
              <a:ext cx="1235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1" action="ppaction://hlinksldjump"/>
                </a:rPr>
                <a:t>注册、登录</a:t>
              </a:r>
              <a:endParaRPr lang="en-US" sz="16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Registration and login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17232" y="2821469"/>
            <a:ext cx="1531786" cy="1132113"/>
            <a:chOff x="3393417" y="2492936"/>
            <a:chExt cx="1531786" cy="1132113"/>
          </a:xfrm>
        </p:grpSpPr>
        <p:sp>
          <p:nvSpPr>
            <p:cNvPr id="8" name="TextBox 7"/>
            <p:cNvSpPr txBox="1"/>
            <p:nvPr/>
          </p:nvSpPr>
          <p:spPr>
            <a:xfrm>
              <a:off x="3511527" y="2492936"/>
              <a:ext cx="13728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2" action="ppaction://hlinksldjump"/>
                </a:rPr>
                <a:t>个人信息的上传、修改</a:t>
              </a:r>
              <a:endParaRPr lang="en-US" sz="16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3417" y="3209759"/>
              <a:ext cx="1531786" cy="415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Upload and modify personal information</a:t>
              </a:r>
              <a:endParaRPr lang="en-US" sz="10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0" name="Rounded Rectangle 40"/>
          <p:cNvSpPr/>
          <p:nvPr/>
        </p:nvSpPr>
        <p:spPr>
          <a:xfrm>
            <a:off x="738579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1" name="Rounded Rectangle 37"/>
          <p:cNvSpPr/>
          <p:nvPr/>
        </p:nvSpPr>
        <p:spPr>
          <a:xfrm>
            <a:off x="506260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40422" y="2951644"/>
            <a:ext cx="1531786" cy="1817370"/>
            <a:chOff x="1381123" y="2623111"/>
            <a:chExt cx="1531786" cy="1817370"/>
          </a:xfrm>
        </p:grpSpPr>
        <p:sp>
          <p:nvSpPr>
            <p:cNvPr id="13" name="TextBox 12"/>
            <p:cNvSpPr txBox="1"/>
            <p:nvPr/>
          </p:nvSpPr>
          <p:spPr>
            <a:xfrm>
              <a:off x="1598896" y="2623111"/>
              <a:ext cx="1096241" cy="1817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3" action="ppaction://hlinksldjump"/>
                </a:rPr>
                <a:t>招聘</a:t>
              </a: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recruit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21067" y="2951644"/>
            <a:ext cx="1647825" cy="1001938"/>
            <a:chOff x="3350872" y="2623111"/>
            <a:chExt cx="1647825" cy="1001938"/>
          </a:xfrm>
        </p:grpSpPr>
        <p:sp>
          <p:nvSpPr>
            <p:cNvPr id="16" name="TextBox 15"/>
            <p:cNvSpPr txBox="1"/>
            <p:nvPr/>
          </p:nvSpPr>
          <p:spPr>
            <a:xfrm>
              <a:off x="3350872" y="2623111"/>
              <a:ext cx="16478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4" action="ppaction://hlinksldjump"/>
                </a:rPr>
                <a:t>发布招聘信息</a:t>
              </a:r>
              <a:endParaRPr lang="en-US" sz="16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93417" y="3209759"/>
              <a:ext cx="1531786" cy="415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Publish Recruitment Information</a:t>
              </a:r>
              <a:endParaRPr lang="en-US" sz="10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5191760" y="136078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功能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分工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5" name="Rounded Rectangle 37"/>
          <p:cNvSpPr/>
          <p:nvPr/>
        </p:nvSpPr>
        <p:spPr>
          <a:xfrm>
            <a:off x="978700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26" name="Group 11"/>
          <p:cNvGrpSpPr/>
          <p:nvPr/>
        </p:nvGrpSpPr>
        <p:grpSpPr>
          <a:xfrm>
            <a:off x="9864822" y="2951644"/>
            <a:ext cx="1531786" cy="840013"/>
            <a:chOff x="1381123" y="2623111"/>
            <a:chExt cx="1531786" cy="840013"/>
          </a:xfrm>
        </p:grpSpPr>
        <p:sp>
          <p:nvSpPr>
            <p:cNvPr id="27" name="TextBox 12"/>
            <p:cNvSpPr txBox="1"/>
            <p:nvPr/>
          </p:nvSpPr>
          <p:spPr>
            <a:xfrm>
              <a:off x="1598896" y="2623111"/>
              <a:ext cx="109624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5" action="ppaction://hlinksldjump"/>
                </a:rPr>
                <a:t>消息聊天</a:t>
              </a:r>
              <a:endParaRPr lang="en-US" sz="16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28" name="Rectangle 13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Message chat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2"/>
          <p:cNvSpPr/>
          <p:nvPr/>
        </p:nvSpPr>
        <p:spPr>
          <a:xfrm>
            <a:off x="1569138" y="1481370"/>
            <a:ext cx="999231" cy="9974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70" y="1760708"/>
            <a:ext cx="395966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70"/>
          <p:cNvSpPr/>
          <p:nvPr/>
        </p:nvSpPr>
        <p:spPr>
          <a:xfrm>
            <a:off x="1569138" y="3888587"/>
            <a:ext cx="999231" cy="997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89" y="4179216"/>
            <a:ext cx="426747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9"/>
          <p:cNvSpPr/>
          <p:nvPr/>
        </p:nvSpPr>
        <p:spPr>
          <a:xfrm>
            <a:off x="2912060" y="2011777"/>
            <a:ext cx="287961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A.消息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a.点击聊天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b.发送消息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B.面试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a.点击聊天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b.发送消息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2825701" y="156607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1.消息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6" name="Rectangle 29"/>
          <p:cNvSpPr/>
          <p:nvPr/>
        </p:nvSpPr>
        <p:spPr>
          <a:xfrm>
            <a:off x="2825700" y="4250873"/>
            <a:ext cx="287961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A.可以查看投递简历之后的后续状态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a.接收或者拒绝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b.查看工作详情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2825701" y="3929630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2.已投递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6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7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8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消息聊天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0" name="Oval 54"/>
          <p:cNvSpPr/>
          <p:nvPr/>
        </p:nvSpPr>
        <p:spPr>
          <a:xfrm>
            <a:off x="6436888" y="1481370"/>
            <a:ext cx="999231" cy="997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1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19" y="1758254"/>
            <a:ext cx="416953" cy="4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29"/>
          <p:cNvSpPr/>
          <p:nvPr/>
        </p:nvSpPr>
        <p:spPr>
          <a:xfrm>
            <a:off x="7698105" y="1887220"/>
            <a:ext cx="308102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A.查看自己的发布的招聘信息是否有人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应聘	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a.显示应聘人信息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b.发起聊天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3" name="Rectangle 30"/>
          <p:cNvSpPr/>
          <p:nvPr/>
        </p:nvSpPr>
        <p:spPr>
          <a:xfrm>
            <a:off x="7697952" y="1566074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3.已发布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6648163" y="626054"/>
            <a:ext cx="2048149" cy="2381361"/>
            <a:chOff x="10243190" y="4676573"/>
            <a:chExt cx="4096298" cy="4762722"/>
          </a:xfrm>
        </p:grpSpPr>
        <p:sp>
          <p:nvSpPr>
            <p:cNvPr id="3" name="Oval 20"/>
            <p:cNvSpPr>
              <a:spLocks noChangeArrowheads="1"/>
            </p:cNvSpPr>
            <p:nvPr/>
          </p:nvSpPr>
          <p:spPr bwMode="auto">
            <a:xfrm>
              <a:off x="10243190" y="4676573"/>
              <a:ext cx="3865960" cy="3866969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round/>
            </a:ln>
          </p:spPr>
          <p:txBody>
            <a:bodyPr/>
            <a:lstStyle/>
            <a:p>
              <a:endParaRPr lang="en-US" sz="800">
                <a:latin typeface="Source Han Sans CN" panose="020B0500000000000000" pitchFamily="34" charset="-128"/>
                <a:ea typeface="Source Han Sans CN" panose="020B0500000000000000" pitchFamily="34" charset="-128"/>
                <a:cs typeface="Roboto Light"/>
              </a:endParaRPr>
            </a:p>
          </p:txBody>
        </p:sp>
        <p:sp>
          <p:nvSpPr>
            <p:cNvPr id="4" name="Oval 14"/>
            <p:cNvSpPr/>
            <p:nvPr/>
          </p:nvSpPr>
          <p:spPr bwMode="auto">
            <a:xfrm>
              <a:off x="13067371" y="4730219"/>
              <a:ext cx="1272117" cy="1272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14299" dir="5400000" algn="ctr" rotWithShape="0">
                <a:schemeClr val="bg2">
                  <a:alpha val="9000"/>
                </a:schemeClr>
              </a:outerShdw>
            </a:effectLst>
          </p:spPr>
          <p:txBody>
            <a:bodyPr lIns="0" tIns="0" rIns="0" bIns="45720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  <a:sym typeface="Source Sans Pro Semibold" charset="0"/>
                </a:rPr>
                <a:t>02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 Regular"/>
                <a:sym typeface="Source Sans Pro Semibold" charset="0"/>
              </a:endParaRPr>
            </a:p>
          </p:txBody>
        </p:sp>
        <p:sp>
          <p:nvSpPr>
            <p:cNvPr id="5" name="Rectangle 6"/>
            <p:cNvSpPr/>
            <p:nvPr/>
          </p:nvSpPr>
          <p:spPr>
            <a:xfrm>
              <a:off x="10630868" y="8852951"/>
              <a:ext cx="3126353" cy="586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6" tIns="60963" rIns="121926" bIns="109728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</a:rPr>
                <a:t>胡振宇</a:t>
              </a:r>
              <a:endParaRPr lang="zh-CN" altLang="en-US" sz="11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 Regular"/>
              </a:endParaRPr>
            </a:p>
          </p:txBody>
        </p:sp>
        <p:sp>
          <p:nvSpPr>
            <p:cNvPr id="6" name="Freeform 45"/>
            <p:cNvSpPr>
              <a:spLocks noChangeAspect="1" noEditPoints="1"/>
            </p:cNvSpPr>
            <p:nvPr/>
          </p:nvSpPr>
          <p:spPr bwMode="auto">
            <a:xfrm>
              <a:off x="11308088" y="5759895"/>
              <a:ext cx="1802303" cy="1803007"/>
            </a:xfrm>
            <a:custGeom>
              <a:avLst/>
              <a:gdLst/>
              <a:ahLst/>
              <a:cxnLst>
                <a:cxn ang="0">
                  <a:pos x="244" y="256"/>
                </a:cxn>
                <a:cxn ang="0">
                  <a:pos x="12" y="256"/>
                </a:cxn>
                <a:cxn ang="0">
                  <a:pos x="0" y="24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244"/>
                </a:cxn>
                <a:cxn ang="0">
                  <a:pos x="244" y="256"/>
                </a:cxn>
                <a:cxn ang="0">
                  <a:pos x="24" y="24"/>
                </a:cxn>
                <a:cxn ang="0">
                  <a:pos x="24" y="227"/>
                </a:cxn>
                <a:cxn ang="0">
                  <a:pos x="47" y="199"/>
                </a:cxn>
                <a:cxn ang="0">
                  <a:pos x="78" y="188"/>
                </a:cxn>
                <a:cxn ang="0">
                  <a:pos x="104" y="176"/>
                </a:cxn>
                <a:cxn ang="0">
                  <a:pos x="104" y="156"/>
                </a:cxn>
                <a:cxn ang="0">
                  <a:pos x="94" y="131"/>
                </a:cxn>
                <a:cxn ang="0">
                  <a:pos x="87" y="121"/>
                </a:cxn>
                <a:cxn ang="0">
                  <a:pos x="91" y="103"/>
                </a:cxn>
                <a:cxn ang="0">
                  <a:pos x="89" y="81"/>
                </a:cxn>
                <a:cxn ang="0">
                  <a:pos x="128" y="48"/>
                </a:cxn>
                <a:cxn ang="0">
                  <a:pos x="167" y="81"/>
                </a:cxn>
                <a:cxn ang="0">
                  <a:pos x="166" y="103"/>
                </a:cxn>
                <a:cxn ang="0">
                  <a:pos x="169" y="121"/>
                </a:cxn>
                <a:cxn ang="0">
                  <a:pos x="162" y="131"/>
                </a:cxn>
                <a:cxn ang="0">
                  <a:pos x="152" y="156"/>
                </a:cxn>
                <a:cxn ang="0">
                  <a:pos x="152" y="176"/>
                </a:cxn>
                <a:cxn ang="0">
                  <a:pos x="178" y="188"/>
                </a:cxn>
                <a:cxn ang="0">
                  <a:pos x="209" y="199"/>
                </a:cxn>
                <a:cxn ang="0">
                  <a:pos x="232" y="227"/>
                </a:cxn>
                <a:cxn ang="0">
                  <a:pos x="232" y="24"/>
                </a:cxn>
                <a:cxn ang="0">
                  <a:pos x="24" y="24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" y="24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8" y="217"/>
                    <a:pt x="34" y="205"/>
                    <a:pt x="47" y="199"/>
                  </a:cubicBezTo>
                  <a:cubicBezTo>
                    <a:pt x="64" y="190"/>
                    <a:pt x="57" y="197"/>
                    <a:pt x="78" y="188"/>
                  </a:cubicBezTo>
                  <a:cubicBezTo>
                    <a:pt x="99" y="180"/>
                    <a:pt x="104" y="176"/>
                    <a:pt x="104" y="17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97" y="150"/>
                    <a:pt x="94" y="131"/>
                  </a:cubicBezTo>
                  <a:cubicBezTo>
                    <a:pt x="89" y="132"/>
                    <a:pt x="88" y="125"/>
                    <a:pt x="87" y="121"/>
                  </a:cubicBezTo>
                  <a:cubicBezTo>
                    <a:pt x="87" y="116"/>
                    <a:pt x="85" y="102"/>
                    <a:pt x="91" y="103"/>
                  </a:cubicBezTo>
                  <a:cubicBezTo>
                    <a:pt x="89" y="94"/>
                    <a:pt x="88" y="86"/>
                    <a:pt x="89" y="81"/>
                  </a:cubicBezTo>
                  <a:cubicBezTo>
                    <a:pt x="90" y="66"/>
                    <a:pt x="105" y="49"/>
                    <a:pt x="128" y="48"/>
                  </a:cubicBezTo>
                  <a:cubicBezTo>
                    <a:pt x="155" y="49"/>
                    <a:pt x="166" y="66"/>
                    <a:pt x="167" y="81"/>
                  </a:cubicBezTo>
                  <a:cubicBezTo>
                    <a:pt x="168" y="86"/>
                    <a:pt x="167" y="94"/>
                    <a:pt x="166" y="103"/>
                  </a:cubicBezTo>
                  <a:cubicBezTo>
                    <a:pt x="172" y="102"/>
                    <a:pt x="169" y="116"/>
                    <a:pt x="169" y="121"/>
                  </a:cubicBezTo>
                  <a:cubicBezTo>
                    <a:pt x="168" y="125"/>
                    <a:pt x="167" y="132"/>
                    <a:pt x="162" y="131"/>
                  </a:cubicBezTo>
                  <a:cubicBezTo>
                    <a:pt x="159" y="150"/>
                    <a:pt x="152" y="156"/>
                    <a:pt x="152" y="15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7" y="179"/>
                    <a:pt x="178" y="188"/>
                  </a:cubicBezTo>
                  <a:cubicBezTo>
                    <a:pt x="199" y="197"/>
                    <a:pt x="192" y="190"/>
                    <a:pt x="209" y="199"/>
                  </a:cubicBezTo>
                  <a:cubicBezTo>
                    <a:pt x="222" y="205"/>
                    <a:pt x="228" y="217"/>
                    <a:pt x="232" y="227"/>
                  </a:cubicBezTo>
                  <a:cubicBezTo>
                    <a:pt x="232" y="24"/>
                    <a:pt x="232" y="24"/>
                    <a:pt x="232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3165583" y="611449"/>
            <a:ext cx="2064051" cy="2381361"/>
            <a:chOff x="4753770" y="4676573"/>
            <a:chExt cx="4128102" cy="4762722"/>
          </a:xfrm>
        </p:grpSpPr>
        <p:sp>
          <p:nvSpPr>
            <p:cNvPr id="13" name="Oval 1"/>
            <p:cNvSpPr>
              <a:spLocks noChangeArrowheads="1"/>
            </p:cNvSpPr>
            <p:nvPr/>
          </p:nvSpPr>
          <p:spPr bwMode="auto">
            <a:xfrm>
              <a:off x="4753770" y="4676573"/>
              <a:ext cx="3865960" cy="38669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" name="Oval 9"/>
            <p:cNvSpPr/>
            <p:nvPr/>
          </p:nvSpPr>
          <p:spPr bwMode="auto">
            <a:xfrm>
              <a:off x="7609755" y="4706042"/>
              <a:ext cx="1272117" cy="1272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14299" dir="5400000" algn="ctr" rotWithShape="0">
                <a:schemeClr val="bg2">
                  <a:alpha val="9000"/>
                </a:schemeClr>
              </a:outerShdw>
            </a:effectLst>
          </p:spPr>
          <p:txBody>
            <a:bodyPr lIns="0" tIns="0" rIns="0" bIns="45720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  <a:sym typeface="Source Sans Pro Semibold" charset="0"/>
                </a:rPr>
                <a:t>01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 Regular"/>
                <a:sym typeface="Source Sans Pro Semibold" charset="0"/>
              </a:endParaRP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5188499" y="8852951"/>
              <a:ext cx="3126353" cy="58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6" tIns="60963" rIns="121926" bIns="109728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</a:rPr>
                <a:t>冯子豪</a:t>
              </a:r>
              <a:endParaRPr lang="zh-CN" altLang="en-US" sz="11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 Regular"/>
              </a:endParaRPr>
            </a:p>
          </p:txBody>
        </p:sp>
        <p:sp>
          <p:nvSpPr>
            <p:cNvPr id="16" name="Freeform 45"/>
            <p:cNvSpPr>
              <a:spLocks noChangeAspect="1" noEditPoints="1"/>
            </p:cNvSpPr>
            <p:nvPr/>
          </p:nvSpPr>
          <p:spPr bwMode="auto">
            <a:xfrm>
              <a:off x="5770341" y="5781104"/>
              <a:ext cx="1802303" cy="1803007"/>
            </a:xfrm>
            <a:custGeom>
              <a:avLst/>
              <a:gdLst/>
              <a:ahLst/>
              <a:cxnLst>
                <a:cxn ang="0">
                  <a:pos x="244" y="256"/>
                </a:cxn>
                <a:cxn ang="0">
                  <a:pos x="12" y="256"/>
                </a:cxn>
                <a:cxn ang="0">
                  <a:pos x="0" y="24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244"/>
                </a:cxn>
                <a:cxn ang="0">
                  <a:pos x="244" y="256"/>
                </a:cxn>
                <a:cxn ang="0">
                  <a:pos x="24" y="24"/>
                </a:cxn>
                <a:cxn ang="0">
                  <a:pos x="24" y="227"/>
                </a:cxn>
                <a:cxn ang="0">
                  <a:pos x="47" y="199"/>
                </a:cxn>
                <a:cxn ang="0">
                  <a:pos x="78" y="188"/>
                </a:cxn>
                <a:cxn ang="0">
                  <a:pos x="104" y="176"/>
                </a:cxn>
                <a:cxn ang="0">
                  <a:pos x="104" y="156"/>
                </a:cxn>
                <a:cxn ang="0">
                  <a:pos x="94" y="131"/>
                </a:cxn>
                <a:cxn ang="0">
                  <a:pos x="87" y="121"/>
                </a:cxn>
                <a:cxn ang="0">
                  <a:pos x="91" y="103"/>
                </a:cxn>
                <a:cxn ang="0">
                  <a:pos x="89" y="81"/>
                </a:cxn>
                <a:cxn ang="0">
                  <a:pos x="128" y="48"/>
                </a:cxn>
                <a:cxn ang="0">
                  <a:pos x="167" y="81"/>
                </a:cxn>
                <a:cxn ang="0">
                  <a:pos x="166" y="103"/>
                </a:cxn>
                <a:cxn ang="0">
                  <a:pos x="169" y="121"/>
                </a:cxn>
                <a:cxn ang="0">
                  <a:pos x="162" y="131"/>
                </a:cxn>
                <a:cxn ang="0">
                  <a:pos x="152" y="156"/>
                </a:cxn>
                <a:cxn ang="0">
                  <a:pos x="152" y="176"/>
                </a:cxn>
                <a:cxn ang="0">
                  <a:pos x="178" y="188"/>
                </a:cxn>
                <a:cxn ang="0">
                  <a:pos x="209" y="199"/>
                </a:cxn>
                <a:cxn ang="0">
                  <a:pos x="232" y="227"/>
                </a:cxn>
                <a:cxn ang="0">
                  <a:pos x="232" y="24"/>
                </a:cxn>
                <a:cxn ang="0">
                  <a:pos x="24" y="24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" y="24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8" y="217"/>
                    <a:pt x="34" y="205"/>
                    <a:pt x="47" y="199"/>
                  </a:cubicBezTo>
                  <a:cubicBezTo>
                    <a:pt x="64" y="190"/>
                    <a:pt x="57" y="197"/>
                    <a:pt x="78" y="188"/>
                  </a:cubicBezTo>
                  <a:cubicBezTo>
                    <a:pt x="99" y="180"/>
                    <a:pt x="104" y="176"/>
                    <a:pt x="104" y="17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97" y="150"/>
                    <a:pt x="94" y="131"/>
                  </a:cubicBezTo>
                  <a:cubicBezTo>
                    <a:pt x="89" y="132"/>
                    <a:pt x="88" y="125"/>
                    <a:pt x="87" y="121"/>
                  </a:cubicBezTo>
                  <a:cubicBezTo>
                    <a:pt x="87" y="116"/>
                    <a:pt x="85" y="102"/>
                    <a:pt x="91" y="103"/>
                  </a:cubicBezTo>
                  <a:cubicBezTo>
                    <a:pt x="89" y="94"/>
                    <a:pt x="88" y="86"/>
                    <a:pt x="89" y="81"/>
                  </a:cubicBezTo>
                  <a:cubicBezTo>
                    <a:pt x="90" y="66"/>
                    <a:pt x="105" y="49"/>
                    <a:pt x="128" y="48"/>
                  </a:cubicBezTo>
                  <a:cubicBezTo>
                    <a:pt x="155" y="49"/>
                    <a:pt x="166" y="66"/>
                    <a:pt x="167" y="81"/>
                  </a:cubicBezTo>
                  <a:cubicBezTo>
                    <a:pt x="168" y="86"/>
                    <a:pt x="167" y="94"/>
                    <a:pt x="166" y="103"/>
                  </a:cubicBezTo>
                  <a:cubicBezTo>
                    <a:pt x="172" y="102"/>
                    <a:pt x="169" y="116"/>
                    <a:pt x="169" y="121"/>
                  </a:cubicBezTo>
                  <a:cubicBezTo>
                    <a:pt x="168" y="125"/>
                    <a:pt x="167" y="132"/>
                    <a:pt x="162" y="131"/>
                  </a:cubicBezTo>
                  <a:cubicBezTo>
                    <a:pt x="159" y="150"/>
                    <a:pt x="152" y="156"/>
                    <a:pt x="152" y="15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7" y="179"/>
                    <a:pt x="178" y="188"/>
                  </a:cubicBezTo>
                  <a:cubicBezTo>
                    <a:pt x="199" y="197"/>
                    <a:pt x="192" y="190"/>
                    <a:pt x="209" y="199"/>
                  </a:cubicBezTo>
                  <a:cubicBezTo>
                    <a:pt x="222" y="205"/>
                    <a:pt x="228" y="217"/>
                    <a:pt x="232" y="227"/>
                  </a:cubicBezTo>
                  <a:cubicBezTo>
                    <a:pt x="232" y="24"/>
                    <a:pt x="232" y="24"/>
                    <a:pt x="232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7" name="Rectangle 29"/>
          <p:cNvSpPr/>
          <p:nvPr/>
        </p:nvSpPr>
        <p:spPr>
          <a:xfrm>
            <a:off x="2715260" y="3147695"/>
            <a:ext cx="315976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主要负责前端任务的开发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1.”主页“相关页面的搭建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A.定位页面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B.搜索页面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C.期望职位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D.工作详情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E.附近职位等相关推荐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2.”消息“相关页面的搭建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A.消息页面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B.聊天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3.职位发布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4.相关文档的撰写等	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Rectangle 29"/>
          <p:cNvSpPr/>
          <p:nvPr/>
        </p:nvSpPr>
        <p:spPr>
          <a:xfrm>
            <a:off x="6319520" y="3161665"/>
            <a:ext cx="2824480" cy="265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1.主要后端的开发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2.”我的“相关页面的搭建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A.设置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a.安全中心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b.隐私设计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c.个人信息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B.创建简历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C.已投递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D.已发布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3.数据库设计、管理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0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1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2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项目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分工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"/>
          <p:cNvSpPr/>
          <p:nvPr/>
        </p:nvSpPr>
        <p:spPr>
          <a:xfrm rot="2700000">
            <a:off x="4711826" y="-230452"/>
            <a:ext cx="8168338" cy="7958976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 rot="2700000">
            <a:off x="-3079063" y="-550489"/>
            <a:ext cx="8168338" cy="795897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9"/>
          <p:cNvSpPr/>
          <p:nvPr/>
        </p:nvSpPr>
        <p:spPr>
          <a:xfrm rot="2700000">
            <a:off x="-3667365" y="-550489"/>
            <a:ext cx="8168338" cy="7958976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矩形: 圆角 8"/>
          <p:cNvSpPr/>
          <p:nvPr/>
        </p:nvSpPr>
        <p:spPr>
          <a:xfrm rot="2700000">
            <a:off x="-4246142" y="-550489"/>
            <a:ext cx="8168338" cy="7958976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矩形: 圆角 6"/>
          <p:cNvSpPr/>
          <p:nvPr/>
        </p:nvSpPr>
        <p:spPr>
          <a:xfrm rot="2700000">
            <a:off x="-4824920" y="-550488"/>
            <a:ext cx="8168338" cy="79589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4758" y="2589902"/>
            <a:ext cx="2380877" cy="1678196"/>
            <a:chOff x="1637031" y="2589902"/>
            <a:chExt cx="2380877" cy="1678196"/>
          </a:xfrm>
        </p:grpSpPr>
        <p:sp>
          <p:nvSpPr>
            <p:cNvPr id="8" name="添加标题"/>
            <p:cNvSpPr/>
            <p:nvPr/>
          </p:nvSpPr>
          <p:spPr>
            <a:xfrm>
              <a:off x="1637031" y="2589902"/>
              <a:ext cx="23808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lang="en-US" altLang="zh-CN" sz="8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74346" y="3929544"/>
              <a:ext cx="1906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lang="en-US" altLang="zh-CN" sz="4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48425" y="1985252"/>
            <a:ext cx="4520866" cy="604840"/>
            <a:chOff x="1204686" y="3150828"/>
            <a:chExt cx="4522501" cy="605059"/>
          </a:xfrm>
        </p:grpSpPr>
        <p:sp>
          <p:nvSpPr>
            <p:cNvPr id="16" name="椭圆 15"/>
            <p:cNvSpPr/>
            <p:nvPr/>
          </p:nvSpPr>
          <p:spPr>
            <a:xfrm>
              <a:off x="1204686" y="3163584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1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960196" y="3150828"/>
              <a:ext cx="3766991" cy="605059"/>
              <a:chOff x="2032768" y="2528513"/>
              <a:chExt cx="3766991" cy="60505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Functional division of labor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1" action="ppaction://hlinksldjump"/>
                  </a:rPr>
                  <a:t>功能分工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148423" y="3020625"/>
            <a:ext cx="4520866" cy="604840"/>
            <a:chOff x="1204686" y="4138177"/>
            <a:chExt cx="4522501" cy="605059"/>
          </a:xfrm>
        </p:grpSpPr>
        <p:sp>
          <p:nvSpPr>
            <p:cNvPr id="21" name="椭圆 20"/>
            <p:cNvSpPr/>
            <p:nvPr/>
          </p:nvSpPr>
          <p:spPr>
            <a:xfrm>
              <a:off x="1204686" y="415093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2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60196" y="4138177"/>
              <a:ext cx="3766991" cy="605059"/>
              <a:chOff x="2032768" y="2528513"/>
              <a:chExt cx="3766991" cy="60505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Interface design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2" action="ppaction://hlinksldjump"/>
                  </a:rPr>
                  <a:t>界面设计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148425" y="4055997"/>
            <a:ext cx="4520866" cy="604840"/>
            <a:chOff x="1204686" y="5125526"/>
            <a:chExt cx="4522501" cy="605059"/>
          </a:xfrm>
        </p:grpSpPr>
        <p:sp>
          <p:nvSpPr>
            <p:cNvPr id="26" name="椭圆 25"/>
            <p:cNvSpPr/>
            <p:nvPr/>
          </p:nvSpPr>
          <p:spPr>
            <a:xfrm>
              <a:off x="1204686" y="513828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3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960196" y="5125526"/>
              <a:ext cx="3766991" cy="605059"/>
              <a:chOff x="2032768" y="2528513"/>
              <a:chExt cx="3766991" cy="605059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Technical support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3" action="ppaction://hlinksldjump"/>
                  </a:rPr>
                  <a:t>技术支持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700000">
            <a:off x="6089855" y="714900"/>
            <a:ext cx="5428202" cy="5428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10313803" y="5496648"/>
            <a:ext cx="249382" cy="249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 rot="5400000">
            <a:off x="-346364" y="346363"/>
            <a:ext cx="1357745" cy="665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32" y="414927"/>
            <a:ext cx="3525816" cy="6206600"/>
          </a:xfrm>
          <a:prstGeom prst="rect">
            <a:avLst/>
          </a:prstGeom>
          <a:effectLst/>
        </p:spPr>
      </p:pic>
      <p:sp>
        <p:nvSpPr>
          <p:cNvPr id="11" name="Picture Placeholder 15"/>
          <p:cNvSpPr txBox="1"/>
          <p:nvPr/>
        </p:nvSpPr>
        <p:spPr>
          <a:xfrm>
            <a:off x="5670930" y="1258189"/>
            <a:ext cx="2401847" cy="4341620"/>
          </a:xfrm>
          <a:prstGeom prst="rect">
            <a:avLst/>
          </a:prstGeom>
          <a:blipFill>
            <a:blip r:embed="rId2"/>
            <a:stretch>
              <a:fillRect l="-85571" r="-85571"/>
            </a:stretch>
          </a:blipFill>
        </p:spPr>
      </p:sp>
      <p:sp>
        <p:nvSpPr>
          <p:cNvPr id="12" name="TextBox 7"/>
          <p:cNvSpPr txBox="1"/>
          <p:nvPr/>
        </p:nvSpPr>
        <p:spPr>
          <a:xfrm>
            <a:off x="1132606" y="307735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界面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8650348" y="2432324"/>
            <a:ext cx="2828987" cy="13823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界面设计主要分为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三大块：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“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我的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”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界面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宋体" panose="02010600030101010101" pitchFamily="2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“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消息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”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界面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宋体" panose="02010600030101010101" pitchFamily="2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“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主页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”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宋体" panose="02010600030101010101" pitchFamily="2" charset="-122"/>
                <a:sym typeface="FZHei-B01S" panose="02010601030101010101" pitchFamily="2" charset="-122"/>
              </a:rPr>
              <a:t>界面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宋体" panose="02010600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4" name="图片 3" descr="主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85" y="1257935"/>
            <a:ext cx="2401570" cy="434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2621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“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主页</a:t>
              </a:r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”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页面</a:t>
              </a:r>
              <a:r>
                <a:rPr lang="zh-CN" altLang="en-US" spc="600" dirty="0">
                  <a:solidFill>
                    <a:srgbClr val="FF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交互</a:t>
              </a:r>
              <a:endParaRPr lang="zh-CN" altLang="en-US" spc="6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5" name="图片 24" descr="主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224280"/>
            <a:ext cx="2228215" cy="4826000"/>
          </a:xfrm>
          <a:prstGeom prst="rect">
            <a:avLst/>
          </a:prstGeom>
        </p:spPr>
      </p:pic>
      <p:pic>
        <p:nvPicPr>
          <p:cNvPr id="26" name="图片 25" descr="定位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05" y="1205865"/>
            <a:ext cx="2237105" cy="484441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885825" y="1539875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图片 27" descr="附近职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205" y="1205865"/>
            <a:ext cx="2227580" cy="4826000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>
            <a:off x="885825" y="2625090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30120" y="1896745"/>
            <a:ext cx="3980180" cy="7620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图片 32" descr="搜索页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1216660"/>
            <a:ext cx="2243455" cy="4858385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V="1">
            <a:off x="2529840" y="2326005"/>
            <a:ext cx="3689985" cy="444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图片 36" descr="期望职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1224280"/>
            <a:ext cx="2252980" cy="4879340"/>
          </a:xfrm>
          <a:prstGeom prst="rect">
            <a:avLst/>
          </a:prstGeom>
        </p:spPr>
      </p:pic>
      <p:pic>
        <p:nvPicPr>
          <p:cNvPr id="38" name="图片 37" descr="工作详情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845" y="1205865"/>
            <a:ext cx="2269490" cy="4914900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>
            <a:off x="2375535" y="4582160"/>
            <a:ext cx="6480175" cy="571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2621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“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消息</a:t>
              </a:r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”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页面</a:t>
              </a:r>
              <a:r>
                <a:rPr lang="zh-CN" altLang="en-US" spc="600" dirty="0">
                  <a:solidFill>
                    <a:srgbClr val="FF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交互</a:t>
              </a:r>
              <a:endParaRPr lang="zh-CN" altLang="en-US" spc="6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" name="图片 2" descr="消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176020"/>
            <a:ext cx="2228215" cy="4826635"/>
          </a:xfrm>
          <a:prstGeom prst="rect">
            <a:avLst/>
          </a:prstGeom>
        </p:spPr>
      </p:pic>
      <p:pic>
        <p:nvPicPr>
          <p:cNvPr id="4" name="图片 3" descr="聊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0" y="1176020"/>
            <a:ext cx="2228215" cy="482600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2141220" y="2210435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2621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“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我的</a:t>
              </a:r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”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页面</a:t>
              </a:r>
              <a:r>
                <a:rPr lang="zh-CN" altLang="en-US" spc="600" dirty="0">
                  <a:solidFill>
                    <a:srgbClr val="FF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交互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" name="图片 1" descr="我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147445"/>
            <a:ext cx="2251075" cy="4876165"/>
          </a:xfrm>
          <a:prstGeom prst="rect">
            <a:avLst/>
          </a:prstGeom>
        </p:spPr>
      </p:pic>
      <p:pic>
        <p:nvPicPr>
          <p:cNvPr id="4" name="图片 3" descr="创建简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1147445"/>
            <a:ext cx="2232025" cy="483425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1131570" y="1999615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 descr="求职意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95" y="1147445"/>
            <a:ext cx="2230755" cy="483362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317490" y="3947795"/>
            <a:ext cx="1295400" cy="7620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 descr="设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210" y="1189990"/>
            <a:ext cx="2231390" cy="483362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131570" y="5146040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图片 8" descr="安全中心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995" y="1147445"/>
            <a:ext cx="2251075" cy="487616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237355" y="1928495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个人信息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680" y="1148080"/>
            <a:ext cx="2231390" cy="483362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4237355" y="2209165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 descr="隐私设置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680" y="1189990"/>
            <a:ext cx="2231390" cy="483362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4237355" y="2575560"/>
            <a:ext cx="2453640" cy="952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项目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简介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9" name="组合 18" descr="7b0a202020202274657874626f78223a20227b5c2263617465676f72795f69645c223a31303332362c5c2269645c223a32303134393032387d220a7d0a"/>
          <p:cNvGrpSpPr/>
          <p:nvPr/>
        </p:nvGrpSpPr>
        <p:grpSpPr>
          <a:xfrm>
            <a:off x="2710332" y="1015346"/>
            <a:ext cx="8538139" cy="5062610"/>
            <a:chOff x="2611272" y="1122026"/>
            <a:chExt cx="8538139" cy="5062610"/>
          </a:xfrm>
        </p:grpSpPr>
        <p:pic>
          <p:nvPicPr>
            <p:cNvPr id="29" name="图形 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611272" y="1122026"/>
              <a:ext cx="6969456" cy="4613948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911117" y="1984356"/>
              <a:ext cx="4704080" cy="3102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就业帮，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是一款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HR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能够快速发布招聘信息的来招募到所需的人才的招聘软件；更是一款</a:t>
              </a:r>
              <a:r>
                <a:rPr lang="zh-CN" altLang="en-US" sz="2000" b="1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有着众多各色推荐，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能为在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杭大学生求职者找到满意的工作的软件，是一款发布、招聘于一体的</a:t>
              </a: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软件。在这里你可以与面试者、应聘者面对面交流，查看各种各样的工作信息与工作环境</a:t>
              </a:r>
              <a:endParaRPr lang="zh-CN" altLang="en-US" sz="2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00611" y="5230636"/>
              <a:ext cx="5248800" cy="954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>
                  <a:solidFill>
                    <a:srgbClr val="4385C6"/>
                  </a:solidFill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rPr>
                <a:t>CYBER PUNK</a:t>
              </a:r>
              <a:endParaRPr lang="zh-CN" altLang="en-US" sz="1400" i="1" dirty="0">
                <a:solidFill>
                  <a:srgbClr val="4385C6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735" y="594791"/>
              <a:ext cx="287147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“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我的</a:t>
              </a:r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”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页面</a:t>
              </a:r>
              <a:r>
                <a:rPr lang="zh-CN" altLang="en-US" spc="600" dirty="0">
                  <a:solidFill>
                    <a:srgbClr val="FF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交互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  <a:p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" name="图片 1" descr="我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147445"/>
            <a:ext cx="2251075" cy="4876165"/>
          </a:xfrm>
          <a:prstGeom prst="rect">
            <a:avLst/>
          </a:prstGeom>
        </p:spPr>
      </p:pic>
      <p:pic>
        <p:nvPicPr>
          <p:cNvPr id="4" name="图片 3" descr="已发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1147445"/>
            <a:ext cx="2258695" cy="489267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1595755" y="3426460"/>
            <a:ext cx="2122805" cy="444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 descr="面试详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30" y="1147445"/>
            <a:ext cx="2258695" cy="48926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617720" y="2125345"/>
            <a:ext cx="2122805" cy="444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 descr="已投递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5" y="1147445"/>
            <a:ext cx="2237105" cy="48456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298065" y="3351530"/>
            <a:ext cx="1400810" cy="63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35525" y="2492375"/>
            <a:ext cx="2122805" cy="4445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图片 9" descr="工作详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330" y="1146810"/>
            <a:ext cx="2237105" cy="4846320"/>
          </a:xfrm>
          <a:prstGeom prst="rect">
            <a:avLst/>
          </a:prstGeom>
        </p:spPr>
      </p:pic>
      <p:pic>
        <p:nvPicPr>
          <p:cNvPr id="11" name="图片 10" descr="发布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875" y="1147445"/>
            <a:ext cx="2259330" cy="489394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134870" y="5124450"/>
            <a:ext cx="1516380" cy="10160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"/>
          <p:cNvSpPr/>
          <p:nvPr/>
        </p:nvSpPr>
        <p:spPr>
          <a:xfrm rot="2700000">
            <a:off x="4711826" y="-230452"/>
            <a:ext cx="8168338" cy="7958976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 rot="2700000">
            <a:off x="-3079063" y="-550489"/>
            <a:ext cx="8168338" cy="795897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9"/>
          <p:cNvSpPr/>
          <p:nvPr/>
        </p:nvSpPr>
        <p:spPr>
          <a:xfrm rot="2700000">
            <a:off x="-3667365" y="-550489"/>
            <a:ext cx="8168338" cy="7958976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矩形: 圆角 8"/>
          <p:cNvSpPr/>
          <p:nvPr/>
        </p:nvSpPr>
        <p:spPr>
          <a:xfrm rot="2700000">
            <a:off x="-4246142" y="-550489"/>
            <a:ext cx="8168338" cy="7958976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矩形: 圆角 6"/>
          <p:cNvSpPr/>
          <p:nvPr/>
        </p:nvSpPr>
        <p:spPr>
          <a:xfrm rot="2700000">
            <a:off x="-4824920" y="-550488"/>
            <a:ext cx="8168338" cy="79589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4758" y="2589902"/>
            <a:ext cx="2380877" cy="1678196"/>
            <a:chOff x="1637031" y="2589902"/>
            <a:chExt cx="2380877" cy="1678196"/>
          </a:xfrm>
        </p:grpSpPr>
        <p:sp>
          <p:nvSpPr>
            <p:cNvPr id="8" name="添加标题"/>
            <p:cNvSpPr/>
            <p:nvPr/>
          </p:nvSpPr>
          <p:spPr>
            <a:xfrm>
              <a:off x="1637031" y="2589902"/>
              <a:ext cx="23808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lang="en-US" altLang="zh-CN" sz="8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74346" y="3929544"/>
              <a:ext cx="1906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lang="en-US" altLang="zh-CN" sz="4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48425" y="1985252"/>
            <a:ext cx="4520866" cy="604840"/>
            <a:chOff x="1204686" y="3150828"/>
            <a:chExt cx="4522501" cy="605059"/>
          </a:xfrm>
        </p:grpSpPr>
        <p:sp>
          <p:nvSpPr>
            <p:cNvPr id="16" name="椭圆 15"/>
            <p:cNvSpPr/>
            <p:nvPr/>
          </p:nvSpPr>
          <p:spPr>
            <a:xfrm>
              <a:off x="1204686" y="3163584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1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960196" y="3150828"/>
              <a:ext cx="3766991" cy="605059"/>
              <a:chOff x="2032768" y="2528513"/>
              <a:chExt cx="3766991" cy="60505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Functional division of labor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1" action="ppaction://hlinksldjump"/>
                  </a:rPr>
                  <a:t>功能分工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148423" y="3020625"/>
            <a:ext cx="4520866" cy="604840"/>
            <a:chOff x="1204686" y="4138177"/>
            <a:chExt cx="4522501" cy="605059"/>
          </a:xfrm>
        </p:grpSpPr>
        <p:sp>
          <p:nvSpPr>
            <p:cNvPr id="21" name="椭圆 20"/>
            <p:cNvSpPr/>
            <p:nvPr/>
          </p:nvSpPr>
          <p:spPr>
            <a:xfrm>
              <a:off x="1204686" y="415093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2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60196" y="4138177"/>
              <a:ext cx="3766991" cy="605059"/>
              <a:chOff x="2032768" y="2528513"/>
              <a:chExt cx="3766991" cy="60505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Interface design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2" action="ppaction://hlinksldjump"/>
                  </a:rPr>
                  <a:t>界面设计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148425" y="4055997"/>
            <a:ext cx="4520866" cy="604840"/>
            <a:chOff x="1204686" y="5125526"/>
            <a:chExt cx="4522501" cy="605059"/>
          </a:xfrm>
        </p:grpSpPr>
        <p:sp>
          <p:nvSpPr>
            <p:cNvPr id="26" name="椭圆 25"/>
            <p:cNvSpPr/>
            <p:nvPr/>
          </p:nvSpPr>
          <p:spPr>
            <a:xfrm>
              <a:off x="1204686" y="513828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3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960196" y="5125526"/>
              <a:ext cx="3766991" cy="605059"/>
              <a:chOff x="2032768" y="2528513"/>
              <a:chExt cx="3766991" cy="605059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Technical support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3" action="ppaction://hlinksldjump"/>
                  </a:rPr>
                  <a:t>技术支持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50;p33"/>
          <p:cNvSpPr/>
          <p:nvPr/>
        </p:nvSpPr>
        <p:spPr>
          <a:xfrm>
            <a:off x="1133476" y="2041834"/>
            <a:ext cx="9925048" cy="2121251"/>
          </a:xfrm>
          <a:custGeom>
            <a:avLst/>
            <a:gdLst/>
            <a:ahLst/>
            <a:cxnLst/>
            <a:rect l="l" t="t" r="r" b="b"/>
            <a:pathLst>
              <a:path w="5623767" h="3163628" extrusionOk="0">
                <a:moveTo>
                  <a:pt x="0" y="0"/>
                </a:moveTo>
                <a:lnTo>
                  <a:pt x="5623767" y="0"/>
                </a:lnTo>
                <a:lnTo>
                  <a:pt x="5623767" y="3163628"/>
                </a:lnTo>
                <a:lnTo>
                  <a:pt x="0" y="3163628"/>
                </a:lnTo>
                <a:close/>
              </a:path>
            </a:pathLst>
          </a:custGeom>
          <a:blipFill>
            <a:blip r:embed="rId1"/>
            <a:stretch>
              <a:fillRect t="-105962" b="-105962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5828037" y="4871023"/>
            <a:ext cx="5167221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项目前后端技术及开发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平台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1471483" y="474415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Group 8"/>
          <p:cNvGrpSpPr/>
          <p:nvPr/>
        </p:nvGrpSpPr>
        <p:grpSpPr>
          <a:xfrm>
            <a:off x="0" y="658486"/>
            <a:ext cx="12192000" cy="6199514"/>
            <a:chOff x="0" y="658486"/>
            <a:chExt cx="12192000" cy="6199514"/>
          </a:xfrm>
        </p:grpSpPr>
        <p:sp>
          <p:nvSpPr>
            <p:cNvPr id="1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31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2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系统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架构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3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" name="图片 1" descr="EE5CC9C31428867491A5D8AB41CADA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123950"/>
            <a:ext cx="10744200" cy="461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6"/>
          <p:cNvGrpSpPr/>
          <p:nvPr/>
        </p:nvGrpSpPr>
        <p:grpSpPr>
          <a:xfrm rot="2743232">
            <a:off x="4556859" y="3707301"/>
            <a:ext cx="2368658" cy="1675549"/>
            <a:chOff x="3664172" y="1616975"/>
            <a:chExt cx="2368658" cy="1675549"/>
          </a:xfrm>
        </p:grpSpPr>
        <p:sp>
          <p:nvSpPr>
            <p:cNvPr id="8" name="Rounded Rectangle 18"/>
            <p:cNvSpPr/>
            <p:nvPr/>
          </p:nvSpPr>
          <p:spPr>
            <a:xfrm rot="2700000">
              <a:off x="4552170" y="2088108"/>
              <a:ext cx="1480842" cy="5385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endParaRPr lang="en-U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ounded Rectangle 19"/>
            <p:cNvSpPr/>
            <p:nvPr/>
          </p:nvSpPr>
          <p:spPr>
            <a:xfrm rot="8100000">
              <a:off x="4553237" y="2753948"/>
              <a:ext cx="1479593" cy="5385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853440" bIns="0"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Rounded Rectangle 20"/>
            <p:cNvSpPr/>
            <p:nvPr/>
          </p:nvSpPr>
          <p:spPr>
            <a:xfrm>
              <a:off x="3664172" y="2421249"/>
              <a:ext cx="2241396" cy="5385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endParaRPr lang="en-U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" name="Oval 50"/>
            <p:cNvSpPr/>
            <p:nvPr/>
          </p:nvSpPr>
          <p:spPr>
            <a:xfrm rot="18856768">
              <a:off x="5325050" y="2429661"/>
              <a:ext cx="519013" cy="5231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d-ID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Group 51"/>
          <p:cNvGrpSpPr/>
          <p:nvPr/>
        </p:nvGrpSpPr>
        <p:grpSpPr>
          <a:xfrm rot="18856768" flipV="1">
            <a:off x="1394537" y="2143148"/>
            <a:ext cx="2368658" cy="1675549"/>
            <a:chOff x="3664172" y="1616975"/>
            <a:chExt cx="2368658" cy="1675549"/>
          </a:xfrm>
        </p:grpSpPr>
        <p:sp>
          <p:nvSpPr>
            <p:cNvPr id="13" name="Rounded Rectangle 23"/>
            <p:cNvSpPr/>
            <p:nvPr/>
          </p:nvSpPr>
          <p:spPr>
            <a:xfrm rot="2700000">
              <a:off x="4552170" y="2088108"/>
              <a:ext cx="1480842" cy="5385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endParaRPr lang="en-U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4" name="Rounded Rectangle 24"/>
            <p:cNvSpPr/>
            <p:nvPr/>
          </p:nvSpPr>
          <p:spPr>
            <a:xfrm rot="8100000">
              <a:off x="4553237" y="2753948"/>
              <a:ext cx="1479593" cy="5385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853440" bIns="0"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5" name="Rounded Rectangle 25"/>
            <p:cNvSpPr/>
            <p:nvPr/>
          </p:nvSpPr>
          <p:spPr>
            <a:xfrm>
              <a:off x="3664172" y="2421249"/>
              <a:ext cx="2241396" cy="5385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endParaRPr lang="en-U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 rot="8217925">
              <a:off x="5325050" y="2429661"/>
              <a:ext cx="519013" cy="5231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d-ID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" name="Group 56"/>
          <p:cNvGrpSpPr/>
          <p:nvPr/>
        </p:nvGrpSpPr>
        <p:grpSpPr>
          <a:xfrm rot="2656768" flipH="1">
            <a:off x="8489473" y="1893067"/>
            <a:ext cx="2368658" cy="1675549"/>
            <a:chOff x="3664172" y="1616975"/>
            <a:chExt cx="2368658" cy="1675549"/>
          </a:xfrm>
        </p:grpSpPr>
        <p:sp>
          <p:nvSpPr>
            <p:cNvPr id="18" name="Rounded Rectangle 28"/>
            <p:cNvSpPr/>
            <p:nvPr/>
          </p:nvSpPr>
          <p:spPr>
            <a:xfrm rot="2700000">
              <a:off x="4552170" y="2088108"/>
              <a:ext cx="1480842" cy="5385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endParaRPr lang="en-U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" name="Rounded Rectangle 29"/>
            <p:cNvSpPr/>
            <p:nvPr/>
          </p:nvSpPr>
          <p:spPr>
            <a:xfrm rot="8100000">
              <a:off x="4553237" y="2753948"/>
              <a:ext cx="1479593" cy="5385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853440" bIns="0"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" name="Rounded Rectangle 30"/>
            <p:cNvSpPr/>
            <p:nvPr/>
          </p:nvSpPr>
          <p:spPr>
            <a:xfrm>
              <a:off x="3664172" y="2421249"/>
              <a:ext cx="2241396" cy="5385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endParaRPr lang="en-US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" name="Oval 60"/>
            <p:cNvSpPr/>
            <p:nvPr/>
          </p:nvSpPr>
          <p:spPr>
            <a:xfrm rot="2656768">
              <a:off x="5325050" y="2429661"/>
              <a:ext cx="519013" cy="5231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d-ID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181463" y="4760261"/>
            <a:ext cx="2009488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微信小程序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Rectangle 30"/>
          <p:cNvSpPr/>
          <p:nvPr/>
        </p:nvSpPr>
        <p:spPr>
          <a:xfrm>
            <a:off x="1917065" y="4436745"/>
            <a:ext cx="12738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开发平台</a:t>
            </a:r>
            <a:endParaRPr lang="zh-CN" altLang="en-US" sz="20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8351082" y="4887896"/>
            <a:ext cx="2009488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vant-weapp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组件库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uni-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app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9296469" y="4566653"/>
            <a:ext cx="109214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前端</a:t>
            </a:r>
            <a:endParaRPr lang="zh-CN" altLang="en-US" sz="20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4821555" y="2308225"/>
            <a:ext cx="2392680" cy="1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SSM(Spring+SpringMVC+MyB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atis)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REST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ful API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ySQL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>
              <a:lnSpc>
                <a:spcPts val="2000"/>
              </a:lnSpc>
              <a:defRPr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Rectangle 30"/>
          <p:cNvSpPr/>
          <p:nvPr/>
        </p:nvSpPr>
        <p:spPr>
          <a:xfrm>
            <a:off x="4821505" y="1987122"/>
            <a:ext cx="109214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后端</a:t>
            </a:r>
            <a:endParaRPr lang="zh-CN" altLang="en-US" sz="20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grpSp>
        <p:nvGrpSpPr>
          <p:cNvPr id="30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31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32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技术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支持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3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谢谢观看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31939" y="2963357"/>
            <a:ext cx="5929119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TEMPLATE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4"/>
            </p:custDataLst>
          </p:nvPr>
        </p:nvSpPr>
        <p:spPr>
          <a:xfrm>
            <a:off x="5964161" y="3755758"/>
            <a:ext cx="302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Unlimited progress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64160" y="4474866"/>
            <a:ext cx="1987853" cy="443185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冯子豪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       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胡振宇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"/>
          <p:cNvSpPr/>
          <p:nvPr/>
        </p:nvSpPr>
        <p:spPr>
          <a:xfrm rot="2700000">
            <a:off x="4711826" y="-230452"/>
            <a:ext cx="8168338" cy="7958976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 rot="2700000">
            <a:off x="-3079063" y="-550489"/>
            <a:ext cx="8168338" cy="795897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9"/>
          <p:cNvSpPr/>
          <p:nvPr/>
        </p:nvSpPr>
        <p:spPr>
          <a:xfrm rot="2700000">
            <a:off x="-3667365" y="-550489"/>
            <a:ext cx="8168338" cy="7958976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矩形: 圆角 8"/>
          <p:cNvSpPr/>
          <p:nvPr/>
        </p:nvSpPr>
        <p:spPr>
          <a:xfrm rot="2700000">
            <a:off x="-4246142" y="-550489"/>
            <a:ext cx="8168338" cy="7958976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矩形: 圆角 6"/>
          <p:cNvSpPr/>
          <p:nvPr/>
        </p:nvSpPr>
        <p:spPr>
          <a:xfrm rot="2700000">
            <a:off x="-4824920" y="-550488"/>
            <a:ext cx="8168338" cy="79589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4758" y="2589902"/>
            <a:ext cx="2380877" cy="1678196"/>
            <a:chOff x="1637031" y="2589902"/>
            <a:chExt cx="2380877" cy="1678196"/>
          </a:xfrm>
        </p:grpSpPr>
        <p:sp>
          <p:nvSpPr>
            <p:cNvPr id="8" name="添加标题"/>
            <p:cNvSpPr/>
            <p:nvPr/>
          </p:nvSpPr>
          <p:spPr>
            <a:xfrm>
              <a:off x="1637031" y="2589902"/>
              <a:ext cx="23808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lang="en-US" altLang="zh-CN" sz="8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74346" y="3929544"/>
              <a:ext cx="1906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lang="en-US" altLang="zh-CN" sz="4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48425" y="1985252"/>
            <a:ext cx="4520866" cy="604840"/>
            <a:chOff x="1204686" y="3150828"/>
            <a:chExt cx="4522501" cy="605059"/>
          </a:xfrm>
        </p:grpSpPr>
        <p:sp>
          <p:nvSpPr>
            <p:cNvPr id="16" name="椭圆 15"/>
            <p:cNvSpPr/>
            <p:nvPr/>
          </p:nvSpPr>
          <p:spPr>
            <a:xfrm>
              <a:off x="1204686" y="3163584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1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960196" y="3150828"/>
              <a:ext cx="3766991" cy="605059"/>
              <a:chOff x="2032768" y="2528513"/>
              <a:chExt cx="3766991" cy="60505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Functional division of labor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1" action="ppaction://hlinksldjump"/>
                  </a:rPr>
                  <a:t>功能分工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148423" y="3020625"/>
            <a:ext cx="4520866" cy="604840"/>
            <a:chOff x="1204686" y="4138177"/>
            <a:chExt cx="4522501" cy="605059"/>
          </a:xfrm>
        </p:grpSpPr>
        <p:sp>
          <p:nvSpPr>
            <p:cNvPr id="21" name="椭圆 20"/>
            <p:cNvSpPr/>
            <p:nvPr/>
          </p:nvSpPr>
          <p:spPr>
            <a:xfrm>
              <a:off x="1204686" y="415093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2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60196" y="4138177"/>
              <a:ext cx="3766991" cy="605059"/>
              <a:chOff x="2032768" y="2528513"/>
              <a:chExt cx="3766991" cy="60505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Interface design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2" action="ppaction://hlinksldjump"/>
                  </a:rPr>
                  <a:t>界面设计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148425" y="4055997"/>
            <a:ext cx="4520866" cy="604840"/>
            <a:chOff x="1204686" y="5125526"/>
            <a:chExt cx="4522501" cy="605059"/>
          </a:xfrm>
        </p:grpSpPr>
        <p:sp>
          <p:nvSpPr>
            <p:cNvPr id="26" name="椭圆 25"/>
            <p:cNvSpPr/>
            <p:nvPr/>
          </p:nvSpPr>
          <p:spPr>
            <a:xfrm>
              <a:off x="1204686" y="513828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3</a:t>
              </a:r>
              <a:endParaRPr lang="en-US" altLang="zh-CN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960196" y="5125526"/>
              <a:ext cx="3766991" cy="605059"/>
              <a:chOff x="2032768" y="2528513"/>
              <a:chExt cx="3766991" cy="605059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032768" y="2888373"/>
                <a:ext cx="3766991" cy="24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</a:rPr>
                  <a:t>Technical support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032768" y="2528513"/>
                <a:ext cx="1712579" cy="460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spc="600" dirty="0">
                    <a:solidFill>
                      <a:schemeClr val="accent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思源黑体" panose="020B0500000000000000" pitchFamily="34" charset="-122"/>
                    <a:hlinkClick r:id="rId3" action="ppaction://hlinksldjump"/>
                  </a:rPr>
                  <a:t>技术支持</a:t>
                </a:r>
                <a:endPara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7"/>
          <p:cNvSpPr/>
          <p:nvPr/>
        </p:nvSpPr>
        <p:spPr>
          <a:xfrm>
            <a:off x="41622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042" y="2951644"/>
            <a:ext cx="1531786" cy="840013"/>
            <a:chOff x="1381123" y="2623111"/>
            <a:chExt cx="1531786" cy="840013"/>
          </a:xfrm>
        </p:grpSpPr>
        <p:sp>
          <p:nvSpPr>
            <p:cNvPr id="5" name="TextBox 4"/>
            <p:cNvSpPr txBox="1"/>
            <p:nvPr/>
          </p:nvSpPr>
          <p:spPr>
            <a:xfrm>
              <a:off x="1529078" y="2623111"/>
              <a:ext cx="1235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1" action="ppaction://hlinksldjump"/>
                </a:rPr>
                <a:t>注册、登录</a:t>
              </a:r>
              <a:endParaRPr lang="en-US" sz="16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Registration and login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5191760" y="136078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功能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分工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2"/>
          <p:cNvSpPr/>
          <p:nvPr/>
        </p:nvSpPr>
        <p:spPr>
          <a:xfrm>
            <a:off x="1642798" y="2075730"/>
            <a:ext cx="999231" cy="9974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30" y="2364593"/>
            <a:ext cx="395966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70"/>
          <p:cNvSpPr/>
          <p:nvPr/>
        </p:nvSpPr>
        <p:spPr>
          <a:xfrm>
            <a:off x="1642798" y="3268192"/>
            <a:ext cx="999231" cy="997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9" y="3558821"/>
            <a:ext cx="426747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9"/>
          <p:cNvSpPr/>
          <p:nvPr/>
        </p:nvSpPr>
        <p:spPr>
          <a:xfrm>
            <a:off x="2899360" y="2481677"/>
            <a:ext cx="287961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A.账号信息存入后端数据库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B.账号信息存入本地数据库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2899410" y="2160270"/>
            <a:ext cx="20885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1."就业帮"账号注册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6" name="Rectangle 29"/>
          <p:cNvSpPr/>
          <p:nvPr/>
        </p:nvSpPr>
        <p:spPr>
          <a:xfrm>
            <a:off x="2899360" y="3630478"/>
            <a:ext cx="2879615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A.账号密码前、后端验证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2899410" y="3308985"/>
            <a:ext cx="227012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2."就业帮"账号登录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6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7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8" name="Rectangle 10"/>
            <p:cNvSpPr/>
            <p:nvPr/>
          </p:nvSpPr>
          <p:spPr>
            <a:xfrm>
              <a:off x="1181804" y="594791"/>
              <a:ext cx="17068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注册、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登录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0"/>
          <p:cNvSpPr/>
          <p:nvPr/>
        </p:nvSpPr>
        <p:spPr>
          <a:xfrm>
            <a:off x="273941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3" name="Rounded Rectangle 37"/>
          <p:cNvSpPr/>
          <p:nvPr/>
        </p:nvSpPr>
        <p:spPr>
          <a:xfrm>
            <a:off x="41622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042" y="2951644"/>
            <a:ext cx="1531786" cy="840013"/>
            <a:chOff x="1381123" y="2623111"/>
            <a:chExt cx="1531786" cy="840013"/>
          </a:xfrm>
        </p:grpSpPr>
        <p:sp>
          <p:nvSpPr>
            <p:cNvPr id="5" name="TextBox 4"/>
            <p:cNvSpPr txBox="1"/>
            <p:nvPr/>
          </p:nvSpPr>
          <p:spPr>
            <a:xfrm>
              <a:off x="1529078" y="2623111"/>
              <a:ext cx="1235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1" action="ppaction://hlinksldjump"/>
                </a:rPr>
                <a:t>注册、登录</a:t>
              </a:r>
              <a:endParaRPr lang="en-US" sz="16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Registration and login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17232" y="2821469"/>
            <a:ext cx="1531786" cy="1132113"/>
            <a:chOff x="3393417" y="2492936"/>
            <a:chExt cx="1531786" cy="1132113"/>
          </a:xfrm>
        </p:grpSpPr>
        <p:sp>
          <p:nvSpPr>
            <p:cNvPr id="8" name="TextBox 7"/>
            <p:cNvSpPr txBox="1"/>
            <p:nvPr/>
          </p:nvSpPr>
          <p:spPr>
            <a:xfrm>
              <a:off x="3511527" y="2492936"/>
              <a:ext cx="13728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2" action="ppaction://hlinksldjump"/>
                </a:rPr>
                <a:t>个人信息的上传、修改</a:t>
              </a:r>
              <a:endParaRPr lang="en-US" sz="16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3417" y="3209759"/>
              <a:ext cx="1531786" cy="415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Upload and modify personal information</a:t>
              </a:r>
              <a:endParaRPr lang="en-US" sz="10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5191760" y="136078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功能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分工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2"/>
          <p:cNvSpPr/>
          <p:nvPr/>
        </p:nvSpPr>
        <p:spPr>
          <a:xfrm>
            <a:off x="1642798" y="2085255"/>
            <a:ext cx="999231" cy="9974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30" y="2364593"/>
            <a:ext cx="395966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70"/>
          <p:cNvSpPr/>
          <p:nvPr/>
        </p:nvSpPr>
        <p:spPr>
          <a:xfrm>
            <a:off x="1642798" y="3268192"/>
            <a:ext cx="999231" cy="997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9" y="3558821"/>
            <a:ext cx="426747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9"/>
          <p:cNvSpPr/>
          <p:nvPr/>
        </p:nvSpPr>
        <p:spPr>
          <a:xfrm>
            <a:off x="2899360" y="2491202"/>
            <a:ext cx="287961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A.头像、昵称、简历等信息的上传至后端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a.简历包括：出生年份、最高学历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B.个人信息的修改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2899410" y="2169795"/>
            <a:ext cx="247142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1.个人信息上传、修改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6" name="Rectangle 29"/>
          <p:cNvSpPr/>
          <p:nvPr/>
        </p:nvSpPr>
        <p:spPr>
          <a:xfrm>
            <a:off x="2899360" y="3630478"/>
            <a:ext cx="287961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A.个人信息上传或修改后,本地数据库也相应修改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2899410" y="3308985"/>
            <a:ext cx="23469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2.个人信息本地存储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6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7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8" name="Rectangle 10"/>
            <p:cNvSpPr/>
            <p:nvPr/>
          </p:nvSpPr>
          <p:spPr>
            <a:xfrm>
              <a:off x="1181804" y="594791"/>
              <a:ext cx="32308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个人信息的上传、修改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0"/>
          <p:cNvSpPr/>
          <p:nvPr/>
        </p:nvSpPr>
        <p:spPr>
          <a:xfrm>
            <a:off x="273941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3" name="Rounded Rectangle 37"/>
          <p:cNvSpPr/>
          <p:nvPr/>
        </p:nvSpPr>
        <p:spPr>
          <a:xfrm>
            <a:off x="41622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042" y="2951644"/>
            <a:ext cx="1531786" cy="840013"/>
            <a:chOff x="1381123" y="2623111"/>
            <a:chExt cx="1531786" cy="840013"/>
          </a:xfrm>
        </p:grpSpPr>
        <p:sp>
          <p:nvSpPr>
            <p:cNvPr id="5" name="TextBox 4"/>
            <p:cNvSpPr txBox="1"/>
            <p:nvPr/>
          </p:nvSpPr>
          <p:spPr>
            <a:xfrm>
              <a:off x="1529078" y="2623111"/>
              <a:ext cx="12357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1" action="ppaction://hlinksldjump"/>
                </a:rPr>
                <a:t>注册、登录</a:t>
              </a:r>
              <a:endParaRPr lang="en-US" sz="16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Registration and login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17232" y="2821469"/>
            <a:ext cx="1531786" cy="1132113"/>
            <a:chOff x="3393417" y="2492936"/>
            <a:chExt cx="1531786" cy="1132113"/>
          </a:xfrm>
        </p:grpSpPr>
        <p:sp>
          <p:nvSpPr>
            <p:cNvPr id="8" name="TextBox 7"/>
            <p:cNvSpPr txBox="1"/>
            <p:nvPr/>
          </p:nvSpPr>
          <p:spPr>
            <a:xfrm>
              <a:off x="3511527" y="2492936"/>
              <a:ext cx="137287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2" action="ppaction://hlinksldjump"/>
                </a:rPr>
                <a:t>个人信息的上传、修改</a:t>
              </a:r>
              <a:endParaRPr lang="en-US" sz="16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3417" y="3209759"/>
              <a:ext cx="1531786" cy="415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Upload and modify personal information</a:t>
              </a:r>
              <a:endParaRPr lang="en-US" sz="10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1" name="Rounded Rectangle 37"/>
          <p:cNvSpPr/>
          <p:nvPr/>
        </p:nvSpPr>
        <p:spPr>
          <a:xfrm>
            <a:off x="5062607" y="269151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40422" y="2951644"/>
            <a:ext cx="1531786" cy="1817370"/>
            <a:chOff x="1381123" y="2623111"/>
            <a:chExt cx="1531786" cy="1817370"/>
          </a:xfrm>
        </p:grpSpPr>
        <p:sp>
          <p:nvSpPr>
            <p:cNvPr id="13" name="TextBox 12"/>
            <p:cNvSpPr txBox="1"/>
            <p:nvPr/>
          </p:nvSpPr>
          <p:spPr>
            <a:xfrm>
              <a:off x="1598896" y="2623111"/>
              <a:ext cx="1096241" cy="1817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  <a:hlinkClick r:id="rId3" action="ppaction://hlinksldjump"/>
                </a:rPr>
                <a:t>招聘</a:t>
              </a: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recruit</a:t>
              </a: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5191760" y="136078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功能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14020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功能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分工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2"/>
          <p:cNvSpPr/>
          <p:nvPr/>
        </p:nvSpPr>
        <p:spPr>
          <a:xfrm>
            <a:off x="1642798" y="2085255"/>
            <a:ext cx="999231" cy="9974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30" y="2364593"/>
            <a:ext cx="395966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70"/>
          <p:cNvSpPr/>
          <p:nvPr/>
        </p:nvSpPr>
        <p:spPr>
          <a:xfrm>
            <a:off x="1642798" y="3268192"/>
            <a:ext cx="999231" cy="997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49" y="3558821"/>
            <a:ext cx="426747" cy="4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9"/>
          <p:cNvSpPr/>
          <p:nvPr/>
        </p:nvSpPr>
        <p:spPr>
          <a:xfrm>
            <a:off x="2899360" y="2491202"/>
            <a:ext cx="287961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A.可选择热门城市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B.选择相应的城市显示相应城市的工作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2899410" y="2169795"/>
            <a:ext cx="21844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1.区域的选择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6" name="Rectangle 29"/>
          <p:cNvSpPr/>
          <p:nvPr/>
        </p:nvSpPr>
        <p:spPr>
          <a:xfrm>
            <a:off x="2899410" y="3630295"/>
            <a:ext cx="7364730" cy="291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A.搜索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a.输入职位关键词搜索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b.历史搜索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c.热门搜索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d.搜索记录删除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e.按职位选择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B.推荐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a.不同类型推荐（附近热招、今日急招等）	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·全部：可按期望职位搜索职位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b.专区推荐等				·热门工作等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	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2899410" y="3308985"/>
            <a:ext cx="24142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2.招聘工作的信息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6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7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8" name="Rectangle 10"/>
            <p:cNvSpPr/>
            <p:nvPr/>
          </p:nvSpPr>
          <p:spPr>
            <a:xfrm>
              <a:off x="1181804" y="594791"/>
              <a:ext cx="7924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招聘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784340" y="1983105"/>
            <a:ext cx="7364730" cy="21431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C.筛选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a.按工资高低、发布时间等进行排序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D.工作信息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a.薪资、工作地点、标签、公司名称等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E：工作详情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a.职位描述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b.职位福利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c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.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公司信息	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30" grpId="0"/>
    </p:bldLst>
  </p:timing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</p:tagLst>
</file>

<file path=ppt/tags/tag4.xml><?xml version="1.0" encoding="utf-8"?>
<p:tagLst xmlns:p="http://schemas.openxmlformats.org/presentationml/2006/main">
  <p:tag name="PA" val="v5.1.1"/>
</p:tagLst>
</file>

<file path=ppt/tags/tag5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演示</Application>
  <PresentationFormat>宽屏</PresentationFormat>
  <Paragraphs>341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54" baseType="lpstr">
      <vt:lpstr>Arial</vt:lpstr>
      <vt:lpstr>宋体</vt:lpstr>
      <vt:lpstr>Wingdings</vt:lpstr>
      <vt:lpstr>思源黑体</vt:lpstr>
      <vt:lpstr>FZQingKeBenYueSongS-R-GB</vt:lpstr>
      <vt:lpstr>思源黑体 CN Heavy</vt:lpstr>
      <vt:lpstr>黑体</vt:lpstr>
      <vt:lpstr>楷体</vt:lpstr>
      <vt:lpstr>Source Han Sans HC</vt:lpstr>
      <vt:lpstr>Yu Gothic UI</vt:lpstr>
      <vt:lpstr>Roboto Black</vt:lpstr>
      <vt:lpstr>Roboto Medium</vt:lpstr>
      <vt:lpstr>Source Han Sans SC</vt:lpstr>
      <vt:lpstr>FZHei-B01S</vt:lpstr>
      <vt:lpstr>Open Sans</vt:lpstr>
      <vt:lpstr>微软雅黑</vt:lpstr>
      <vt:lpstr>Arial Unicode MS</vt:lpstr>
      <vt:lpstr>等线 Light</vt:lpstr>
      <vt:lpstr>等线</vt:lpstr>
      <vt:lpstr>Source Han Sans CN</vt:lpstr>
      <vt:lpstr>Roboto Light</vt:lpstr>
      <vt:lpstr>Lato Regular</vt:lpstr>
      <vt:lpstr>Source Sans Pro Semibold</vt:lpstr>
      <vt:lpstr>思源黑体 CN Normal</vt:lpstr>
      <vt:lpstr>Calibri</vt:lpstr>
      <vt:lpstr>Verdana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Hoodr</cp:lastModifiedBy>
  <cp:revision>11</cp:revision>
  <dcterms:created xsi:type="dcterms:W3CDTF">2019-09-29T09:08:00Z</dcterms:created>
  <dcterms:modified xsi:type="dcterms:W3CDTF">2022-03-18T02:24:13Z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v1.0_mb_i8acGVeq2ly73e2PUZJpvw==</vt:lpwstr>
  </property>
  <property fmtid="{D5CDD505-2E9C-101B-9397-08002B2CF9AE}" pid="4" name="ICV">
    <vt:lpwstr>988F0E08FA114E70A15EDBE6897C1471</vt:lpwstr>
  </property>
</Properties>
</file>