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6"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kay Çağrı Soylu" initials="BÇS" lastIdx="1" clrIdx="0">
    <p:extLst>
      <p:ext uri="{19B8F6BF-5375-455C-9EA6-DF929625EA0E}">
        <p15:presenceInfo xmlns:p15="http://schemas.microsoft.com/office/powerpoint/2012/main" userId="72daefad67cf02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5AD3FA-C306-420A-8474-0957F01062A6}" type="datetimeFigureOut">
              <a:rPr lang="tr-TR" smtClean="0"/>
              <a:t>9.07.2021</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4464A99C-99BA-4ACD-B75A-C21E86AC49DA}"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5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D3FA-C306-420A-8474-0957F01062A6}" type="datetimeFigureOut">
              <a:rPr lang="tr-TR" smtClean="0"/>
              <a:t>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464A99C-99BA-4ACD-B75A-C21E86AC49DA}"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420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D3FA-C306-420A-8474-0957F01062A6}" type="datetimeFigureOut">
              <a:rPr lang="tr-TR" smtClean="0"/>
              <a:t>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464A99C-99BA-4ACD-B75A-C21E86AC49DA}"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31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D3FA-C306-420A-8474-0957F01062A6}" type="datetimeFigureOut">
              <a:rPr lang="tr-TR" smtClean="0"/>
              <a:t>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464A99C-99BA-4ACD-B75A-C21E86AC49DA}"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21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AD3FA-C306-420A-8474-0957F01062A6}" type="datetimeFigureOut">
              <a:rPr lang="tr-TR" smtClean="0"/>
              <a:t>9.07.2021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464A99C-99BA-4ACD-B75A-C21E86AC49DA}"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95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5AD3FA-C306-420A-8474-0957F01062A6}" type="datetimeFigureOut">
              <a:rPr lang="tr-TR" smtClean="0"/>
              <a:t>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464A99C-99BA-4ACD-B75A-C21E86AC49DA}"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89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AD3FA-C306-420A-8474-0957F01062A6}" type="datetimeFigureOut">
              <a:rPr lang="tr-TR" smtClean="0"/>
              <a:t>9.07.2021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464A99C-99BA-4ACD-B75A-C21E86AC49DA}"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89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5AD3FA-C306-420A-8474-0957F01062A6}" type="datetimeFigureOut">
              <a:rPr lang="tr-TR" smtClean="0"/>
              <a:t>9.07.2021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464A99C-99BA-4ACD-B75A-C21E86AC49DA}"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5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AD3FA-C306-420A-8474-0957F01062A6}" type="datetimeFigureOut">
              <a:rPr lang="tr-TR" smtClean="0"/>
              <a:t>9.07.2021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464A99C-99BA-4ACD-B75A-C21E86AC49DA}" type="slidenum">
              <a:rPr lang="tr-TR" smtClean="0"/>
              <a:t>‹#›</a:t>
            </a:fld>
            <a:endParaRPr lang="tr-TR"/>
          </a:p>
        </p:txBody>
      </p:sp>
    </p:spTree>
    <p:extLst>
      <p:ext uri="{BB962C8B-B14F-4D97-AF65-F5344CB8AC3E}">
        <p14:creationId xmlns:p14="http://schemas.microsoft.com/office/powerpoint/2010/main" val="114593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AD3FA-C306-420A-8474-0957F01062A6}" type="datetimeFigureOut">
              <a:rPr lang="tr-TR" smtClean="0"/>
              <a:t>9.07.2021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464A99C-99BA-4ACD-B75A-C21E86AC49DA}"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14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5AD3FA-C306-420A-8474-0957F01062A6}" type="datetimeFigureOut">
              <a:rPr lang="tr-TR" smtClean="0"/>
              <a:t>9.07.2021</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4464A99C-99BA-4ACD-B75A-C21E86AC49DA}"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47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5AD3FA-C306-420A-8474-0957F01062A6}" type="datetimeFigureOut">
              <a:rPr lang="tr-TR" smtClean="0"/>
              <a:t>9.07.2021</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64A99C-99BA-4ACD-B75A-C21E86AC49DA}"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44387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1457-1EAD-4153-B4F1-B6039E136019}"/>
              </a:ext>
            </a:extLst>
          </p:cNvPr>
          <p:cNvSpPr>
            <a:spLocks noGrp="1"/>
          </p:cNvSpPr>
          <p:nvPr>
            <p:ph type="ctrTitle"/>
          </p:nvPr>
        </p:nvSpPr>
        <p:spPr>
          <a:xfrm>
            <a:off x="1524000" y="1151223"/>
            <a:ext cx="9144000" cy="2387600"/>
          </a:xfrm>
        </p:spPr>
        <p:txBody>
          <a:bodyPr>
            <a:normAutofit fontScale="90000"/>
          </a:bodyPr>
          <a:lstStyle/>
          <a:p>
            <a:pPr algn="ctr"/>
            <a:r>
              <a:rPr lang="tr-TR" b="1" dirty="0"/>
              <a:t>Is there parallelısm between BTC and GOLD?</a:t>
            </a:r>
          </a:p>
        </p:txBody>
      </p:sp>
      <p:sp>
        <p:nvSpPr>
          <p:cNvPr id="3" name="Subtitle 2">
            <a:extLst>
              <a:ext uri="{FF2B5EF4-FFF2-40B4-BE49-F238E27FC236}">
                <a16:creationId xmlns:a16="http://schemas.microsoft.com/office/drawing/2014/main" id="{FEC91D46-8710-434B-A5CD-CA5E8BF8F3CC}"/>
              </a:ext>
            </a:extLst>
          </p:cNvPr>
          <p:cNvSpPr>
            <a:spLocks noGrp="1"/>
          </p:cNvSpPr>
          <p:nvPr>
            <p:ph type="subTitle" idx="1"/>
          </p:nvPr>
        </p:nvSpPr>
        <p:spPr>
          <a:xfrm>
            <a:off x="1524000" y="3724373"/>
            <a:ext cx="9144000" cy="1655762"/>
          </a:xfrm>
        </p:spPr>
        <p:txBody>
          <a:bodyPr>
            <a:normAutofit fontScale="92500" lnSpcReduction="20000"/>
          </a:bodyPr>
          <a:lstStyle/>
          <a:p>
            <a:pPr marL="457200" indent="-457200" algn="l">
              <a:buFont typeface="+mj-lt"/>
              <a:buAutoNum type="arabicPeriod"/>
            </a:pPr>
            <a:r>
              <a:rPr lang="tr-TR" dirty="0"/>
              <a:t>The Summary</a:t>
            </a:r>
          </a:p>
          <a:p>
            <a:pPr marL="457200" indent="-457200" algn="l">
              <a:buFont typeface="+mj-lt"/>
              <a:buAutoNum type="arabicPeriod"/>
            </a:pPr>
            <a:r>
              <a:rPr lang="tr-TR" dirty="0"/>
              <a:t>The Graphs </a:t>
            </a:r>
          </a:p>
          <a:p>
            <a:pPr marL="457200" indent="-457200" algn="l">
              <a:buFont typeface="+mj-lt"/>
              <a:buAutoNum type="arabicPeriod"/>
            </a:pPr>
            <a:r>
              <a:rPr lang="tr-TR" dirty="0"/>
              <a:t>The New Questıons</a:t>
            </a:r>
          </a:p>
          <a:p>
            <a:pPr marL="457200" indent="-457200" algn="l">
              <a:buFont typeface="+mj-lt"/>
              <a:buAutoNum type="arabicPeriod"/>
            </a:pPr>
            <a:r>
              <a:rPr lang="tr-TR"/>
              <a:t>The Insıghts </a:t>
            </a:r>
            <a:r>
              <a:rPr lang="tr-TR" dirty="0"/>
              <a:t>Acquıred</a:t>
            </a:r>
          </a:p>
        </p:txBody>
      </p:sp>
    </p:spTree>
    <p:extLst>
      <p:ext uri="{BB962C8B-B14F-4D97-AF65-F5344CB8AC3E}">
        <p14:creationId xmlns:p14="http://schemas.microsoft.com/office/powerpoint/2010/main" val="288495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5945-5D68-4F4A-A160-0D2EF0136D1E}"/>
              </a:ext>
            </a:extLst>
          </p:cNvPr>
          <p:cNvSpPr>
            <a:spLocks noGrp="1"/>
          </p:cNvSpPr>
          <p:nvPr>
            <p:ph type="title"/>
          </p:nvPr>
        </p:nvSpPr>
        <p:spPr>
          <a:xfrm>
            <a:off x="1451578" y="1391655"/>
            <a:ext cx="9603275" cy="1049235"/>
          </a:xfrm>
        </p:spPr>
        <p:txBody>
          <a:bodyPr/>
          <a:lstStyle/>
          <a:p>
            <a:r>
              <a:rPr lang="tr-TR" dirty="0"/>
              <a:t>The Summary</a:t>
            </a:r>
          </a:p>
        </p:txBody>
      </p:sp>
      <p:sp>
        <p:nvSpPr>
          <p:cNvPr id="3" name="Content Placeholder 2">
            <a:extLst>
              <a:ext uri="{FF2B5EF4-FFF2-40B4-BE49-F238E27FC236}">
                <a16:creationId xmlns:a16="http://schemas.microsoft.com/office/drawing/2014/main" id="{C8203004-6A5D-403F-AD2B-B58B868F6720}"/>
              </a:ext>
            </a:extLst>
          </p:cNvPr>
          <p:cNvSpPr>
            <a:spLocks noGrp="1"/>
          </p:cNvSpPr>
          <p:nvPr>
            <p:ph idx="1"/>
          </p:nvPr>
        </p:nvSpPr>
        <p:spPr/>
        <p:txBody>
          <a:bodyPr/>
          <a:lstStyle/>
          <a:p>
            <a:r>
              <a:rPr lang="tr-TR" dirty="0"/>
              <a:t>In general, gold and stock correlation is inversely proportional.</a:t>
            </a:r>
          </a:p>
          <a:p>
            <a:r>
              <a:rPr lang="tr-TR" dirty="0"/>
              <a:t>When stock market is pessimistic, gold performs well.</a:t>
            </a:r>
          </a:p>
          <a:p>
            <a:r>
              <a:rPr lang="tr-TR" dirty="0"/>
              <a:t>Under risk or uncertainty about the economy, people tend to move their savings to gold.</a:t>
            </a:r>
          </a:p>
          <a:p>
            <a:r>
              <a:rPr lang="tr-TR" dirty="0"/>
              <a:t>The goal is to understand whether Crypto currency acts as an asset like gold or an asset of the stock market.</a:t>
            </a:r>
          </a:p>
        </p:txBody>
      </p:sp>
    </p:spTree>
    <p:extLst>
      <p:ext uri="{BB962C8B-B14F-4D97-AF65-F5344CB8AC3E}">
        <p14:creationId xmlns:p14="http://schemas.microsoft.com/office/powerpoint/2010/main" val="72990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A541EF9-C2F0-414A-8844-72ABA5B07170}"/>
              </a:ext>
            </a:extLst>
          </p:cNvPr>
          <p:cNvSpPr txBox="1"/>
          <p:nvPr/>
        </p:nvSpPr>
        <p:spPr>
          <a:xfrm>
            <a:off x="936171" y="4503576"/>
            <a:ext cx="10319657" cy="923330"/>
          </a:xfrm>
          <a:prstGeom prst="rect">
            <a:avLst/>
          </a:prstGeom>
          <a:noFill/>
        </p:spPr>
        <p:txBody>
          <a:bodyPr wrap="square" rtlCol="0">
            <a:spAutoFit/>
          </a:bodyPr>
          <a:lstStyle/>
          <a:p>
            <a:pPr marL="285750" indent="-285750">
              <a:buFont typeface="Arial" panose="020B0604020202020204" pitchFamily="34" charset="0"/>
              <a:buChar char="•"/>
            </a:pPr>
            <a:r>
              <a:rPr lang="tr-TR" dirty="0"/>
              <a:t>Graphs show us how the movements of the gold and bitcoin currencies are parallel.</a:t>
            </a:r>
          </a:p>
          <a:p>
            <a:pPr marL="285750" indent="-285750">
              <a:buFont typeface="Arial" panose="020B0604020202020204" pitchFamily="34" charset="0"/>
              <a:buChar char="•"/>
            </a:pPr>
            <a:r>
              <a:rPr lang="tr-TR" dirty="0"/>
              <a:t>The difference between the peaks and lows indicate the high volatility of bitcoin compared to gold</a:t>
            </a:r>
          </a:p>
          <a:p>
            <a:pPr marL="285750" indent="-285750">
              <a:buFont typeface="Arial" panose="020B0604020202020204" pitchFamily="34" charset="0"/>
              <a:buChar char="•"/>
            </a:pPr>
            <a:endParaRPr lang="tr-TR" dirty="0"/>
          </a:p>
        </p:txBody>
      </p:sp>
      <p:sp>
        <p:nvSpPr>
          <p:cNvPr id="26" name="Title 1">
            <a:extLst>
              <a:ext uri="{FF2B5EF4-FFF2-40B4-BE49-F238E27FC236}">
                <a16:creationId xmlns:a16="http://schemas.microsoft.com/office/drawing/2014/main" id="{5CE13D23-6758-46F5-AF44-66A8FA62C0F4}"/>
              </a:ext>
            </a:extLst>
          </p:cNvPr>
          <p:cNvSpPr>
            <a:spLocks noGrp="1"/>
          </p:cNvSpPr>
          <p:nvPr>
            <p:ph type="title"/>
          </p:nvPr>
        </p:nvSpPr>
        <p:spPr>
          <a:xfrm>
            <a:off x="56953" y="230854"/>
            <a:ext cx="9603275" cy="1049235"/>
          </a:xfrm>
        </p:spPr>
        <p:txBody>
          <a:bodyPr/>
          <a:lstStyle/>
          <a:p>
            <a:r>
              <a:rPr lang="tr-TR" dirty="0"/>
              <a:t>The graphs</a:t>
            </a:r>
          </a:p>
        </p:txBody>
      </p:sp>
      <p:pic>
        <p:nvPicPr>
          <p:cNvPr id="24" name="Picture 23" descr="Chart&#10;&#10;Description automatically generated with low confidence">
            <a:extLst>
              <a:ext uri="{FF2B5EF4-FFF2-40B4-BE49-F238E27FC236}">
                <a16:creationId xmlns:a16="http://schemas.microsoft.com/office/drawing/2014/main" id="{BCAB5B1A-B1BC-42D0-9F03-63756CB04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973"/>
            <a:ext cx="12192000" cy="1593451"/>
          </a:xfrm>
          <a:prstGeom prst="rect">
            <a:avLst/>
          </a:prstGeom>
        </p:spPr>
      </p:pic>
      <p:pic>
        <p:nvPicPr>
          <p:cNvPr id="30" name="Picture 29" descr="Chart&#10;&#10;Description automatically generated">
            <a:extLst>
              <a:ext uri="{FF2B5EF4-FFF2-40B4-BE49-F238E27FC236}">
                <a16:creationId xmlns:a16="http://schemas.microsoft.com/office/drawing/2014/main" id="{5C1A50F2-7C5D-4C51-944C-44B461C74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629524"/>
            <a:ext cx="12192000" cy="1598951"/>
          </a:xfrm>
          <a:prstGeom prst="rect">
            <a:avLst/>
          </a:prstGeom>
        </p:spPr>
      </p:pic>
    </p:spTree>
    <p:extLst>
      <p:ext uri="{BB962C8B-B14F-4D97-AF65-F5344CB8AC3E}">
        <p14:creationId xmlns:p14="http://schemas.microsoft.com/office/powerpoint/2010/main" val="416869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E32EDF16-4844-424A-AC60-4C9F43AAFA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4112"/>
            <a:ext cx="12191999" cy="1490717"/>
          </a:xfrm>
        </p:spPr>
      </p:pic>
      <p:pic>
        <p:nvPicPr>
          <p:cNvPr id="7" name="Picture 6" descr="A picture containing chart&#10;&#10;Description automatically generated">
            <a:extLst>
              <a:ext uri="{FF2B5EF4-FFF2-40B4-BE49-F238E27FC236}">
                <a16:creationId xmlns:a16="http://schemas.microsoft.com/office/drawing/2014/main" id="{4B1A936E-8196-4F04-A206-B281FCE06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60375"/>
            <a:ext cx="12192000" cy="1587310"/>
          </a:xfrm>
          <a:prstGeom prst="rect">
            <a:avLst/>
          </a:prstGeom>
        </p:spPr>
      </p:pic>
      <p:sp>
        <p:nvSpPr>
          <p:cNvPr id="10" name="TextBox 9">
            <a:extLst>
              <a:ext uri="{FF2B5EF4-FFF2-40B4-BE49-F238E27FC236}">
                <a16:creationId xmlns:a16="http://schemas.microsoft.com/office/drawing/2014/main" id="{A08DC6DB-097F-4123-90FB-17F4CD0237AE}"/>
              </a:ext>
            </a:extLst>
          </p:cNvPr>
          <p:cNvSpPr txBox="1"/>
          <p:nvPr/>
        </p:nvSpPr>
        <p:spPr>
          <a:xfrm>
            <a:off x="936171" y="4503576"/>
            <a:ext cx="10319657" cy="1200329"/>
          </a:xfrm>
          <a:prstGeom prst="rect">
            <a:avLst/>
          </a:prstGeom>
          <a:noFill/>
        </p:spPr>
        <p:txBody>
          <a:bodyPr wrap="square" rtlCol="0">
            <a:spAutoFit/>
          </a:bodyPr>
          <a:lstStyle/>
          <a:p>
            <a:pPr marL="285750" indent="-285750">
              <a:buFont typeface="Arial" panose="020B0604020202020204" pitchFamily="34" charset="0"/>
              <a:buChar char="•"/>
            </a:pPr>
            <a:r>
              <a:rPr lang="tr-TR" dirty="0"/>
              <a:t>The immense difference between the volume of these graphs indicates how agile Bitcoin is.</a:t>
            </a:r>
          </a:p>
          <a:p>
            <a:pPr marL="285750" indent="-285750">
              <a:buFont typeface="Arial" panose="020B0604020202020204" pitchFamily="34" charset="0"/>
              <a:buChar char="•"/>
            </a:pPr>
            <a:r>
              <a:rPr lang="tr-TR" dirty="0"/>
              <a:t>As low volume tends to indicate small changes to the value of commodities, Gold provides a safer investment.</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400034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2A9C-9980-4589-83D7-7B2CAD421B40}"/>
              </a:ext>
            </a:extLst>
          </p:cNvPr>
          <p:cNvSpPr>
            <a:spLocks noGrp="1"/>
          </p:cNvSpPr>
          <p:nvPr>
            <p:ph type="title"/>
          </p:nvPr>
        </p:nvSpPr>
        <p:spPr/>
        <p:txBody>
          <a:bodyPr/>
          <a:lstStyle/>
          <a:p>
            <a:r>
              <a:rPr lang="tr-TR" dirty="0"/>
              <a:t>New questıons</a:t>
            </a:r>
          </a:p>
        </p:txBody>
      </p:sp>
      <p:sp>
        <p:nvSpPr>
          <p:cNvPr id="3" name="Content Placeholder 2">
            <a:extLst>
              <a:ext uri="{FF2B5EF4-FFF2-40B4-BE49-F238E27FC236}">
                <a16:creationId xmlns:a16="http://schemas.microsoft.com/office/drawing/2014/main" id="{BBC51BE8-86FD-4746-96EE-9AAD44F8140A}"/>
              </a:ext>
            </a:extLst>
          </p:cNvPr>
          <p:cNvSpPr>
            <a:spLocks noGrp="1"/>
          </p:cNvSpPr>
          <p:nvPr>
            <p:ph idx="1"/>
          </p:nvPr>
        </p:nvSpPr>
        <p:spPr/>
        <p:txBody>
          <a:bodyPr/>
          <a:lstStyle/>
          <a:p>
            <a:r>
              <a:rPr lang="tr-TR" dirty="0"/>
              <a:t>Is there a significant correlation between the volume and the high prices of both Bitcoin and Gold?</a:t>
            </a:r>
          </a:p>
          <a:p>
            <a:r>
              <a:rPr lang="tr-TR" dirty="0"/>
              <a:t>What does mean, standard deviation and volume of these assets can give us about their prices on a daily basis?</a:t>
            </a:r>
          </a:p>
          <a:p>
            <a:r>
              <a:rPr lang="tr-TR" dirty="0"/>
              <a:t>When Volume of these assets are maximum is the difference between the opening and closing prices are huge?</a:t>
            </a:r>
          </a:p>
        </p:txBody>
      </p:sp>
    </p:spTree>
    <p:extLst>
      <p:ext uri="{BB962C8B-B14F-4D97-AF65-F5344CB8AC3E}">
        <p14:creationId xmlns:p14="http://schemas.microsoft.com/office/powerpoint/2010/main" val="35713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2FA9-78D1-43A6-89D5-11599EE1309B}"/>
              </a:ext>
            </a:extLst>
          </p:cNvPr>
          <p:cNvSpPr>
            <a:spLocks noGrp="1"/>
          </p:cNvSpPr>
          <p:nvPr>
            <p:ph type="title"/>
          </p:nvPr>
        </p:nvSpPr>
        <p:spPr/>
        <p:txBody>
          <a:bodyPr/>
          <a:lstStyle/>
          <a:p>
            <a:r>
              <a:rPr lang="tr-TR" dirty="0"/>
              <a:t>Insıghts</a:t>
            </a:r>
          </a:p>
        </p:txBody>
      </p:sp>
      <p:sp>
        <p:nvSpPr>
          <p:cNvPr id="3" name="Content Placeholder 2">
            <a:extLst>
              <a:ext uri="{FF2B5EF4-FFF2-40B4-BE49-F238E27FC236}">
                <a16:creationId xmlns:a16="http://schemas.microsoft.com/office/drawing/2014/main" id="{C89B95F3-B353-4F96-B2D6-BD3419DC6B95}"/>
              </a:ext>
            </a:extLst>
          </p:cNvPr>
          <p:cNvSpPr>
            <a:spLocks noGrp="1"/>
          </p:cNvSpPr>
          <p:nvPr>
            <p:ph idx="1"/>
          </p:nvPr>
        </p:nvSpPr>
        <p:spPr/>
        <p:txBody>
          <a:bodyPr/>
          <a:lstStyle/>
          <a:p>
            <a:r>
              <a:rPr lang="tr-TR" dirty="0"/>
              <a:t>Compared to the data of the stock market, for the past 5 years Bitcoin tends to move similar to Gold.</a:t>
            </a:r>
          </a:p>
          <a:p>
            <a:r>
              <a:rPr lang="tr-TR" dirty="0"/>
              <a:t>Even though this similarity, because of the immense daily volume of Bitcoin, it’s price is highly volatile and tends to be effected much more compared to Gold.</a:t>
            </a:r>
          </a:p>
          <a:p>
            <a:r>
              <a:rPr lang="tr-TR" dirty="0"/>
              <a:t>Bitcoin acts much like a commodity similar to Gold, and not like another asset in the stock market for the time being, this indicates that whenever the investors are pessimistic about the stock market, they might tend to move towards Bitcoin as well as Gold.</a:t>
            </a:r>
          </a:p>
        </p:txBody>
      </p:sp>
    </p:spTree>
    <p:extLst>
      <p:ext uri="{BB962C8B-B14F-4D97-AF65-F5344CB8AC3E}">
        <p14:creationId xmlns:p14="http://schemas.microsoft.com/office/powerpoint/2010/main" val="1424960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90</TotalTime>
  <Words>311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Is there parallelısm between BTC and GOLD?</vt:lpstr>
      <vt:lpstr>The Summary</vt:lpstr>
      <vt:lpstr>The graphs</vt:lpstr>
      <vt:lpstr>PowerPoint Presentation</vt:lpstr>
      <vt:lpstr>New questıons</vt:lpstr>
      <vt:lpstr>Insıghts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Berkay Çağrı Soylu</dc:creator>
  <cp:lastModifiedBy>Berkay Çağrı Soylu</cp:lastModifiedBy>
  <cp:revision>22</cp:revision>
  <dcterms:created xsi:type="dcterms:W3CDTF">2021-07-08T22:38:41Z</dcterms:created>
  <dcterms:modified xsi:type="dcterms:W3CDTF">2021-07-09T06:24:40Z</dcterms:modified>
</cp:coreProperties>
</file>