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2" r:id="rId5"/>
    <p:sldId id="258" r:id="rId6"/>
    <p:sldId id="260" r:id="rId7"/>
    <p:sldId id="259" r:id="rId8"/>
    <p:sldId id="263" r:id="rId9"/>
    <p:sldId id="264" r:id="rId10"/>
    <p:sldId id="265" r:id="rId11"/>
    <p:sldId id="266" r:id="rId12"/>
    <p:sldId id="267" r:id="rId13"/>
    <p:sldId id="320" r:id="rId14"/>
    <p:sldId id="270" r:id="rId15"/>
    <p:sldId id="271" r:id="rId16"/>
    <p:sldId id="268" r:id="rId17"/>
    <p:sldId id="273" r:id="rId18"/>
    <p:sldId id="272" r:id="rId19"/>
    <p:sldId id="274" r:id="rId20"/>
    <p:sldId id="276" r:id="rId21"/>
    <p:sldId id="332" r:id="rId22"/>
    <p:sldId id="279" r:id="rId23"/>
    <p:sldId id="280" r:id="rId24"/>
    <p:sldId id="317" r:id="rId25"/>
    <p:sldId id="323" r:id="rId26"/>
    <p:sldId id="322" r:id="rId27"/>
    <p:sldId id="325" r:id="rId28"/>
    <p:sldId id="301" r:id="rId29"/>
    <p:sldId id="321" r:id="rId30"/>
    <p:sldId id="297" r:id="rId31"/>
    <p:sldId id="298" r:id="rId32"/>
    <p:sldId id="299" r:id="rId33"/>
    <p:sldId id="291" r:id="rId34"/>
    <p:sldId id="292" r:id="rId35"/>
    <p:sldId id="282" r:id="rId36"/>
    <p:sldId id="283" r:id="rId37"/>
    <p:sldId id="285" r:id="rId38"/>
    <p:sldId id="281" r:id="rId39"/>
    <p:sldId id="289" r:id="rId40"/>
    <p:sldId id="290" r:id="rId41"/>
    <p:sldId id="303" r:id="rId42"/>
    <p:sldId id="304" r:id="rId43"/>
    <p:sldId id="305" r:id="rId44"/>
    <p:sldId id="306" r:id="rId45"/>
    <p:sldId id="318" r:id="rId46"/>
    <p:sldId id="319" r:id="rId47"/>
    <p:sldId id="330" r:id="rId48"/>
    <p:sldId id="314" r:id="rId49"/>
    <p:sldId id="309" r:id="rId50"/>
    <p:sldId id="327" r:id="rId51"/>
    <p:sldId id="328" r:id="rId52"/>
    <p:sldId id="331" r:id="rId53"/>
    <p:sldId id="302" r:id="rId54"/>
    <p:sldId id="308" r:id="rId55"/>
    <p:sldId id="313" r:id="rId56"/>
    <p:sldId id="312" r:id="rId57"/>
    <p:sldId id="307" r:id="rId58"/>
    <p:sldId id="295" r:id="rId59"/>
    <p:sldId id="333" r:id="rId60"/>
    <p:sldId id="334" r:id="rId61"/>
    <p:sldId id="326" r:id="rId62"/>
    <p:sldId id="286" r:id="rId63"/>
    <p:sldId id="288" r:id="rId64"/>
    <p:sldId id="294" r:id="rId65"/>
    <p:sldId id="293" r:id="rId66"/>
    <p:sldId id="316" r:id="rId67"/>
    <p:sldId id="329"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93" d="100"/>
          <a:sy n="93" d="100"/>
        </p:scale>
        <p:origin x="-1680" y="-96"/>
      </p:cViewPr>
      <p:guideLst>
        <p:guide orient="horz" pos="4319"/>
        <p:guide pos="57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printerSettings" Target="printerSettings/printerSettings1.bin"/><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9" descr="polygon-background-6926.png"/>
          <p:cNvPicPr>
            <a:picLocks noChangeAspect="1"/>
          </p:cNvPicPr>
          <p:nvPr userDrawn="1"/>
        </p:nvPicPr>
        <p:blipFill rotWithShape="1">
          <a:blip r:embed="rId2">
            <a:extLst>
              <a:ext uri="{28A0092B-C50C-407E-A947-70E740481C1C}">
                <a14:useLocalDpi xmlns:a14="http://schemas.microsoft.com/office/drawing/2010/main" val="0"/>
              </a:ext>
            </a:extLst>
          </a:blip>
          <a:srcRect l="-376" r="35769" b="25020"/>
          <a:stretch/>
        </p:blipFill>
        <p:spPr>
          <a:xfrm flipV="1">
            <a:off x="-56451" y="-3499"/>
            <a:ext cx="9200451" cy="6861499"/>
          </a:xfrm>
          <a:prstGeom prst="rect">
            <a:avLst/>
          </a:prstGeom>
        </p:spPr>
      </p:pic>
      <p:sp>
        <p:nvSpPr>
          <p:cNvPr id="2" name="Title 1"/>
          <p:cNvSpPr>
            <a:spLocks noGrp="1"/>
          </p:cNvSpPr>
          <p:nvPr>
            <p:ph type="ctrTitle"/>
          </p:nvPr>
        </p:nvSpPr>
        <p:spPr>
          <a:xfrm>
            <a:off x="0" y="2785924"/>
            <a:ext cx="7436070" cy="1470025"/>
          </a:xfrm>
        </p:spPr>
        <p:txBody>
          <a:bodyPr/>
          <a:lstStyle>
            <a:lvl1pPr>
              <a:defRPr>
                <a:solidFill>
                  <a:schemeClr val="tx1"/>
                </a:solidFill>
              </a:defRPr>
            </a:lvl1pPr>
          </a:lstStyle>
          <a:p>
            <a:r>
              <a:rPr lang="en-AU" dirty="0" smtClean="0"/>
              <a:t>Click to edit Master title style</a:t>
            </a:r>
            <a:endParaRPr lang="en-US" dirty="0"/>
          </a:p>
        </p:txBody>
      </p:sp>
      <p:sp>
        <p:nvSpPr>
          <p:cNvPr id="3" name="Subtitle 2"/>
          <p:cNvSpPr>
            <a:spLocks noGrp="1"/>
          </p:cNvSpPr>
          <p:nvPr>
            <p:ph type="subTitle" idx="1"/>
          </p:nvPr>
        </p:nvSpPr>
        <p:spPr>
          <a:xfrm>
            <a:off x="0" y="4517258"/>
            <a:ext cx="606447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smtClean="0"/>
              <a:t>Click to edit Master subtitle style</a:t>
            </a:r>
            <a:endParaRPr lang="en-US" dirty="0"/>
          </a:p>
        </p:txBody>
      </p:sp>
    </p:spTree>
    <p:extLst>
      <p:ext uri="{BB962C8B-B14F-4D97-AF65-F5344CB8AC3E}">
        <p14:creationId xmlns:p14="http://schemas.microsoft.com/office/powerpoint/2010/main" val="2638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276062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390554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Tree>
    <p:extLst>
      <p:ext uri="{BB962C8B-B14F-4D97-AF65-F5344CB8AC3E}">
        <p14:creationId xmlns:p14="http://schemas.microsoft.com/office/powerpoint/2010/main" val="119228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236087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4084369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179403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343984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polygon-background-6926.png"/>
          <p:cNvPicPr>
            <a:picLocks noChangeAspect="1"/>
          </p:cNvPicPr>
          <p:nvPr userDrawn="1"/>
        </p:nvPicPr>
        <p:blipFill rotWithShape="1">
          <a:blip r:embed="rId2">
            <a:extLst>
              <a:ext uri="{28A0092B-C50C-407E-A947-70E740481C1C}">
                <a14:useLocalDpi xmlns:a14="http://schemas.microsoft.com/office/drawing/2010/main" val="0"/>
              </a:ext>
            </a:extLst>
          </a:blip>
          <a:srcRect l="1067" t="2" r="71672" b="73861"/>
          <a:stretch/>
        </p:blipFill>
        <p:spPr>
          <a:xfrm>
            <a:off x="-56445" y="-28222"/>
            <a:ext cx="9200445" cy="6884635"/>
          </a:xfrm>
          <a:prstGeom prst="rect">
            <a:avLst/>
          </a:prstGeom>
        </p:spPr>
      </p:pic>
    </p:spTree>
    <p:extLst>
      <p:ext uri="{BB962C8B-B14F-4D97-AF65-F5344CB8AC3E}">
        <p14:creationId xmlns:p14="http://schemas.microsoft.com/office/powerpoint/2010/main" val="289156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2540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ACCDD90-EF5A-0541-AABD-2DAED5302E28}" type="datetimeFigureOut">
              <a:rPr lang="en-US" smtClean="0"/>
              <a:t>14/12/17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6EA63CA-4E8F-9141-9FE8-3B59FE52702C}" type="slidenum">
              <a:rPr lang="en-US" smtClean="0"/>
              <a:t>‹#›</a:t>
            </a:fld>
            <a:endParaRPr lang="en-US"/>
          </a:p>
        </p:txBody>
      </p:sp>
    </p:spTree>
    <p:extLst>
      <p:ext uri="{BB962C8B-B14F-4D97-AF65-F5344CB8AC3E}">
        <p14:creationId xmlns:p14="http://schemas.microsoft.com/office/powerpoint/2010/main" val="4215529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polygon-background-6926.png"/>
          <p:cNvPicPr>
            <a:picLocks noChangeAspect="1"/>
          </p:cNvPicPr>
          <p:nvPr userDrawn="1"/>
        </p:nvPicPr>
        <p:blipFill rotWithShape="1">
          <a:blip r:embed="rId13">
            <a:alphaModFix amt="79000"/>
            <a:extLst>
              <a:ext uri="{28A0092B-C50C-407E-A947-70E740481C1C}">
                <a14:useLocalDpi xmlns:a14="http://schemas.microsoft.com/office/drawing/2010/main" val="0"/>
              </a:ext>
            </a:extLst>
          </a:blip>
          <a:srcRect l="1067" t="2" r="28599" b="86657"/>
          <a:stretch/>
        </p:blipFill>
        <p:spPr>
          <a:xfrm>
            <a:off x="0" y="0"/>
            <a:ext cx="9200444" cy="1382889"/>
          </a:xfrm>
          <a:prstGeom prst="rect">
            <a:avLst/>
          </a:prstGeom>
        </p:spPr>
      </p:pic>
      <p:sp>
        <p:nvSpPr>
          <p:cNvPr id="2" name="Title Placeholder 1"/>
          <p:cNvSpPr>
            <a:spLocks noGrp="1"/>
          </p:cNvSpPr>
          <p:nvPr>
            <p:ph type="title"/>
          </p:nvPr>
        </p:nvSpPr>
        <p:spPr>
          <a:xfrm>
            <a:off x="310444" y="42333"/>
            <a:ext cx="6883564" cy="1143000"/>
          </a:xfrm>
          <a:prstGeom prst="rect">
            <a:avLst/>
          </a:prstGeom>
        </p:spPr>
        <p:txBody>
          <a:bodyPr vert="horz" lIns="91440" tIns="45720" rIns="91440" bIns="45720" rtlCol="0" anchor="ctr">
            <a:normAutofit/>
          </a:bodyPr>
          <a:lstStyle/>
          <a:p>
            <a:r>
              <a:rPr lang="en-AU" dirty="0" smtClean="0"/>
              <a:t>Click to edit Master title style</a:t>
            </a:r>
            <a:endParaRPr lang="en-US" dirty="0"/>
          </a:p>
        </p:txBody>
      </p:sp>
      <p:sp>
        <p:nvSpPr>
          <p:cNvPr id="3" name="Text Placeholder 2"/>
          <p:cNvSpPr>
            <a:spLocks noGrp="1"/>
          </p:cNvSpPr>
          <p:nvPr>
            <p:ph type="body" idx="1"/>
          </p:nvPr>
        </p:nvSpPr>
        <p:spPr>
          <a:xfrm>
            <a:off x="310444" y="1600200"/>
            <a:ext cx="8501851" cy="4525963"/>
          </a:xfrm>
          <a:prstGeom prst="rect">
            <a:avLst/>
          </a:prstGeom>
        </p:spPr>
        <p:txBody>
          <a:bodyPr vert="horz" lIns="91440" tIns="45720" rIns="91440" bIns="45720" rtlCol="0">
            <a:norm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Tree>
    <p:extLst>
      <p:ext uri="{BB962C8B-B14F-4D97-AF65-F5344CB8AC3E}">
        <p14:creationId xmlns:p14="http://schemas.microsoft.com/office/powerpoint/2010/main" val="3943407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000" b="0" i="0" kern="1200">
          <a:solidFill>
            <a:srgbClr val="000000"/>
          </a:solidFill>
          <a:latin typeface="Helvetica Light"/>
          <a:ea typeface="+mj-ea"/>
          <a:cs typeface="Helvetica Light"/>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online.stanford.edu/course/writing-in-the-science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975" y="3183019"/>
            <a:ext cx="7436070" cy="1470025"/>
          </a:xfrm>
        </p:spPr>
        <p:txBody>
          <a:bodyPr>
            <a:normAutofit/>
          </a:bodyPr>
          <a:lstStyle/>
          <a:p>
            <a:r>
              <a:rPr lang="en-US" sz="5400" b="1" dirty="0"/>
              <a:t>S</a:t>
            </a:r>
            <a:r>
              <a:rPr lang="en-US" sz="5400" b="1" dirty="0" smtClean="0"/>
              <a:t>cience writing</a:t>
            </a:r>
            <a:endParaRPr lang="en-US" sz="5400" b="1" dirty="0"/>
          </a:p>
        </p:txBody>
      </p:sp>
      <p:sp>
        <p:nvSpPr>
          <p:cNvPr id="5" name="Title 1"/>
          <p:cNvSpPr txBox="1">
            <a:spLocks/>
          </p:cNvSpPr>
          <p:nvPr/>
        </p:nvSpPr>
        <p:spPr>
          <a:xfrm>
            <a:off x="310444" y="4379034"/>
            <a:ext cx="3905187" cy="87634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0" i="0" kern="1200">
                <a:solidFill>
                  <a:schemeClr val="tx1"/>
                </a:solidFill>
                <a:latin typeface="Helvetica Light"/>
                <a:ea typeface="+mj-ea"/>
                <a:cs typeface="Helvetica Light"/>
              </a:defRPr>
            </a:lvl1pPr>
          </a:lstStyle>
          <a:p>
            <a:r>
              <a:rPr lang="en-US" sz="3200" dirty="0" smtClean="0"/>
              <a:t>Rose Ahlefeldt</a:t>
            </a:r>
            <a:endParaRPr lang="en-US" sz="3200" dirty="0"/>
          </a:p>
        </p:txBody>
      </p:sp>
    </p:spTree>
    <p:extLst>
      <p:ext uri="{BB962C8B-B14F-4D97-AF65-F5344CB8AC3E}">
        <p14:creationId xmlns:p14="http://schemas.microsoft.com/office/powerpoint/2010/main" val="221495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with audience</a:t>
            </a:r>
            <a:endParaRPr lang="en-US" dirty="0"/>
          </a:p>
        </p:txBody>
      </p:sp>
      <p:sp>
        <p:nvSpPr>
          <p:cNvPr id="3" name="Content Placeholder 2"/>
          <p:cNvSpPr>
            <a:spLocks noGrp="1"/>
          </p:cNvSpPr>
          <p:nvPr>
            <p:ph idx="1"/>
          </p:nvPr>
        </p:nvSpPr>
        <p:spPr>
          <a:xfrm>
            <a:off x="310444" y="1600200"/>
            <a:ext cx="8501851" cy="4994950"/>
          </a:xfrm>
        </p:spPr>
        <p:txBody>
          <a:bodyPr>
            <a:normAutofit fontScale="92500" lnSpcReduction="10000"/>
          </a:bodyPr>
          <a:lstStyle/>
          <a:p>
            <a:r>
              <a:rPr lang="en-US" dirty="0" smtClean="0"/>
              <a:t>Purpose: educating vs. informing vs</a:t>
            </a:r>
            <a:r>
              <a:rPr lang="en-US" dirty="0" smtClean="0"/>
              <a:t>. entertaining</a:t>
            </a:r>
            <a:endParaRPr lang="en-US" dirty="0" smtClean="0"/>
          </a:p>
          <a:p>
            <a:r>
              <a:rPr lang="en-US" dirty="0" smtClean="0"/>
              <a:t>Language</a:t>
            </a:r>
            <a:r>
              <a:rPr lang="en-US" dirty="0" smtClean="0"/>
              <a:t>: formality, density, use of jargon/</a:t>
            </a:r>
            <a:r>
              <a:rPr lang="en-US" dirty="0" err="1" smtClean="0"/>
              <a:t>specialised</a:t>
            </a:r>
            <a:r>
              <a:rPr lang="en-US" dirty="0" smtClean="0"/>
              <a:t> language</a:t>
            </a:r>
            <a:r>
              <a:rPr lang="en-US" dirty="0" smtClean="0"/>
              <a:t>.</a:t>
            </a:r>
            <a:endParaRPr lang="en-US" dirty="0" smtClean="0"/>
          </a:p>
          <a:p>
            <a:r>
              <a:rPr lang="en-US" dirty="0" smtClean="0"/>
              <a:t>Concepts: familiarity with physics concepts, assumed knowledge</a:t>
            </a:r>
          </a:p>
          <a:p>
            <a:r>
              <a:rPr lang="en-US" dirty="0" smtClean="0"/>
              <a:t>Detail: giving exact numbers, detailed descriptions</a:t>
            </a:r>
          </a:p>
          <a:p>
            <a:r>
              <a:rPr lang="en-US" dirty="0" smtClean="0"/>
              <a:t>Authority: substantiating/referencing statements</a:t>
            </a:r>
            <a:endParaRPr lang="en-US" dirty="0"/>
          </a:p>
        </p:txBody>
      </p:sp>
    </p:spTree>
    <p:extLst>
      <p:ext uri="{BB962C8B-B14F-4D97-AF65-F5344CB8AC3E}">
        <p14:creationId xmlns:p14="http://schemas.microsoft.com/office/powerpoint/2010/main" val="61828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0"/>
            <a:ext cx="7761110"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buFont typeface="Arial"/>
              <a:buNone/>
            </a:pPr>
            <a:r>
              <a:rPr lang="en-US" sz="4400" dirty="0" smtClean="0"/>
              <a:t>Exercise 1: Go through your research summary with a partner and decide whether it is suitable for a general physics audience</a:t>
            </a:r>
            <a:r>
              <a:rPr lang="en-US" sz="4400" dirty="0" smtClean="0"/>
              <a:t>. </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241848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0"/>
            <a:ext cx="7761110"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What am I trying to say?</a:t>
            </a:r>
          </a:p>
          <a:p>
            <a:pPr marL="0" indent="0" algn="ctr">
              <a:buFont typeface="Arial"/>
              <a:buNone/>
            </a:pPr>
            <a:r>
              <a:rPr lang="en-US" sz="4400" dirty="0" smtClean="0"/>
              <a:t>The story</a:t>
            </a:r>
            <a:endParaRPr lang="en-US" sz="4400" dirty="0"/>
          </a:p>
        </p:txBody>
      </p:sp>
    </p:spTree>
    <p:extLst>
      <p:ext uri="{BB962C8B-B14F-4D97-AF65-F5344CB8AC3E}">
        <p14:creationId xmlns:p14="http://schemas.microsoft.com/office/powerpoint/2010/main" val="3866142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0"/>
            <a:ext cx="7761110"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The story is a plain-language description of your work, as you might explain it to a colleague</a:t>
            </a:r>
            <a:endParaRPr lang="en-US" sz="4400" dirty="0"/>
          </a:p>
        </p:txBody>
      </p:sp>
    </p:spTree>
    <p:extLst>
      <p:ext uri="{BB962C8B-B14F-4D97-AF65-F5344CB8AC3E}">
        <p14:creationId xmlns:p14="http://schemas.microsoft.com/office/powerpoint/2010/main" val="405164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fontScale="92500"/>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To work out the story, ask yourself questions:</a:t>
            </a:r>
          </a:p>
          <a:p>
            <a:pPr marL="0" indent="0" algn="ctr">
              <a:buNone/>
            </a:pPr>
            <a:r>
              <a:rPr lang="en-US" sz="4400" dirty="0" smtClean="0"/>
              <a:t>What is the key result/problem to solve?</a:t>
            </a:r>
          </a:p>
          <a:p>
            <a:pPr marL="0" indent="0" algn="ctr">
              <a:buFont typeface="Arial"/>
              <a:buNone/>
            </a:pPr>
            <a:r>
              <a:rPr lang="en-US" sz="4400" dirty="0" smtClean="0"/>
              <a:t>What did we do?</a:t>
            </a:r>
          </a:p>
          <a:p>
            <a:pPr marL="0" indent="0" algn="ctr">
              <a:buFont typeface="Arial"/>
              <a:buNone/>
            </a:pPr>
            <a:r>
              <a:rPr lang="en-US" sz="4400" dirty="0" smtClean="0"/>
              <a:t>How did we do it?</a:t>
            </a:r>
          </a:p>
          <a:p>
            <a:pPr marL="0" indent="0" algn="ctr">
              <a:buFont typeface="Arial"/>
              <a:buNone/>
            </a:pPr>
            <a:r>
              <a:rPr lang="en-US" sz="4400" dirty="0" smtClean="0"/>
              <a:t>Why is it interesting/important?</a:t>
            </a:r>
          </a:p>
          <a:p>
            <a:pPr marL="0" indent="0" algn="ctr">
              <a:buFont typeface="Arial"/>
              <a:buNone/>
            </a:pPr>
            <a:r>
              <a:rPr lang="en-US" sz="4400" dirty="0" smtClean="0"/>
              <a:t>How does it relate to other work?</a:t>
            </a:r>
          </a:p>
          <a:p>
            <a:pPr marL="0" indent="0" algn="ctr">
              <a:buFont typeface="Arial"/>
              <a:buNone/>
            </a:pPr>
            <a:r>
              <a:rPr lang="en-US" sz="4400" dirty="0" smtClean="0"/>
              <a:t>What impact will it have?</a:t>
            </a:r>
            <a:endParaRPr lang="en-US" sz="4400" dirty="0"/>
          </a:p>
        </p:txBody>
      </p:sp>
    </p:spTree>
    <p:extLst>
      <p:ext uri="{BB962C8B-B14F-4D97-AF65-F5344CB8AC3E}">
        <p14:creationId xmlns:p14="http://schemas.microsoft.com/office/powerpoint/2010/main" val="149273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Example 2:</a:t>
            </a:r>
          </a:p>
          <a:p>
            <a:pPr marL="0" indent="0" algn="ctr">
              <a:buFont typeface="Arial"/>
              <a:buNone/>
            </a:pPr>
            <a:r>
              <a:rPr lang="en-US" sz="4400" dirty="0" smtClean="0"/>
              <a:t>Story of a paper</a:t>
            </a:r>
          </a:p>
          <a:p>
            <a:pPr marL="0" indent="0" algn="ctr">
              <a:buFont typeface="Arial"/>
              <a:buNone/>
            </a:pPr>
            <a:r>
              <a:rPr lang="en-US" sz="4400" dirty="0" smtClean="0"/>
              <a:t>Read the story of the paper and try to answer the questions on the previous slide.</a:t>
            </a:r>
            <a:endParaRPr lang="en-US" sz="4400" dirty="0"/>
          </a:p>
        </p:txBody>
      </p:sp>
    </p:spTree>
    <p:extLst>
      <p:ext uri="{BB962C8B-B14F-4D97-AF65-F5344CB8AC3E}">
        <p14:creationId xmlns:p14="http://schemas.microsoft.com/office/powerpoint/2010/main" val="249506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0"/>
            <a:ext cx="7761110"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lgn="ctr" defTabSz="457130">
              <a:spcBef>
                <a:spcPts val="0"/>
              </a:spcBef>
              <a:buNone/>
            </a:pPr>
            <a:r>
              <a:rPr lang="en-US" sz="4000" dirty="0" smtClean="0"/>
              <a:t>“A </a:t>
            </a:r>
            <a:r>
              <a:rPr lang="en-US" sz="4000" dirty="0"/>
              <a:t>story is a way of ordering events and thoughts in a </a:t>
            </a:r>
            <a:r>
              <a:rPr lang="en-US" sz="4000" b="1" dirty="0">
                <a:latin typeface="Helvetica"/>
                <a:cs typeface="Helvetica"/>
              </a:rPr>
              <a:t>coherent sequence </a:t>
            </a:r>
            <a:r>
              <a:rPr lang="en-US" sz="4000" dirty="0"/>
              <a:t>that makes them interesting to listen </a:t>
            </a:r>
            <a:r>
              <a:rPr lang="en-US" sz="4000" dirty="0" smtClean="0"/>
              <a:t>to”</a:t>
            </a:r>
            <a:endParaRPr lang="en-US" sz="4000" dirty="0"/>
          </a:p>
          <a:p>
            <a:pPr marL="0" lvl="0" indent="0" algn="ctr" defTabSz="457130">
              <a:spcBef>
                <a:spcPts val="0"/>
              </a:spcBef>
              <a:buNone/>
            </a:pPr>
            <a:endParaRPr lang="en-US" sz="4400" dirty="0"/>
          </a:p>
          <a:p>
            <a:pPr marL="0" lvl="0" indent="0" algn="ctr" defTabSz="457130">
              <a:spcBef>
                <a:spcPts val="0"/>
              </a:spcBef>
              <a:buNone/>
            </a:pPr>
            <a:r>
              <a:rPr lang="en-US" sz="2800" dirty="0"/>
              <a:t>-Anne Fadiman, Editor of </a:t>
            </a:r>
            <a:r>
              <a:rPr lang="en-US" sz="2800" i="1" dirty="0"/>
              <a:t>The American Scholar</a:t>
            </a:r>
          </a:p>
        </p:txBody>
      </p:sp>
    </p:spTree>
    <p:extLst>
      <p:ext uri="{BB962C8B-B14F-4D97-AF65-F5344CB8AC3E}">
        <p14:creationId xmlns:p14="http://schemas.microsoft.com/office/powerpoint/2010/main" val="198112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Making a coherent story</a:t>
            </a:r>
            <a:endParaRPr lang="en-US" dirty="0"/>
          </a:p>
        </p:txBody>
      </p:sp>
      <p:sp>
        <p:nvSpPr>
          <p:cNvPr id="4" name="Content Placeholder 3"/>
          <p:cNvSpPr>
            <a:spLocks noGrp="1"/>
          </p:cNvSpPr>
          <p:nvPr>
            <p:ph idx="1"/>
          </p:nvPr>
        </p:nvSpPr>
        <p:spPr>
          <a:xfrm>
            <a:off x="310444" y="1600200"/>
            <a:ext cx="8501851" cy="5114257"/>
          </a:xfrm>
        </p:spPr>
        <p:txBody>
          <a:bodyPr>
            <a:normAutofit lnSpcReduction="10000"/>
          </a:bodyPr>
          <a:lstStyle/>
          <a:p>
            <a:pPr marL="0" indent="0">
              <a:buNone/>
            </a:pPr>
            <a:r>
              <a:rPr lang="en-US" dirty="0" smtClean="0"/>
              <a:t>Once you know what you want to say, you need to arrange the information in a logical sequence that the audience can follow. Often, this is:</a:t>
            </a:r>
          </a:p>
          <a:p>
            <a:pPr lvl="1"/>
            <a:r>
              <a:rPr lang="en-US" dirty="0" smtClean="0"/>
              <a:t>Motivation and context</a:t>
            </a:r>
          </a:p>
          <a:p>
            <a:pPr lvl="1"/>
            <a:r>
              <a:rPr lang="en-US" dirty="0" smtClean="0"/>
              <a:t>Description of the problem, aim</a:t>
            </a:r>
          </a:p>
          <a:p>
            <a:pPr lvl="1"/>
            <a:r>
              <a:rPr lang="en-US" dirty="0" smtClean="0"/>
              <a:t>Approach taken</a:t>
            </a:r>
          </a:p>
          <a:p>
            <a:pPr lvl="1"/>
            <a:r>
              <a:rPr lang="en-US" dirty="0" smtClean="0"/>
              <a:t>Results</a:t>
            </a:r>
          </a:p>
          <a:p>
            <a:pPr lvl="1"/>
            <a:r>
              <a:rPr lang="en-US" dirty="0" smtClean="0"/>
              <a:t>Significance of results, extensions, implications</a:t>
            </a:r>
          </a:p>
          <a:p>
            <a:pPr marL="0" indent="0">
              <a:buNone/>
            </a:pPr>
            <a:r>
              <a:rPr lang="en-US" dirty="0" smtClean="0"/>
              <a:t>This is particularly important for talks</a:t>
            </a:r>
            <a:endParaRPr lang="en-US" dirty="0"/>
          </a:p>
        </p:txBody>
      </p:sp>
    </p:spTree>
    <p:extLst>
      <p:ext uri="{BB962C8B-B14F-4D97-AF65-F5344CB8AC3E}">
        <p14:creationId xmlns:p14="http://schemas.microsoft.com/office/powerpoint/2010/main" val="146401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Exercise </a:t>
            </a:r>
            <a:r>
              <a:rPr lang="en-US" sz="4400" dirty="0"/>
              <a:t>2</a:t>
            </a:r>
            <a:r>
              <a:rPr lang="en-US" sz="4400" dirty="0" smtClean="0"/>
              <a:t>:</a:t>
            </a:r>
          </a:p>
          <a:p>
            <a:pPr marL="0" indent="0" algn="ctr">
              <a:buFont typeface="Arial"/>
              <a:buNone/>
            </a:pPr>
            <a:r>
              <a:rPr lang="en-US" sz="4400" dirty="0" smtClean="0"/>
              <a:t>Reverse summary</a:t>
            </a:r>
          </a:p>
          <a:p>
            <a:pPr marL="0" indent="0" algn="ctr">
              <a:buFont typeface="Arial"/>
              <a:buNone/>
            </a:pPr>
            <a:r>
              <a:rPr lang="en-US" sz="4400" dirty="0" smtClean="0"/>
              <a:t>Take your report/chapter and </a:t>
            </a:r>
            <a:r>
              <a:rPr lang="en-US" sz="4400" dirty="0" err="1" smtClean="0"/>
              <a:t>summarise</a:t>
            </a:r>
            <a:r>
              <a:rPr lang="en-US" sz="4400" dirty="0" smtClean="0"/>
              <a:t> the main point of each paragraph. See if your summary tells a coherent story.</a:t>
            </a:r>
            <a:endParaRPr lang="en-US" sz="4400" dirty="0"/>
          </a:p>
        </p:txBody>
      </p:sp>
    </p:spTree>
    <p:extLst>
      <p:ext uri="{BB962C8B-B14F-4D97-AF65-F5344CB8AC3E}">
        <p14:creationId xmlns:p14="http://schemas.microsoft.com/office/powerpoint/2010/main" val="399586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Science writing</a:t>
            </a:r>
            <a:endParaRPr lang="en-US" sz="4400" dirty="0"/>
          </a:p>
        </p:txBody>
      </p:sp>
    </p:spTree>
    <p:extLst>
      <p:ext uri="{BB962C8B-B14F-4D97-AF65-F5344CB8AC3E}">
        <p14:creationId xmlns:p14="http://schemas.microsoft.com/office/powerpoint/2010/main" val="93082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workshop’s focus</a:t>
            </a:r>
            <a:endParaRPr lang="en-US" dirty="0"/>
          </a:p>
        </p:txBody>
      </p:sp>
      <p:sp>
        <p:nvSpPr>
          <p:cNvPr id="3" name="Content Placeholder 2"/>
          <p:cNvSpPr>
            <a:spLocks noGrp="1"/>
          </p:cNvSpPr>
          <p:nvPr>
            <p:ph idx="1"/>
          </p:nvPr>
        </p:nvSpPr>
        <p:spPr>
          <a:xfrm>
            <a:off x="310444" y="1600200"/>
            <a:ext cx="8501851" cy="5006177"/>
          </a:xfrm>
        </p:spPr>
        <p:txBody>
          <a:bodyPr/>
          <a:lstStyle/>
          <a:p>
            <a:pPr marL="0" indent="0">
              <a:buNone/>
            </a:pPr>
            <a:r>
              <a:rPr lang="en-US" dirty="0" smtClean="0"/>
              <a:t>We will focus on prepared, formal communication you have to do from PhD onwards: talks, theses, journal articles.</a:t>
            </a:r>
          </a:p>
          <a:p>
            <a:pPr marL="0" indent="0">
              <a:buNone/>
            </a:pPr>
            <a:r>
              <a:rPr lang="en-US" dirty="0" smtClean="0"/>
              <a:t>But the same ideas can be applied to more informal settings (e.g. poster presentations, lab tours)</a:t>
            </a:r>
          </a:p>
          <a:p>
            <a:pPr marL="0" indent="0">
              <a:buNone/>
            </a:pPr>
            <a:r>
              <a:rPr lang="en-US" dirty="0" smtClean="0"/>
              <a:t>We will talk about science communication in general, then focus on science writing.</a:t>
            </a:r>
          </a:p>
        </p:txBody>
      </p:sp>
    </p:spTree>
    <p:extLst>
      <p:ext uri="{BB962C8B-B14F-4D97-AF65-F5344CB8AC3E}">
        <p14:creationId xmlns:p14="http://schemas.microsoft.com/office/powerpoint/2010/main" val="2203906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Good science writing is clear, concise, and effective.</a:t>
            </a:r>
          </a:p>
          <a:p>
            <a:pPr marL="0" indent="0" algn="ctr">
              <a:buFont typeface="Arial"/>
              <a:buNone/>
            </a:pPr>
            <a:r>
              <a:rPr lang="en-US" sz="4400" dirty="0" smtClean="0"/>
              <a:t>Bad science writing is </a:t>
            </a:r>
            <a:r>
              <a:rPr lang="en-US" sz="4400" dirty="0" smtClean="0"/>
              <a:t>pretentious, convoluted</a:t>
            </a:r>
            <a:r>
              <a:rPr lang="en-US" sz="4400" dirty="0" smtClean="0"/>
              <a:t>, wordy, vague, and boring.</a:t>
            </a:r>
            <a:endParaRPr lang="en-US" sz="4400" dirty="0"/>
          </a:p>
        </p:txBody>
      </p:sp>
    </p:spTree>
    <p:extLst>
      <p:ext uri="{BB962C8B-B14F-4D97-AF65-F5344CB8AC3E}">
        <p14:creationId xmlns:p14="http://schemas.microsoft.com/office/powerpoint/2010/main" val="396342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0"/>
            <a:ext cx="8309657"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Physics is </a:t>
            </a:r>
            <a:r>
              <a:rPr lang="en-US" sz="4400" i="1" dirty="0" smtClean="0"/>
              <a:t>hard</a:t>
            </a:r>
            <a:r>
              <a:rPr lang="en-US" sz="4400" dirty="0" smtClean="0"/>
              <a:t>. Make it as easy as possible for the reader to understand your work.</a:t>
            </a:r>
            <a:endParaRPr lang="en-US" sz="4400" dirty="0"/>
          </a:p>
        </p:txBody>
      </p:sp>
    </p:spTree>
    <p:extLst>
      <p:ext uri="{BB962C8B-B14F-4D97-AF65-F5344CB8AC3E}">
        <p14:creationId xmlns:p14="http://schemas.microsoft.com/office/powerpoint/2010/main" val="1618830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good</a:t>
            </a:r>
            <a:endParaRPr lang="en-US" dirty="0"/>
          </a:p>
        </p:txBody>
      </p:sp>
      <p:sp>
        <p:nvSpPr>
          <p:cNvPr id="3" name="Content Placeholder 2"/>
          <p:cNvSpPr>
            <a:spLocks noGrp="1"/>
          </p:cNvSpPr>
          <p:nvPr>
            <p:ph idx="1"/>
          </p:nvPr>
        </p:nvSpPr>
        <p:spPr>
          <a:xfrm>
            <a:off x="310444" y="1600200"/>
            <a:ext cx="8501851" cy="5073727"/>
          </a:xfrm>
        </p:spPr>
        <p:txBody>
          <a:bodyPr>
            <a:normAutofit fontScale="92500" lnSpcReduction="20000"/>
          </a:bodyPr>
          <a:lstStyle/>
          <a:p>
            <a:pPr marL="0" indent="0" algn="ctr">
              <a:buNone/>
            </a:pPr>
            <a:r>
              <a:rPr lang="en-US" dirty="0" smtClean="0"/>
              <a:t>“The theory of relativity is intimately connected with the theory of space and time. I shall therefore begin with a brief investigation of the origin of our ideas of space and time, although in doing so I know that I introduce a controversial subject. The object of all science, whether natural science or psychology, is to co-ordinate our experiences and to bring them into a logical system. How are our customary ideas of space and time related to the character of our experiences?”</a:t>
            </a:r>
          </a:p>
          <a:p>
            <a:pPr marL="0" indent="0" algn="ctr">
              <a:buNone/>
            </a:pPr>
            <a:endParaRPr lang="en-US" dirty="0" smtClean="0"/>
          </a:p>
          <a:p>
            <a:pPr marL="0" indent="0">
              <a:buNone/>
            </a:pPr>
            <a:r>
              <a:rPr lang="en-US" dirty="0" smtClean="0"/>
              <a:t>- Albert Einstein, </a:t>
            </a:r>
            <a:r>
              <a:rPr lang="en-US" i="1" dirty="0" smtClean="0"/>
              <a:t>The meaning of relativity</a:t>
            </a:r>
          </a:p>
          <a:p>
            <a:pPr marL="0" indent="0">
              <a:buNone/>
            </a:pPr>
            <a:endParaRPr lang="en-US" dirty="0"/>
          </a:p>
        </p:txBody>
      </p:sp>
    </p:spTree>
    <p:extLst>
      <p:ext uri="{BB962C8B-B14F-4D97-AF65-F5344CB8AC3E}">
        <p14:creationId xmlns:p14="http://schemas.microsoft.com/office/powerpoint/2010/main" val="331607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bad</a:t>
            </a:r>
            <a:endParaRPr lang="en-US" dirty="0"/>
          </a:p>
        </p:txBody>
      </p:sp>
      <p:sp>
        <p:nvSpPr>
          <p:cNvPr id="3" name="Content Placeholder 2"/>
          <p:cNvSpPr>
            <a:spLocks noGrp="1"/>
          </p:cNvSpPr>
          <p:nvPr>
            <p:ph idx="1"/>
          </p:nvPr>
        </p:nvSpPr>
        <p:spPr>
          <a:xfrm>
            <a:off x="310444" y="1600200"/>
            <a:ext cx="8501851" cy="5046707"/>
          </a:xfrm>
        </p:spPr>
        <p:txBody>
          <a:bodyPr>
            <a:normAutofit fontScale="85000" lnSpcReduction="10000"/>
          </a:bodyPr>
          <a:lstStyle/>
          <a:p>
            <a:pPr marL="0" indent="0" algn="ctr">
              <a:buNone/>
            </a:pPr>
            <a:r>
              <a:rPr lang="en-US" dirty="0" smtClean="0"/>
              <a:t>“In an attempt to develop certain outlines of a theory of line-spectra based on a suitable application of the fundamental ideas introduced by Planck in his theory of temperature radiation to the theory of the nucleus atom of Sir Ernest Rutherford, the writer has shown that it is possible in this way to obtain a simple interpretation of some of the main laws governing the line-spectra of the elements, and especially to obtain a deduction of the well known </a:t>
            </a:r>
            <a:r>
              <a:rPr lang="en-US" dirty="0" err="1" smtClean="0"/>
              <a:t>Balmer</a:t>
            </a:r>
            <a:r>
              <a:rPr lang="en-US" dirty="0" smtClean="0"/>
              <a:t> formula for the hydrogen spectrum.”</a:t>
            </a:r>
          </a:p>
          <a:p>
            <a:pPr marL="0" indent="0" algn="ctr">
              <a:buNone/>
            </a:pPr>
            <a:endParaRPr lang="en-US" sz="1800" dirty="0" smtClean="0"/>
          </a:p>
          <a:p>
            <a:pPr marL="0" indent="0">
              <a:buNone/>
            </a:pPr>
            <a:r>
              <a:rPr lang="en-US" dirty="0" smtClean="0"/>
              <a:t>- </a:t>
            </a:r>
            <a:r>
              <a:rPr lang="en-US" dirty="0" err="1" smtClean="0"/>
              <a:t>Niels</a:t>
            </a:r>
            <a:r>
              <a:rPr lang="en-US" dirty="0" smtClean="0"/>
              <a:t> </a:t>
            </a:r>
            <a:r>
              <a:rPr lang="en-US" dirty="0" smtClean="0"/>
              <a:t>Bohr, </a:t>
            </a:r>
            <a:r>
              <a:rPr lang="en-US" i="1" dirty="0" smtClean="0"/>
              <a:t>The quantum theory of line spectra</a:t>
            </a:r>
          </a:p>
        </p:txBody>
      </p:sp>
    </p:spTree>
    <p:extLst>
      <p:ext uri="{BB962C8B-B14F-4D97-AF65-F5344CB8AC3E}">
        <p14:creationId xmlns:p14="http://schemas.microsoft.com/office/powerpoint/2010/main" val="277111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Bot vs. Bohr</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2375752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Bot vs. Bohr</a:t>
            </a:r>
            <a:endParaRPr lang="en-US" dirty="0"/>
          </a:p>
        </p:txBody>
      </p:sp>
      <p:sp>
        <p:nvSpPr>
          <p:cNvPr id="3" name="Content Placeholder 2"/>
          <p:cNvSpPr>
            <a:spLocks noGrp="1"/>
          </p:cNvSpPr>
          <p:nvPr>
            <p:ph idx="1"/>
          </p:nvPr>
        </p:nvSpPr>
        <p:spPr>
          <a:xfrm>
            <a:off x="310444" y="1600200"/>
            <a:ext cx="8501851" cy="5076877"/>
          </a:xfrm>
        </p:spPr>
        <p:txBody>
          <a:bodyPr>
            <a:normAutofit fontScale="62500" lnSpcReduction="20000"/>
          </a:bodyPr>
          <a:lstStyle/>
          <a:p>
            <a:pPr marL="514350" indent="-514350">
              <a:buFont typeface="+mj-lt"/>
              <a:buAutoNum type="arabicPeriod"/>
            </a:pPr>
            <a:r>
              <a:rPr lang="en-US" dirty="0"/>
              <a:t>“This assumption would also seem to present itself naturally from the point of view of the principles of the quantum theory, taken in the present paper.</a:t>
            </a:r>
            <a:r>
              <a:rPr lang="en-US" dirty="0" smtClean="0"/>
              <a:t>”</a:t>
            </a:r>
            <a:endParaRPr lang="en-AU" dirty="0" smtClean="0"/>
          </a:p>
          <a:p>
            <a:pPr marL="514350" indent="-514350">
              <a:buFont typeface="+mj-lt"/>
              <a:buAutoNum type="arabicPeriod"/>
            </a:pPr>
            <a:r>
              <a:rPr lang="en-AU" dirty="0" smtClean="0"/>
              <a:t>“From </a:t>
            </a:r>
            <a:r>
              <a:rPr lang="en-AU" dirty="0"/>
              <a:t>a comparison with ordinary statistical mechanics, the probability for this point to lie within a small element in the phase-space is independent of the initial conditions</a:t>
            </a:r>
            <a:r>
              <a:rPr lang="en-AU" dirty="0" smtClean="0"/>
              <a:t>.”</a:t>
            </a:r>
            <a:endParaRPr lang="en-AU" dirty="0"/>
          </a:p>
          <a:p>
            <a:pPr marL="514350" indent="-514350">
              <a:buFont typeface="+mj-lt"/>
              <a:buAutoNum type="arabicPeriod"/>
            </a:pPr>
            <a:r>
              <a:rPr lang="en-AU" dirty="0" smtClean="0"/>
              <a:t>“In </a:t>
            </a:r>
            <a:r>
              <a:rPr lang="en-AU" dirty="0"/>
              <a:t>many cases, however, the effect of the hydrogen lines as well as the relation with quantum theory determines the probability of transition of a system between two stationary states</a:t>
            </a:r>
            <a:r>
              <a:rPr lang="en-AU" dirty="0" smtClean="0"/>
              <a:t>.”</a:t>
            </a:r>
          </a:p>
          <a:p>
            <a:pPr marL="514350" indent="-514350">
              <a:buFont typeface="+mj-lt"/>
              <a:buAutoNum type="arabicPeriod"/>
            </a:pPr>
            <a:r>
              <a:rPr lang="en-US" dirty="0" smtClean="0"/>
              <a:t>“It </a:t>
            </a:r>
            <a:r>
              <a:rPr lang="en-US" dirty="0"/>
              <a:t>is also possible, on the basis of the formal relation between the quantum theory and the ordinary theory of radiation, in this way to obtain a simple interpretation of the laws governing the remarkable differences in the intensities with which the various series of lines appear, which on the combination principle would constitute the complete spectra under consideration</a:t>
            </a:r>
            <a:r>
              <a:rPr lang="en-US" dirty="0" smtClean="0"/>
              <a:t>.”</a:t>
            </a:r>
          </a:p>
          <a:p>
            <a:pPr marL="514350" indent="-514350">
              <a:buFont typeface="+mj-lt"/>
              <a:buAutoNum type="arabicPeriod"/>
            </a:pPr>
            <a:r>
              <a:rPr lang="en-US" dirty="0" smtClean="0"/>
              <a:t> </a:t>
            </a:r>
            <a:r>
              <a:rPr lang="en-AU" dirty="0" smtClean="0"/>
              <a:t>“</a:t>
            </a:r>
            <a:r>
              <a:rPr lang="en-AU" dirty="0"/>
              <a:t>As in 2.28 we shall further see, that this connection leads to certain general considerations about the connection between the probability of transition of a system between two stationary states and about the manner in which this motion can be resolved</a:t>
            </a:r>
            <a:r>
              <a:rPr lang="en-AU" dirty="0" smtClean="0"/>
              <a:t>.”</a:t>
            </a:r>
            <a:endParaRPr lang="en-AU" dirty="0"/>
          </a:p>
          <a:p>
            <a:pPr marL="514350" indent="-514350">
              <a:buFont typeface="+mj-lt"/>
              <a:buAutoNum type="arabicPeriod"/>
            </a:pPr>
            <a:endParaRPr lang="en-AU" dirty="0"/>
          </a:p>
          <a:p>
            <a:pPr marL="514350" indent="-514350">
              <a:buFont typeface="+mj-lt"/>
              <a:buAutoNum type="arabicPeriod"/>
            </a:pPr>
            <a:endParaRPr lang="en-AU" dirty="0"/>
          </a:p>
          <a:p>
            <a:pPr marL="514350" indent="-514350">
              <a:buFont typeface="+mj-lt"/>
              <a:buAutoNum type="arabicPeriod"/>
            </a:pPr>
            <a:endParaRPr lang="en-AU" dirty="0"/>
          </a:p>
          <a:p>
            <a:pPr marL="514350" indent="-514350">
              <a:buFont typeface="+mj-lt"/>
              <a:buAutoNum type="arabicPeriod"/>
            </a:pPr>
            <a:endParaRPr lang="en-US" dirty="0"/>
          </a:p>
        </p:txBody>
      </p:sp>
    </p:spTree>
    <p:extLst>
      <p:ext uri="{BB962C8B-B14F-4D97-AF65-F5344CB8AC3E}">
        <p14:creationId xmlns:p14="http://schemas.microsoft.com/office/powerpoint/2010/main" val="290433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Editing is key to good writing. </a:t>
            </a:r>
            <a:endParaRPr lang="en-US" sz="4400" dirty="0"/>
          </a:p>
        </p:txBody>
      </p:sp>
    </p:spTree>
    <p:extLst>
      <p:ext uri="{BB962C8B-B14F-4D97-AF65-F5344CB8AC3E}">
        <p14:creationId xmlns:p14="http://schemas.microsoft.com/office/powerpoint/2010/main" val="182827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is key to good writing</a:t>
            </a:r>
            <a:endParaRPr lang="en-US" dirty="0"/>
          </a:p>
        </p:txBody>
      </p:sp>
      <p:sp>
        <p:nvSpPr>
          <p:cNvPr id="3" name="Content Placeholder 2"/>
          <p:cNvSpPr>
            <a:spLocks noGrp="1"/>
          </p:cNvSpPr>
          <p:nvPr>
            <p:ph idx="1"/>
          </p:nvPr>
        </p:nvSpPr>
        <p:spPr>
          <a:xfrm>
            <a:off x="310444" y="1600200"/>
            <a:ext cx="8501851" cy="5035913"/>
          </a:xfrm>
        </p:spPr>
        <p:txBody>
          <a:bodyPr>
            <a:normAutofit fontScale="92500"/>
          </a:bodyPr>
          <a:lstStyle/>
          <a:p>
            <a:pPr marL="0" indent="0">
              <a:buNone/>
            </a:pPr>
            <a:r>
              <a:rPr lang="en-US" dirty="0" smtClean="0"/>
              <a:t>Write first, then edit. Don’t get attached to your writing</a:t>
            </a:r>
          </a:p>
          <a:p>
            <a:pPr marL="0" indent="0">
              <a:buNone/>
            </a:pPr>
            <a:r>
              <a:rPr lang="en-US" dirty="0" smtClean="0"/>
              <a:t>Get others to critique your work. Identify what is wordy, confusing, poorly structured</a:t>
            </a:r>
          </a:p>
          <a:p>
            <a:r>
              <a:rPr lang="en-US" dirty="0" smtClean="0"/>
              <a:t>Use reverse summaries to check structure</a:t>
            </a:r>
          </a:p>
          <a:p>
            <a:r>
              <a:rPr lang="en-US" dirty="0" smtClean="0"/>
              <a:t>For confusing sections:</a:t>
            </a:r>
          </a:p>
          <a:p>
            <a:pPr lvl="1"/>
            <a:r>
              <a:rPr lang="en-US" dirty="0" smtClean="0"/>
              <a:t> try explaining it out loud (then use those words)</a:t>
            </a:r>
          </a:p>
          <a:p>
            <a:pPr lvl="1"/>
            <a:r>
              <a:rPr lang="en-US" dirty="0"/>
              <a:t>Ask yourself “what am I trying to say?</a:t>
            </a:r>
            <a:r>
              <a:rPr lang="en-US" dirty="0" smtClean="0"/>
              <a:t>”</a:t>
            </a:r>
          </a:p>
          <a:p>
            <a:r>
              <a:rPr lang="en-US" dirty="0" smtClean="0"/>
              <a:t>And look out for the things we will talk about</a:t>
            </a:r>
            <a:r>
              <a:rPr lang="mr-IN" dirty="0" smtClean="0"/>
              <a:t>…</a:t>
            </a:r>
            <a:endParaRPr lang="en-US" dirty="0" smtClean="0"/>
          </a:p>
          <a:p>
            <a:endParaRPr lang="en-US" dirty="0"/>
          </a:p>
        </p:txBody>
      </p:sp>
    </p:spTree>
    <p:extLst>
      <p:ext uri="{BB962C8B-B14F-4D97-AF65-F5344CB8AC3E}">
        <p14:creationId xmlns:p14="http://schemas.microsoft.com/office/powerpoint/2010/main" val="150538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174864" cy="1143000"/>
          </a:xfrm>
        </p:spPr>
        <p:txBody>
          <a:bodyPr>
            <a:normAutofit/>
          </a:bodyPr>
          <a:lstStyle/>
          <a:p>
            <a:r>
              <a:rPr lang="en-US" dirty="0" smtClean="0"/>
              <a:t>Principles of good science writing</a:t>
            </a:r>
            <a:endParaRPr lang="en-US" dirty="0"/>
          </a:p>
        </p:txBody>
      </p:sp>
      <p:sp>
        <p:nvSpPr>
          <p:cNvPr id="3" name="Content Placeholder 2"/>
          <p:cNvSpPr>
            <a:spLocks noGrp="1"/>
          </p:cNvSpPr>
          <p:nvPr>
            <p:ph idx="1"/>
          </p:nvPr>
        </p:nvSpPr>
        <p:spPr/>
        <p:txBody>
          <a:bodyPr>
            <a:normAutofit/>
          </a:bodyPr>
          <a:lstStyle/>
          <a:p>
            <a:r>
              <a:rPr lang="en-US" dirty="0" smtClean="0"/>
              <a:t>Keep information in a logical order at all levels </a:t>
            </a:r>
            <a:r>
              <a:rPr lang="mr-IN" dirty="0" smtClean="0"/>
              <a:t>–</a:t>
            </a:r>
            <a:r>
              <a:rPr lang="en-US" dirty="0" smtClean="0"/>
              <a:t> chapter, section, paragraph, sentence</a:t>
            </a:r>
            <a:r>
              <a:rPr lang="mr-IN" dirty="0" smtClean="0"/>
              <a:t>…</a:t>
            </a:r>
            <a:endParaRPr lang="en-US" dirty="0" smtClean="0"/>
          </a:p>
          <a:p>
            <a:r>
              <a:rPr lang="en-US" dirty="0" smtClean="0"/>
              <a:t>Make </a:t>
            </a:r>
            <a:r>
              <a:rPr lang="en-US" dirty="0" smtClean="0"/>
              <a:t>purpose of each </a:t>
            </a:r>
            <a:r>
              <a:rPr lang="en-US" dirty="0" smtClean="0"/>
              <a:t>piece of information</a:t>
            </a:r>
            <a:r>
              <a:rPr lang="en-US" dirty="0" smtClean="0"/>
              <a:t> </a:t>
            </a:r>
            <a:r>
              <a:rPr lang="en-US" dirty="0" smtClean="0"/>
              <a:t>clear </a:t>
            </a:r>
            <a:r>
              <a:rPr lang="mr-IN" dirty="0" smtClean="0"/>
              <a:t>–</a:t>
            </a:r>
            <a:r>
              <a:rPr lang="en-AU" dirty="0" smtClean="0"/>
              <a:t> </a:t>
            </a:r>
            <a:r>
              <a:rPr lang="en-US" dirty="0" smtClean="0"/>
              <a:t>relate to overall story</a:t>
            </a:r>
          </a:p>
          <a:p>
            <a:r>
              <a:rPr lang="en-US" dirty="0" smtClean="0"/>
              <a:t>Use simple, </a:t>
            </a:r>
            <a:r>
              <a:rPr lang="en-US" dirty="0" smtClean="0"/>
              <a:t>precise, definite language</a:t>
            </a:r>
          </a:p>
          <a:p>
            <a:r>
              <a:rPr lang="en-US" dirty="0" smtClean="0"/>
              <a:t>Use active verbs</a:t>
            </a:r>
            <a:endParaRPr lang="en-US" dirty="0" smtClean="0"/>
          </a:p>
          <a:p>
            <a:r>
              <a:rPr lang="en-US" dirty="0" smtClean="0"/>
              <a:t>Eliminate useless words</a:t>
            </a:r>
          </a:p>
          <a:p>
            <a:endParaRPr lang="en-US" dirty="0" smtClean="0"/>
          </a:p>
          <a:p>
            <a:endParaRPr lang="en-US" dirty="0"/>
          </a:p>
        </p:txBody>
      </p:sp>
    </p:spTree>
    <p:extLst>
      <p:ext uri="{BB962C8B-B14F-4D97-AF65-F5344CB8AC3E}">
        <p14:creationId xmlns:p14="http://schemas.microsoft.com/office/powerpoint/2010/main" val="1824999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Paragraphs have one idea</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383212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833556" cy="1143000"/>
          </a:xfrm>
        </p:spPr>
        <p:txBody>
          <a:bodyPr>
            <a:normAutofit/>
          </a:bodyPr>
          <a:lstStyle/>
          <a:p>
            <a:r>
              <a:rPr lang="en-US" dirty="0" smtClean="0"/>
              <a:t>Science communication tasks</a:t>
            </a:r>
            <a:endParaRPr lang="en-US" dirty="0"/>
          </a:p>
        </p:txBody>
      </p:sp>
      <p:sp>
        <p:nvSpPr>
          <p:cNvPr id="3" name="Content Placeholder 2"/>
          <p:cNvSpPr>
            <a:spLocks noGrp="1"/>
          </p:cNvSpPr>
          <p:nvPr>
            <p:ph idx="1"/>
          </p:nvPr>
        </p:nvSpPr>
        <p:spPr>
          <a:xfrm>
            <a:off x="310445" y="1600200"/>
            <a:ext cx="4261556" cy="4947356"/>
          </a:xfrm>
        </p:spPr>
        <p:txBody>
          <a:bodyPr>
            <a:normAutofit/>
          </a:bodyPr>
          <a:lstStyle/>
          <a:p>
            <a:pPr marL="0" indent="0">
              <a:buNone/>
            </a:pPr>
            <a:r>
              <a:rPr lang="en-US" dirty="0" smtClean="0"/>
              <a:t>Academic:</a:t>
            </a:r>
          </a:p>
          <a:p>
            <a:r>
              <a:rPr lang="en-US" dirty="0" smtClean="0"/>
              <a:t>Thesis</a:t>
            </a:r>
          </a:p>
          <a:p>
            <a:r>
              <a:rPr lang="en-US" dirty="0" smtClean="0"/>
              <a:t>Journal articles</a:t>
            </a:r>
          </a:p>
          <a:p>
            <a:r>
              <a:rPr lang="en-US" dirty="0" smtClean="0"/>
              <a:t>Conference talks</a:t>
            </a:r>
          </a:p>
          <a:p>
            <a:r>
              <a:rPr lang="en-US" dirty="0" smtClean="0"/>
              <a:t>Seminars</a:t>
            </a:r>
          </a:p>
          <a:p>
            <a:r>
              <a:rPr lang="en-US" dirty="0" smtClean="0"/>
              <a:t>Grant applications</a:t>
            </a:r>
          </a:p>
          <a:p>
            <a:r>
              <a:rPr lang="en-US" dirty="0" smtClean="0"/>
              <a:t>Media interviews</a:t>
            </a:r>
          </a:p>
          <a:p>
            <a:r>
              <a:rPr lang="en-US" dirty="0" smtClean="0"/>
              <a:t>Teaching material</a:t>
            </a:r>
          </a:p>
          <a:p>
            <a:pPr marL="0" indent="0">
              <a:buNone/>
            </a:pPr>
            <a:endParaRPr lang="en-US" dirty="0" smtClean="0"/>
          </a:p>
        </p:txBody>
      </p:sp>
      <p:sp>
        <p:nvSpPr>
          <p:cNvPr id="4" name="Content Placeholder 2"/>
          <p:cNvSpPr txBox="1">
            <a:spLocks/>
          </p:cNvSpPr>
          <p:nvPr/>
        </p:nvSpPr>
        <p:spPr>
          <a:xfrm>
            <a:off x="4572001" y="1603022"/>
            <a:ext cx="4571999"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Non-academic:</a:t>
            </a:r>
          </a:p>
          <a:p>
            <a:r>
              <a:rPr lang="en-US" dirty="0" smtClean="0"/>
              <a:t>Job applications</a:t>
            </a:r>
          </a:p>
          <a:p>
            <a:r>
              <a:rPr lang="en-US" dirty="0" smtClean="0"/>
              <a:t>Job interviews</a:t>
            </a:r>
          </a:p>
          <a:p>
            <a:r>
              <a:rPr lang="en-US" dirty="0" smtClean="0"/>
              <a:t>Technical reports</a:t>
            </a:r>
          </a:p>
          <a:p>
            <a:r>
              <a:rPr lang="en-US" dirty="0" smtClean="0"/>
              <a:t>Meeting presentations</a:t>
            </a:r>
          </a:p>
          <a:p>
            <a:r>
              <a:rPr lang="en-US" dirty="0" smtClean="0"/>
              <a:t>Speaking to varied audiences</a:t>
            </a:r>
            <a:endParaRPr lang="en-US" dirty="0"/>
          </a:p>
        </p:txBody>
      </p:sp>
    </p:spTree>
    <p:extLst>
      <p:ext uri="{BB962C8B-B14F-4D97-AF65-F5344CB8AC3E}">
        <p14:creationId xmlns:p14="http://schemas.microsoft.com/office/powerpoint/2010/main" val="489944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Paragraphs have one idea</a:t>
            </a:r>
            <a:endParaRPr lang="en-US" dirty="0"/>
          </a:p>
        </p:txBody>
      </p:sp>
      <p:sp>
        <p:nvSpPr>
          <p:cNvPr id="3" name="Content Placeholder 2"/>
          <p:cNvSpPr>
            <a:spLocks noGrp="1"/>
          </p:cNvSpPr>
          <p:nvPr>
            <p:ph idx="1"/>
          </p:nvPr>
        </p:nvSpPr>
        <p:spPr>
          <a:xfrm>
            <a:off x="310444" y="1600200"/>
            <a:ext cx="8501851" cy="4925117"/>
          </a:xfrm>
        </p:spPr>
        <p:txBody>
          <a:bodyPr>
            <a:normAutofit lnSpcReduction="10000"/>
          </a:bodyPr>
          <a:lstStyle/>
          <a:p>
            <a:pPr marL="0" indent="0">
              <a:buNone/>
            </a:pPr>
            <a:r>
              <a:rPr lang="en-US" dirty="0" smtClean="0"/>
              <a:t>For readability, keep paragraphs short.</a:t>
            </a:r>
          </a:p>
          <a:p>
            <a:pPr marL="0" indent="0">
              <a:buNone/>
            </a:pPr>
            <a:r>
              <a:rPr lang="en-US" dirty="0" smtClean="0"/>
              <a:t>One idea per paragraph.</a:t>
            </a:r>
          </a:p>
          <a:p>
            <a:pPr marL="0" indent="0">
              <a:buNone/>
            </a:pPr>
            <a:r>
              <a:rPr lang="en-US" dirty="0" smtClean="0"/>
              <a:t>Information is linked together logically to develop the main idea. </a:t>
            </a:r>
          </a:p>
          <a:p>
            <a:pPr marL="0" indent="0">
              <a:buNone/>
            </a:pPr>
            <a:r>
              <a:rPr lang="en-US" dirty="0" smtClean="0"/>
              <a:t>Try to present old information first, then new information.</a:t>
            </a:r>
          </a:p>
          <a:p>
            <a:pPr marL="0" indent="0">
              <a:buNone/>
            </a:pPr>
            <a:r>
              <a:rPr lang="en-US" dirty="0" smtClean="0"/>
              <a:t>You can use connecting words to strengthen links.</a:t>
            </a:r>
          </a:p>
          <a:p>
            <a:pPr marL="0" indent="0">
              <a:buNone/>
            </a:pPr>
            <a:r>
              <a:rPr lang="en-US" dirty="0" smtClean="0"/>
              <a:t>e.g. However, therefore, likewise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62477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Paragraph structure example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“As </a:t>
            </a:r>
            <a:r>
              <a:rPr lang="en-US" dirty="0"/>
              <a:t>formulated above, a no-knowledge measurement is only possible when the coupling operator is </a:t>
            </a:r>
            <a:r>
              <a:rPr lang="en-US" dirty="0" err="1" smtClean="0"/>
              <a:t>Hermitian</a:t>
            </a:r>
            <a:r>
              <a:rPr lang="en-US" dirty="0" smtClean="0"/>
              <a:t>. </a:t>
            </a:r>
            <a:r>
              <a:rPr lang="en-US" b="1" dirty="0"/>
              <a:t>Since</a:t>
            </a:r>
            <a:r>
              <a:rPr lang="en-US" dirty="0"/>
              <a:t> physical observables are </a:t>
            </a:r>
            <a:r>
              <a:rPr lang="en-US" dirty="0" err="1"/>
              <a:t>Hermitian</a:t>
            </a:r>
            <a:r>
              <a:rPr lang="en-US" dirty="0"/>
              <a:t>, direct no-knowledge </a:t>
            </a:r>
            <a:r>
              <a:rPr lang="en-US" dirty="0" smtClean="0"/>
              <a:t>measurements </a:t>
            </a:r>
            <a:r>
              <a:rPr lang="en-US" dirty="0"/>
              <a:t>are possible in many situations. Examples include </a:t>
            </a:r>
            <a:r>
              <a:rPr lang="en-US" dirty="0" err="1"/>
              <a:t>dephasing</a:t>
            </a:r>
            <a:r>
              <a:rPr lang="en-US" dirty="0"/>
              <a:t> </a:t>
            </a:r>
            <a:r>
              <a:rPr lang="en-US" dirty="0" smtClean="0"/>
              <a:t>in </a:t>
            </a:r>
            <a:r>
              <a:rPr lang="en-US" dirty="0" err="1"/>
              <a:t>optomechanical</a:t>
            </a:r>
            <a:r>
              <a:rPr lang="en-US" dirty="0"/>
              <a:t> devices under position </a:t>
            </a:r>
            <a:r>
              <a:rPr lang="en-US" dirty="0" smtClean="0"/>
              <a:t>measurement, </a:t>
            </a:r>
            <a:r>
              <a:rPr lang="en-US" dirty="0"/>
              <a:t>and </a:t>
            </a:r>
            <a:r>
              <a:rPr lang="en-US" dirty="0" smtClean="0"/>
              <a:t>minimally </a:t>
            </a:r>
            <a:r>
              <a:rPr lang="en-US" dirty="0"/>
              <a:t>destructive detection of Bose-Einstein </a:t>
            </a:r>
            <a:r>
              <a:rPr lang="en-US" dirty="0" smtClean="0"/>
              <a:t>condensates. </a:t>
            </a:r>
            <a:r>
              <a:rPr lang="en-US" b="1" dirty="0"/>
              <a:t>However</a:t>
            </a:r>
            <a:r>
              <a:rPr lang="en-US" dirty="0"/>
              <a:t>, some common coupling operators, such as the annihilation operator a, are not </a:t>
            </a:r>
            <a:r>
              <a:rPr lang="en-US" dirty="0" err="1"/>
              <a:t>Hermitian</a:t>
            </a:r>
            <a:r>
              <a:rPr lang="en-US" dirty="0"/>
              <a:t>. Fortuitously, we can still remove </a:t>
            </a:r>
            <a:r>
              <a:rPr lang="en-US" dirty="0" err="1"/>
              <a:t>decoherence</a:t>
            </a:r>
            <a:r>
              <a:rPr lang="en-US" dirty="0"/>
              <a:t> for a general L via a similar measurement-based feedback scheme</a:t>
            </a:r>
            <a:r>
              <a:rPr lang="en-US" dirty="0" smtClean="0"/>
              <a:t>.” </a:t>
            </a:r>
          </a:p>
        </p:txBody>
      </p:sp>
    </p:spTree>
    <p:extLst>
      <p:ext uri="{BB962C8B-B14F-4D97-AF65-F5344CB8AC3E}">
        <p14:creationId xmlns:p14="http://schemas.microsoft.com/office/powerpoint/2010/main" val="19474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Example 3: Read the paragraph, and try to identify the main idea.</a:t>
            </a:r>
          </a:p>
          <a:p>
            <a:pPr marL="0" indent="0" algn="ctr">
              <a:buFont typeface="Arial"/>
              <a:buNone/>
            </a:pPr>
            <a:endParaRPr lang="en-US" sz="4400" dirty="0"/>
          </a:p>
        </p:txBody>
      </p:sp>
    </p:spTree>
    <p:extLst>
      <p:ext uri="{BB962C8B-B14F-4D97-AF65-F5344CB8AC3E}">
        <p14:creationId xmlns:p14="http://schemas.microsoft.com/office/powerpoint/2010/main" val="230064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Verbs drive sentences forward.</a:t>
            </a:r>
          </a:p>
          <a:p>
            <a:pPr marL="0" indent="0" algn="ctr">
              <a:buFont typeface="Arial"/>
              <a:buNone/>
            </a:pPr>
            <a:r>
              <a:rPr lang="en-US" sz="4400" dirty="0" smtClean="0"/>
              <a:t>Or, as scientists write:</a:t>
            </a:r>
          </a:p>
          <a:p>
            <a:pPr marL="0" indent="0" algn="ctr">
              <a:buFont typeface="Arial"/>
              <a:buNone/>
            </a:pPr>
            <a:r>
              <a:rPr lang="en-US" sz="4400" dirty="0" smtClean="0"/>
              <a:t>Verbs lead to the progression of sentences </a:t>
            </a:r>
            <a:endParaRPr lang="en-US" sz="4400" dirty="0"/>
          </a:p>
        </p:txBody>
      </p:sp>
    </p:spTree>
    <p:extLst>
      <p:ext uri="{BB962C8B-B14F-4D97-AF65-F5344CB8AC3E}">
        <p14:creationId xmlns:p14="http://schemas.microsoft.com/office/powerpoint/2010/main" val="4146630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examples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Original:</a:t>
            </a:r>
          </a:p>
          <a:p>
            <a:pPr marL="400050" lvl="1" indent="0">
              <a:buNone/>
            </a:pPr>
            <a:r>
              <a:rPr lang="en-US" sz="2000" dirty="0" smtClean="0"/>
              <a:t>“Increasing </a:t>
            </a:r>
            <a:r>
              <a:rPr lang="en-US" sz="2000" dirty="0"/>
              <a:t>measurement sensitivity is a proven strategy for pushing the frontiers of science and technology, yielding improved knowledge and control over nature. However, at the quantum scale </a:t>
            </a:r>
            <a:r>
              <a:rPr lang="en-US" sz="2000" b="1" dirty="0">
                <a:latin typeface="Helvetica"/>
                <a:cs typeface="Helvetica"/>
              </a:rPr>
              <a:t>physics pushes back by imposing a fundamental limit</a:t>
            </a:r>
            <a:r>
              <a:rPr lang="en-US" sz="2000" b="1" dirty="0"/>
              <a:t> </a:t>
            </a:r>
            <a:r>
              <a:rPr lang="en-US" sz="2000" dirty="0"/>
              <a:t>on the signal-to-noise ratio by virtue of Heisenberg’s uncertainty principle</a:t>
            </a:r>
            <a:r>
              <a:rPr lang="en-US" sz="2000" dirty="0" smtClean="0"/>
              <a:t>.”</a:t>
            </a:r>
            <a:endParaRPr lang="en-AU" sz="2000" dirty="0"/>
          </a:p>
          <a:p>
            <a:pPr marL="0" indent="0">
              <a:buNone/>
            </a:pPr>
            <a:r>
              <a:rPr lang="en-US" dirty="0" smtClean="0"/>
              <a:t>More boring:</a:t>
            </a:r>
          </a:p>
          <a:p>
            <a:pPr marL="400050" lvl="1" indent="0">
              <a:buNone/>
            </a:pPr>
            <a:r>
              <a:rPr lang="en-US" sz="2000" dirty="0" smtClean="0"/>
              <a:t>“Increasing measurement sensitivity is a proven strategy for pushing the frontiers of science and technology, yielding improved knowledge and control over nature. However</a:t>
            </a:r>
            <a:r>
              <a:rPr lang="en-US" sz="2000" dirty="0"/>
              <a:t>, at the quantum scale </a:t>
            </a:r>
            <a:r>
              <a:rPr lang="en-US" sz="2000" b="1" dirty="0">
                <a:latin typeface="Helvetica"/>
                <a:cs typeface="Helvetica"/>
              </a:rPr>
              <a:t>there is a fundamental limit</a:t>
            </a:r>
            <a:r>
              <a:rPr lang="en-US" sz="2000" dirty="0"/>
              <a:t> on the signal to noise ratio by virtue of Heisenberg’s uncertainty </a:t>
            </a:r>
            <a:r>
              <a:rPr lang="en-US" sz="2000" dirty="0" smtClean="0"/>
              <a:t>principle”.</a:t>
            </a:r>
            <a:endParaRPr lang="en-AU" sz="2000" dirty="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705291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Don’t turn verbs into nouns</a:t>
            </a:r>
          </a:p>
          <a:p>
            <a:pPr marL="0" indent="0" algn="ctr">
              <a:buFont typeface="Arial"/>
              <a:buNone/>
            </a:pPr>
            <a:endParaRPr lang="en-US" sz="4400" dirty="0"/>
          </a:p>
        </p:txBody>
      </p:sp>
    </p:spTree>
    <p:extLst>
      <p:ext uri="{BB962C8B-B14F-4D97-AF65-F5344CB8AC3E}">
        <p14:creationId xmlns:p14="http://schemas.microsoft.com/office/powerpoint/2010/main" val="2342628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turn verbs into nouns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E.g. </a:t>
            </a:r>
            <a:r>
              <a:rPr lang="en-US" dirty="0" err="1" smtClean="0"/>
              <a:t>characterisation</a:t>
            </a:r>
            <a:r>
              <a:rPr lang="en-US" dirty="0" smtClean="0"/>
              <a:t>, description, selection, confirmation, proposal, agreement</a:t>
            </a:r>
            <a:r>
              <a:rPr lang="mr-IN" dirty="0" smtClean="0"/>
              <a:t>…</a:t>
            </a:r>
            <a:r>
              <a:rPr lang="en-AU" dirty="0" smtClean="0"/>
              <a:t>.</a:t>
            </a:r>
            <a:endParaRPr lang="en-US" dirty="0" smtClean="0"/>
          </a:p>
          <a:p>
            <a:pPr marL="914400" lvl="1" indent="-514350">
              <a:buAutoNum type="arabicPeriod"/>
            </a:pPr>
            <a:r>
              <a:rPr lang="en-US" dirty="0" smtClean="0"/>
              <a:t>“Experiments </a:t>
            </a:r>
            <a:r>
              <a:rPr lang="en-US" dirty="0"/>
              <a:t>were in excellent agreement with the model</a:t>
            </a:r>
            <a:r>
              <a:rPr lang="en-US" dirty="0" smtClean="0"/>
              <a:t>.”</a:t>
            </a:r>
          </a:p>
          <a:p>
            <a:pPr marL="914400" lvl="1" indent="-514350">
              <a:buFont typeface="Arial"/>
              <a:buAutoNum type="arabicPeriod"/>
            </a:pPr>
            <a:r>
              <a:rPr lang="en-US" dirty="0" smtClean="0"/>
              <a:t>“GNP </a:t>
            </a:r>
            <a:r>
              <a:rPr lang="en-US" dirty="0" err="1"/>
              <a:t>radiosensitization</a:t>
            </a:r>
            <a:r>
              <a:rPr lang="en-US" dirty="0"/>
              <a:t> introduces a major </a:t>
            </a:r>
            <a:r>
              <a:rPr lang="en-US" dirty="0" smtClean="0"/>
              <a:t>modification </a:t>
            </a:r>
            <a:r>
              <a:rPr lang="en-US" dirty="0"/>
              <a:t>to the pattern of energy </a:t>
            </a:r>
            <a:r>
              <a:rPr lang="en-US" dirty="0" smtClean="0"/>
              <a:t>deposition” </a:t>
            </a:r>
          </a:p>
          <a:p>
            <a:pPr marL="914400" lvl="1" indent="-514350">
              <a:buFont typeface="Arial"/>
              <a:buAutoNum type="arabicPeriod"/>
            </a:pPr>
            <a:r>
              <a:rPr lang="en-US" dirty="0" smtClean="0"/>
              <a:t>“After a brief introductory chapter on the field, we provide a description of the theoretical basis for the operation of diffractive optical devices.”</a:t>
            </a:r>
          </a:p>
          <a:p>
            <a:pPr marL="514350" indent="-514350">
              <a:buAutoNum type="arabicPeriod"/>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054271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turn verbs into nouns</a:t>
            </a:r>
            <a:endParaRPr lang="en-US" dirty="0"/>
          </a:p>
        </p:txBody>
      </p:sp>
      <p:sp>
        <p:nvSpPr>
          <p:cNvPr id="3" name="Content Placeholder 2"/>
          <p:cNvSpPr>
            <a:spLocks noGrp="1"/>
          </p:cNvSpPr>
          <p:nvPr>
            <p:ph idx="1"/>
          </p:nvPr>
        </p:nvSpPr>
        <p:spPr/>
        <p:txBody>
          <a:bodyPr>
            <a:normAutofit/>
          </a:bodyPr>
          <a:lstStyle/>
          <a:p>
            <a:pPr marL="400050" lvl="1" indent="0">
              <a:buNone/>
            </a:pPr>
            <a:r>
              <a:rPr lang="en-US" dirty="0" smtClean="0"/>
              <a:t>“After a brief introductory chapter on the field, we </a:t>
            </a:r>
            <a:r>
              <a:rPr lang="en-US" b="1" dirty="0" smtClean="0">
                <a:latin typeface="Helvetica"/>
                <a:cs typeface="Helvetica"/>
              </a:rPr>
              <a:t>provide a description </a:t>
            </a:r>
            <a:r>
              <a:rPr lang="en-US" dirty="0" smtClean="0"/>
              <a:t>of the theoretical basis for </a:t>
            </a:r>
            <a:r>
              <a:rPr lang="en-US" b="1" dirty="0" smtClean="0"/>
              <a:t>the operation </a:t>
            </a:r>
            <a:r>
              <a:rPr lang="en-US" dirty="0" smtClean="0"/>
              <a:t>of diffractive optical devices.”</a:t>
            </a:r>
          </a:p>
          <a:p>
            <a:pPr marL="0" indent="0">
              <a:buNone/>
            </a:pPr>
            <a:r>
              <a:rPr lang="en-US" dirty="0" smtClean="0"/>
              <a:t>Becomes:</a:t>
            </a:r>
            <a:endParaRPr lang="en-US" dirty="0"/>
          </a:p>
          <a:p>
            <a:pPr marL="400050" lvl="1" indent="0">
              <a:buNone/>
            </a:pPr>
            <a:r>
              <a:rPr lang="en-US" dirty="0" smtClean="0"/>
              <a:t>“After a brief introductory chapter on the field, </a:t>
            </a:r>
            <a:r>
              <a:rPr lang="en-US" b="1" dirty="0" smtClean="0">
                <a:latin typeface="Helvetica"/>
                <a:cs typeface="Helvetica"/>
              </a:rPr>
              <a:t>we describe</a:t>
            </a:r>
            <a:r>
              <a:rPr lang="en-US" dirty="0" smtClean="0"/>
              <a:t> the theory of diffractive optical devices.”</a:t>
            </a:r>
          </a:p>
          <a:p>
            <a:pPr marL="0" indent="0">
              <a:buNone/>
            </a:pPr>
            <a:endParaRPr lang="en-US" dirty="0" smtClean="0"/>
          </a:p>
          <a:p>
            <a:pPr marL="514350" indent="-514350">
              <a:buAutoNum type="arabicPeriod"/>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066376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Keep verbs with subjects</a:t>
            </a:r>
          </a:p>
          <a:p>
            <a:pPr marL="0" indent="0" algn="ctr">
              <a:buFont typeface="Arial"/>
              <a:buNone/>
            </a:pPr>
            <a:endParaRPr lang="en-US" sz="4400" dirty="0"/>
          </a:p>
        </p:txBody>
      </p:sp>
    </p:spTree>
    <p:extLst>
      <p:ext uri="{BB962C8B-B14F-4D97-AF65-F5344CB8AC3E}">
        <p14:creationId xmlns:p14="http://schemas.microsoft.com/office/powerpoint/2010/main" val="1831048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3" y="42333"/>
            <a:ext cx="8831969" cy="1143000"/>
          </a:xfrm>
        </p:spPr>
        <p:txBody>
          <a:bodyPr>
            <a:normAutofit/>
          </a:bodyPr>
          <a:lstStyle/>
          <a:p>
            <a:pPr marL="0" indent="0"/>
            <a:r>
              <a:rPr lang="en-US" dirty="0" smtClean="0"/>
              <a:t>Keep verbs with subjects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“Farmers that understand the difference between the soil requirements of plants when they are seedlings and their requirements when they are mature </a:t>
            </a:r>
            <a:r>
              <a:rPr lang="en-US" b="1" dirty="0" smtClean="0">
                <a:latin typeface="Helvetica"/>
                <a:cs typeface="Helvetica"/>
              </a:rPr>
              <a:t>are</a:t>
            </a:r>
            <a:r>
              <a:rPr lang="en-US" dirty="0" smtClean="0"/>
              <a:t> in high demand.”</a:t>
            </a:r>
          </a:p>
          <a:p>
            <a:pPr marL="0" indent="0">
              <a:buNone/>
            </a:pPr>
            <a:endParaRPr lang="en-US" dirty="0" smtClean="0"/>
          </a:p>
          <a:p>
            <a:pPr marL="0" indent="0">
              <a:buNone/>
            </a:pPr>
            <a:r>
              <a:rPr lang="en-US" dirty="0" smtClean="0"/>
              <a:t>“The </a:t>
            </a:r>
            <a:r>
              <a:rPr lang="en-US" dirty="0"/>
              <a:t>ability to locally burn spectral holes in the </a:t>
            </a:r>
            <a:r>
              <a:rPr lang="en-US" dirty="0" err="1"/>
              <a:t>inhomogeneously</a:t>
            </a:r>
            <a:r>
              <a:rPr lang="en-US" dirty="0"/>
              <a:t> broadened absorption band of a cryogenically cooled rare-earth-doped crystal </a:t>
            </a:r>
            <a:r>
              <a:rPr lang="en-US" b="1" dirty="0" smtClean="0">
                <a:latin typeface="Helvetica"/>
                <a:cs typeface="Helvetica"/>
              </a:rPr>
              <a:t>allows</a:t>
            </a:r>
            <a:r>
              <a:rPr lang="en-US" dirty="0" smtClean="0"/>
              <a:t> </a:t>
            </a:r>
            <a:r>
              <a:rPr lang="en-US" dirty="0"/>
              <a:t>the holographic storage and processing of vast amounts of data due to the high spatial and high spectral resolutions present in these materials</a:t>
            </a:r>
            <a:r>
              <a:rPr lang="en-US" dirty="0" smtClean="0"/>
              <a:t>.” </a:t>
            </a:r>
          </a:p>
          <a:p>
            <a:pPr marL="0" indent="0">
              <a:buNone/>
            </a:pPr>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02730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833556" cy="1143000"/>
          </a:xfrm>
        </p:spPr>
        <p:txBody>
          <a:bodyPr>
            <a:normAutofit/>
          </a:bodyPr>
          <a:lstStyle/>
          <a:p>
            <a:r>
              <a:rPr lang="en-US" dirty="0" smtClean="0"/>
              <a:t>Science communication is important</a:t>
            </a:r>
            <a:endParaRPr lang="en-US" dirty="0"/>
          </a:p>
        </p:txBody>
      </p:sp>
      <p:sp>
        <p:nvSpPr>
          <p:cNvPr id="3" name="Content Placeholder 2"/>
          <p:cNvSpPr>
            <a:spLocks noGrp="1"/>
          </p:cNvSpPr>
          <p:nvPr>
            <p:ph idx="1"/>
          </p:nvPr>
        </p:nvSpPr>
        <p:spPr>
          <a:xfrm>
            <a:off x="310444" y="1600200"/>
            <a:ext cx="8501851" cy="5100747"/>
          </a:xfrm>
        </p:spPr>
        <p:txBody>
          <a:bodyPr>
            <a:normAutofit/>
          </a:bodyPr>
          <a:lstStyle/>
          <a:p>
            <a:pPr marL="0" indent="0">
              <a:buNone/>
            </a:pPr>
            <a:r>
              <a:rPr lang="en-US" dirty="0" smtClean="0"/>
              <a:t>Academic performance  is judged on: journal articles, seminars, teaching.</a:t>
            </a:r>
          </a:p>
          <a:p>
            <a:pPr marL="0" indent="0">
              <a:buNone/>
            </a:pPr>
            <a:r>
              <a:rPr lang="en-US" dirty="0" smtClean="0"/>
              <a:t>Non-academic employers worry about hiring scientists because of:</a:t>
            </a:r>
          </a:p>
          <a:p>
            <a:pPr marL="857250" lvl="1" indent="-457200"/>
            <a:r>
              <a:rPr lang="en-US" dirty="0" smtClean="0"/>
              <a:t>Poor ability to talk to non-technical audiences</a:t>
            </a:r>
          </a:p>
          <a:p>
            <a:pPr marL="857250" lvl="1" indent="-457200"/>
            <a:r>
              <a:rPr lang="en-US" dirty="0" smtClean="0"/>
              <a:t>Poor ability to work in teams, especially interdisciplinary teams</a:t>
            </a:r>
          </a:p>
          <a:p>
            <a:pPr marL="0" indent="0">
              <a:buNone/>
            </a:pPr>
            <a:r>
              <a:rPr lang="en-US" dirty="0" smtClean="0"/>
              <a:t>It’s lucrative! Talk/poster prizes can be &gt;$1000 at international conferences.</a:t>
            </a:r>
          </a:p>
          <a:p>
            <a:pPr marL="857250" lvl="1" indent="-457200"/>
            <a:endParaRPr lang="en-US" dirty="0" smtClean="0"/>
          </a:p>
          <a:p>
            <a:pPr marL="857250" lvl="1" indent="-457200"/>
            <a:endParaRPr lang="en-US" dirty="0"/>
          </a:p>
        </p:txBody>
      </p:sp>
    </p:spTree>
    <p:extLst>
      <p:ext uri="{BB962C8B-B14F-4D97-AF65-F5344CB8AC3E}">
        <p14:creationId xmlns:p14="http://schemas.microsoft.com/office/powerpoint/2010/main" val="319118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Use the active voice</a:t>
            </a:r>
          </a:p>
          <a:p>
            <a:pPr marL="0" indent="0" algn="ctr">
              <a:buFont typeface="Arial"/>
              <a:buNone/>
            </a:pPr>
            <a:endParaRPr lang="en-US" sz="4400" dirty="0"/>
          </a:p>
        </p:txBody>
      </p:sp>
    </p:spTree>
    <p:extLst>
      <p:ext uri="{BB962C8B-B14F-4D97-AF65-F5344CB8AC3E}">
        <p14:creationId xmlns:p14="http://schemas.microsoft.com/office/powerpoint/2010/main" val="1095790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active voice</a:t>
            </a:r>
            <a:endParaRPr lang="en-US" dirty="0"/>
          </a:p>
        </p:txBody>
      </p:sp>
      <p:sp>
        <p:nvSpPr>
          <p:cNvPr id="3" name="Content Placeholder 2"/>
          <p:cNvSpPr>
            <a:spLocks noGrp="1"/>
          </p:cNvSpPr>
          <p:nvPr>
            <p:ph idx="1"/>
          </p:nvPr>
        </p:nvSpPr>
        <p:spPr>
          <a:xfrm>
            <a:off x="310444" y="1600200"/>
            <a:ext cx="8501851" cy="5087237"/>
          </a:xfrm>
        </p:spPr>
        <p:txBody>
          <a:bodyPr>
            <a:normAutofit fontScale="92500" lnSpcReduction="10000"/>
          </a:bodyPr>
          <a:lstStyle/>
          <a:p>
            <a:pPr marL="0" indent="0">
              <a:buNone/>
            </a:pPr>
            <a:r>
              <a:rPr lang="en-US" dirty="0" smtClean="0"/>
              <a:t>Scientists love passive voice (passive voice is loved by scientists!)</a:t>
            </a:r>
          </a:p>
          <a:p>
            <a:pPr marL="0" indent="0">
              <a:buNone/>
            </a:pPr>
            <a:r>
              <a:rPr lang="en-US" dirty="0" smtClean="0"/>
              <a:t>Common idea that it is “more objective”</a:t>
            </a:r>
          </a:p>
          <a:p>
            <a:pPr marL="0" indent="0">
              <a:buNone/>
            </a:pPr>
            <a:r>
              <a:rPr lang="en-US" dirty="0" smtClean="0"/>
              <a:t>But, it can be harder to read:</a:t>
            </a:r>
          </a:p>
          <a:p>
            <a:pPr marL="857250" lvl="1" indent="-457200"/>
            <a:r>
              <a:rPr lang="en-US" dirty="0" smtClean="0"/>
              <a:t>Subject-verb separation is common in passive voice</a:t>
            </a:r>
          </a:p>
          <a:p>
            <a:pPr lvl="1"/>
            <a:r>
              <a:rPr lang="en-US" dirty="0" smtClean="0"/>
              <a:t>It can be ambiguous or vague</a:t>
            </a:r>
          </a:p>
          <a:p>
            <a:pPr lvl="1"/>
            <a:r>
              <a:rPr lang="en-US" dirty="0" smtClean="0"/>
              <a:t>Removes author responsibility: “mistakes were made”</a:t>
            </a:r>
          </a:p>
          <a:p>
            <a:pPr marL="0" indent="0">
              <a:buNone/>
            </a:pPr>
            <a:r>
              <a:rPr lang="en-US" dirty="0" smtClean="0"/>
              <a:t>Many journals encourage active voice (e.g. Science, Nature)</a:t>
            </a:r>
          </a:p>
          <a:p>
            <a:pPr marL="0" indent="0">
              <a:buNone/>
            </a:pPr>
            <a:endParaRPr lang="en-US" dirty="0"/>
          </a:p>
        </p:txBody>
      </p:sp>
    </p:spTree>
    <p:extLst>
      <p:ext uri="{BB962C8B-B14F-4D97-AF65-F5344CB8AC3E}">
        <p14:creationId xmlns:p14="http://schemas.microsoft.com/office/powerpoint/2010/main" val="422923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voice</a:t>
            </a:r>
            <a:endParaRPr lang="en-US" dirty="0"/>
          </a:p>
        </p:txBody>
      </p:sp>
      <p:sp>
        <p:nvSpPr>
          <p:cNvPr id="3" name="Content Placeholder 2"/>
          <p:cNvSpPr>
            <a:spLocks noGrp="1"/>
          </p:cNvSpPr>
          <p:nvPr>
            <p:ph idx="1"/>
          </p:nvPr>
        </p:nvSpPr>
        <p:spPr>
          <a:xfrm>
            <a:off x="310444" y="1488346"/>
            <a:ext cx="8688467" cy="5368067"/>
          </a:xfrm>
        </p:spPr>
        <p:txBody>
          <a:bodyPr>
            <a:noAutofit/>
          </a:bodyPr>
          <a:lstStyle/>
          <a:p>
            <a:r>
              <a:rPr lang="en-US" sz="2400" dirty="0" smtClean="0"/>
              <a:t>“It is shown that non-classical intensity fluctuations between two photons still exist after storage and retrieval”</a:t>
            </a:r>
          </a:p>
          <a:p>
            <a:pPr lvl="1"/>
            <a:r>
              <a:rPr lang="en-US" sz="2400" dirty="0" smtClean="0"/>
              <a:t>We show </a:t>
            </a:r>
            <a:r>
              <a:rPr lang="en-US" sz="2400" dirty="0" smtClean="0"/>
              <a:t>that </a:t>
            </a:r>
            <a:r>
              <a:rPr lang="en-US" sz="2400" dirty="0" smtClean="0"/>
              <a:t>non-classical intensity fluctuations between two photons still exist after storage and retrieval</a:t>
            </a:r>
          </a:p>
          <a:p>
            <a:r>
              <a:rPr lang="en-US" sz="2400" dirty="0" smtClean="0"/>
              <a:t> “Approximately </a:t>
            </a:r>
            <a:r>
              <a:rPr lang="en-US" sz="2400" dirty="0"/>
              <a:t>5 </a:t>
            </a:r>
            <a:r>
              <a:rPr lang="en-US" sz="2400" dirty="0" err="1"/>
              <a:t>mW</a:t>
            </a:r>
            <a:r>
              <a:rPr lang="en-US" sz="2400" dirty="0"/>
              <a:t> of </a:t>
            </a:r>
            <a:r>
              <a:rPr lang="en-US" sz="2400" dirty="0" err="1"/>
              <a:t>unmodulated</a:t>
            </a:r>
            <a:r>
              <a:rPr lang="en-US" sz="2400" dirty="0"/>
              <a:t> continuous-wave laser power was available for producing echo excitation pulses after continuous-wave amplification of the laser by the </a:t>
            </a:r>
            <a:r>
              <a:rPr lang="en-US" sz="2400" dirty="0" err="1"/>
              <a:t>Er</a:t>
            </a:r>
            <a:r>
              <a:rPr lang="en-US" sz="2400" dirty="0"/>
              <a:t>-doped fiber </a:t>
            </a:r>
            <a:r>
              <a:rPr lang="en-US" sz="2400" dirty="0" smtClean="0"/>
              <a:t>amplifier.”</a:t>
            </a:r>
          </a:p>
          <a:p>
            <a:pPr lvl="1"/>
            <a:r>
              <a:rPr lang="en-US" sz="2400" dirty="0" smtClean="0"/>
              <a:t>Amplification of the laser by the </a:t>
            </a:r>
            <a:r>
              <a:rPr lang="en-US" sz="2400" dirty="0" err="1" smtClean="0"/>
              <a:t>Er</a:t>
            </a:r>
            <a:r>
              <a:rPr lang="en-US" sz="2400" dirty="0" smtClean="0"/>
              <a:t>-doped fiber amplifier provided approximately 5 </a:t>
            </a:r>
            <a:r>
              <a:rPr lang="en-US" sz="2400" dirty="0" err="1" smtClean="0"/>
              <a:t>mW</a:t>
            </a:r>
            <a:r>
              <a:rPr lang="en-US" sz="2400" dirty="0" smtClean="0"/>
              <a:t> of laser power for the echo excitation pulses.</a:t>
            </a:r>
          </a:p>
          <a:p>
            <a:endParaRPr lang="en-US" sz="2400" dirty="0"/>
          </a:p>
        </p:txBody>
      </p:sp>
    </p:spTree>
    <p:extLst>
      <p:ext uri="{BB962C8B-B14F-4D97-AF65-F5344CB8AC3E}">
        <p14:creationId xmlns:p14="http://schemas.microsoft.com/office/powerpoint/2010/main" val="602631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active voice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It is fine to say “we” or “I”!</a:t>
            </a:r>
          </a:p>
          <a:p>
            <a:pPr marL="0" indent="0">
              <a:buNone/>
            </a:pPr>
            <a:r>
              <a:rPr lang="en-US" dirty="0" smtClean="0"/>
              <a:t>Do not replace these with, e.g.</a:t>
            </a:r>
          </a:p>
          <a:p>
            <a:pPr lvl="1"/>
            <a:r>
              <a:rPr lang="en-US" dirty="0" smtClean="0"/>
              <a:t> “the present author/the authors”, </a:t>
            </a:r>
          </a:p>
          <a:p>
            <a:pPr lvl="1"/>
            <a:r>
              <a:rPr lang="en-US" dirty="0" smtClean="0"/>
              <a:t>“This paper </a:t>
            </a:r>
            <a:r>
              <a:rPr lang="en-US" dirty="0" smtClean="0"/>
              <a:t>measures”</a:t>
            </a:r>
            <a:endParaRPr lang="en-US" dirty="0" smtClean="0"/>
          </a:p>
          <a:p>
            <a:pPr lvl="1"/>
            <a:r>
              <a:rPr lang="en-US" dirty="0" smtClean="0"/>
              <a:t>“This paper shows”</a:t>
            </a:r>
          </a:p>
          <a:p>
            <a:pPr marL="0" indent="0">
              <a:buNone/>
            </a:pPr>
            <a:r>
              <a:rPr lang="en-US" dirty="0" smtClean="0"/>
              <a:t>Passive voice has its place (~20% of sentences in a journal article!)</a:t>
            </a:r>
          </a:p>
          <a:p>
            <a:pPr marL="857250" lvl="1" indent="-457200"/>
            <a:r>
              <a:rPr lang="en-US" dirty="0" smtClean="0"/>
              <a:t>Focus attention on method, principle, etc.</a:t>
            </a:r>
          </a:p>
          <a:p>
            <a:pPr marL="857250" lvl="1" indent="-457200"/>
            <a:r>
              <a:rPr lang="en-US" dirty="0" smtClean="0"/>
              <a:t>Present findings in an objective way</a:t>
            </a:r>
          </a:p>
          <a:p>
            <a:pPr marL="857250" lvl="1" indent="-457200"/>
            <a:r>
              <a:rPr lang="en-US" dirty="0" smtClean="0"/>
              <a:t>Change arrangement of sentences</a:t>
            </a:r>
            <a:r>
              <a:rPr lang="en-US" dirty="0" smtClean="0"/>
              <a:t> </a:t>
            </a:r>
            <a:endParaRPr lang="en-US" dirty="0"/>
          </a:p>
        </p:txBody>
      </p:sp>
    </p:spTree>
    <p:extLst>
      <p:ext uri="{BB962C8B-B14F-4D97-AF65-F5344CB8AC3E}">
        <p14:creationId xmlns:p14="http://schemas.microsoft.com/office/powerpoint/2010/main" val="1864812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voice examples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ductility of the high-entropy alloys </a:t>
            </a:r>
            <a:r>
              <a:rPr lang="en-US" b="1" dirty="0">
                <a:latin typeface="Helvetica"/>
                <a:cs typeface="Helvetica"/>
              </a:rPr>
              <a:t>was </a:t>
            </a:r>
            <a:r>
              <a:rPr lang="en-US" b="1" dirty="0" smtClean="0">
                <a:latin typeface="Helvetica"/>
                <a:cs typeface="Helvetica"/>
              </a:rPr>
              <a:t>measured</a:t>
            </a:r>
            <a:r>
              <a:rPr lang="en-US" dirty="0" smtClean="0"/>
              <a:t> at </a:t>
            </a:r>
            <a:r>
              <a:rPr lang="en-US" dirty="0"/>
              <a:t>both ambient and liquid-nitrogen temperatures.” </a:t>
            </a:r>
            <a:endParaRPr lang="en-US" dirty="0" smtClean="0"/>
          </a:p>
          <a:p>
            <a:pPr marL="0" indent="0">
              <a:buNone/>
            </a:pPr>
            <a:endParaRPr lang="en-US" dirty="0"/>
          </a:p>
          <a:p>
            <a:pPr marL="0" indent="0">
              <a:buNone/>
            </a:pPr>
            <a:r>
              <a:rPr lang="en-US" dirty="0" smtClean="0"/>
              <a:t>“Now</a:t>
            </a:r>
            <a:r>
              <a:rPr lang="en-US" dirty="0"/>
              <a:t>, photon pairs </a:t>
            </a:r>
            <a:r>
              <a:rPr lang="en-US" b="1" dirty="0">
                <a:latin typeface="Helvetica"/>
                <a:cs typeface="Helvetica"/>
              </a:rPr>
              <a:t>are generated </a:t>
            </a:r>
            <a:r>
              <a:rPr lang="en-US" dirty="0"/>
              <a:t>in the </a:t>
            </a:r>
            <a:r>
              <a:rPr lang="en-US" dirty="0" smtClean="0"/>
              <a:t>PPKTP </a:t>
            </a:r>
            <a:r>
              <a:rPr lang="en-US" dirty="0"/>
              <a:t>waveguide via SPDC. The two photons in a pair </a:t>
            </a:r>
            <a:r>
              <a:rPr lang="en-US" b="1" dirty="0">
                <a:latin typeface="Helvetica"/>
                <a:cs typeface="Helvetica"/>
              </a:rPr>
              <a:t>are spatially separated </a:t>
            </a:r>
            <a:r>
              <a:rPr lang="en-US" dirty="0"/>
              <a:t>by a diffraction grating and then strongly filtered by two etalons, a cavity and a </a:t>
            </a:r>
            <a:r>
              <a:rPr lang="en-US" dirty="0" err="1"/>
              <a:t>fibre</a:t>
            </a:r>
            <a:r>
              <a:rPr lang="en-US" dirty="0"/>
              <a:t> Bragg </a:t>
            </a:r>
            <a:r>
              <a:rPr lang="en-US" dirty="0" smtClean="0"/>
              <a:t>grating.”</a:t>
            </a:r>
            <a:endParaRPr lang="en-US" dirty="0"/>
          </a:p>
          <a:p>
            <a:endParaRPr lang="en-US" dirty="0"/>
          </a:p>
        </p:txBody>
      </p:sp>
    </p:spTree>
    <p:extLst>
      <p:ext uri="{BB962C8B-B14F-4D97-AF65-F5344CB8AC3E}">
        <p14:creationId xmlns:p14="http://schemas.microsoft.com/office/powerpoint/2010/main" val="400735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Use simple, precise, specific language</a:t>
            </a:r>
          </a:p>
          <a:p>
            <a:pPr marL="0" indent="0" algn="ctr">
              <a:buFont typeface="Arial"/>
              <a:buNone/>
            </a:pPr>
            <a:r>
              <a:rPr lang="en-US" sz="4400" dirty="0" smtClean="0"/>
              <a:t>(Don’t be clever)</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4183739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3" y="42333"/>
            <a:ext cx="8501851" cy="1143000"/>
          </a:xfrm>
        </p:spPr>
        <p:txBody>
          <a:bodyPr>
            <a:normAutofit fontScale="90000"/>
          </a:bodyPr>
          <a:lstStyle/>
          <a:p>
            <a:r>
              <a:rPr lang="en-US" dirty="0" smtClean="0"/>
              <a:t>Use simple, precise, specific language</a:t>
            </a:r>
            <a:endParaRPr lang="en-US" dirty="0"/>
          </a:p>
        </p:txBody>
      </p:sp>
      <p:sp>
        <p:nvSpPr>
          <p:cNvPr id="3" name="Content Placeholder 2"/>
          <p:cNvSpPr>
            <a:spLocks noGrp="1"/>
          </p:cNvSpPr>
          <p:nvPr>
            <p:ph idx="1"/>
          </p:nvPr>
        </p:nvSpPr>
        <p:spPr>
          <a:xfrm>
            <a:off x="310444" y="1600200"/>
            <a:ext cx="8501851" cy="4967641"/>
          </a:xfrm>
        </p:spPr>
        <p:txBody>
          <a:bodyPr>
            <a:normAutofit fontScale="77500" lnSpcReduction="20000"/>
          </a:bodyPr>
          <a:lstStyle/>
          <a:p>
            <a:r>
              <a:rPr lang="en-US" dirty="0" smtClean="0"/>
              <a:t>Don’t try to sound “science-y”</a:t>
            </a:r>
          </a:p>
          <a:p>
            <a:r>
              <a:rPr lang="en-US" dirty="0" smtClean="0"/>
              <a:t>Use the simplest words possible: </a:t>
            </a:r>
          </a:p>
          <a:p>
            <a:pPr lvl="1"/>
            <a:r>
              <a:rPr lang="en-US" dirty="0" smtClean="0"/>
              <a:t>e.g. “use” not “</a:t>
            </a:r>
            <a:r>
              <a:rPr lang="en-US" dirty="0" err="1" smtClean="0"/>
              <a:t>utilise</a:t>
            </a:r>
            <a:r>
              <a:rPr lang="en-US" dirty="0" smtClean="0"/>
              <a:t>”</a:t>
            </a:r>
          </a:p>
          <a:p>
            <a:pPr lvl="1"/>
            <a:r>
              <a:rPr lang="en-US" dirty="0" smtClean="0"/>
              <a:t>“method” not “methodology”</a:t>
            </a:r>
          </a:p>
          <a:p>
            <a:r>
              <a:rPr lang="en-US" dirty="0" err="1"/>
              <a:t>F</a:t>
            </a:r>
            <a:r>
              <a:rPr lang="en-US" dirty="0" err="1" smtClean="0"/>
              <a:t>avour</a:t>
            </a:r>
            <a:r>
              <a:rPr lang="en-US" dirty="0" smtClean="0"/>
              <a:t> </a:t>
            </a:r>
            <a:r>
              <a:rPr lang="en-US" dirty="0"/>
              <a:t>short </a:t>
            </a:r>
            <a:r>
              <a:rPr lang="en-US" dirty="0" smtClean="0"/>
              <a:t>sentences</a:t>
            </a:r>
          </a:p>
          <a:p>
            <a:r>
              <a:rPr lang="en-US" dirty="0" smtClean="0"/>
              <a:t>Avoid vague phrases/misuse of words:</a:t>
            </a:r>
          </a:p>
          <a:p>
            <a:pPr lvl="1"/>
            <a:r>
              <a:rPr lang="en-US" dirty="0" smtClean="0"/>
              <a:t>“</a:t>
            </a:r>
            <a:r>
              <a:rPr lang="en-US" dirty="0"/>
              <a:t>consider the dimensions of the workforce when choosing chair seat depth</a:t>
            </a:r>
            <a:r>
              <a:rPr lang="en-US" dirty="0" smtClean="0"/>
              <a:t>.”</a:t>
            </a:r>
          </a:p>
          <a:p>
            <a:r>
              <a:rPr lang="en-US" dirty="0" smtClean="0"/>
              <a:t>Avoid complicated phrases</a:t>
            </a:r>
          </a:p>
          <a:p>
            <a:pPr lvl="1"/>
            <a:r>
              <a:rPr lang="en-US" dirty="0" smtClean="0"/>
              <a:t>“A method, which was found to be expedient and not very difficult to accomplish and which possessed a high degree of accuracy in its results, was devised whereby</a:t>
            </a:r>
            <a:r>
              <a:rPr lang="mr-IN" dirty="0" smtClean="0"/>
              <a:t>…</a:t>
            </a:r>
            <a:r>
              <a:rPr lang="en-US" dirty="0" smtClean="0"/>
              <a:t>” (An easy, accurate method was devised to</a:t>
            </a:r>
            <a:r>
              <a:rPr lang="mr-IN" dirty="0" smtClean="0"/>
              <a:t>…</a:t>
            </a:r>
            <a:r>
              <a:rPr lang="en-US" dirty="0" smtClean="0"/>
              <a:t>)</a:t>
            </a:r>
          </a:p>
          <a:p>
            <a:pPr marL="457200" lvl="1" indent="0">
              <a:buNone/>
            </a:pPr>
            <a:endParaRPr lang="en-US" dirty="0" smtClean="0"/>
          </a:p>
        </p:txBody>
      </p:sp>
    </p:spTree>
    <p:extLst>
      <p:ext uri="{BB962C8B-B14F-4D97-AF65-F5344CB8AC3E}">
        <p14:creationId xmlns:p14="http://schemas.microsoft.com/office/powerpoint/2010/main" val="1457413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3" y="42333"/>
            <a:ext cx="8501851" cy="1143000"/>
          </a:xfrm>
        </p:spPr>
        <p:txBody>
          <a:bodyPr>
            <a:normAutofit fontScale="90000"/>
          </a:bodyPr>
          <a:lstStyle/>
          <a:p>
            <a:r>
              <a:rPr lang="en-US" dirty="0" smtClean="0"/>
              <a:t>Use simple, precise, specific language</a:t>
            </a:r>
            <a:endParaRPr lang="en-US" dirty="0"/>
          </a:p>
        </p:txBody>
      </p:sp>
      <p:sp>
        <p:nvSpPr>
          <p:cNvPr id="3" name="Content Placeholder 2"/>
          <p:cNvSpPr>
            <a:spLocks noGrp="1"/>
          </p:cNvSpPr>
          <p:nvPr>
            <p:ph idx="1"/>
          </p:nvPr>
        </p:nvSpPr>
        <p:spPr/>
        <p:txBody>
          <a:bodyPr>
            <a:normAutofit fontScale="92500" lnSpcReduction="10000"/>
          </a:bodyPr>
          <a:lstStyle/>
          <a:p>
            <a:pPr lvl="1"/>
            <a:r>
              <a:rPr lang="en-US" dirty="0"/>
              <a:t>“This process is complicated somewhat by the aforementioned Doppler shift. ”</a:t>
            </a:r>
          </a:p>
          <a:p>
            <a:pPr lvl="1"/>
            <a:r>
              <a:rPr lang="en-US" dirty="0"/>
              <a:t>“Should the position of these peaks then be located in frequency-space, the corresponding transitions can thus be identified.” (The transitions can be identified by measuring their frequencies.)</a:t>
            </a:r>
          </a:p>
          <a:p>
            <a:pPr lvl="1"/>
            <a:r>
              <a:rPr lang="en-US" dirty="0"/>
              <a:t>“Measured on the same oscilloscope, it produces a sinusoidal voltage-time relationship by means of an interference pattern.” (The interferometer generates a signal that varies </a:t>
            </a:r>
            <a:r>
              <a:rPr lang="en-US" dirty="0" err="1"/>
              <a:t>sinusoidally</a:t>
            </a:r>
            <a:r>
              <a:rPr lang="en-US" dirty="0"/>
              <a:t> with the laser frequency)</a:t>
            </a:r>
            <a:endParaRPr lang="en-US" dirty="0"/>
          </a:p>
        </p:txBody>
      </p:sp>
    </p:spTree>
    <p:extLst>
      <p:ext uri="{BB962C8B-B14F-4D97-AF65-F5344CB8AC3E}">
        <p14:creationId xmlns:p14="http://schemas.microsoft.com/office/powerpoint/2010/main" val="1392466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Limit acronyms and jargon</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2286346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acronyms and jargon</a:t>
            </a:r>
            <a:endParaRPr lang="en-US" dirty="0"/>
          </a:p>
        </p:txBody>
      </p:sp>
      <p:sp>
        <p:nvSpPr>
          <p:cNvPr id="3" name="Content Placeholder 2"/>
          <p:cNvSpPr>
            <a:spLocks noGrp="1"/>
          </p:cNvSpPr>
          <p:nvPr>
            <p:ph idx="1"/>
          </p:nvPr>
        </p:nvSpPr>
        <p:spPr>
          <a:xfrm>
            <a:off x="310444" y="1600200"/>
            <a:ext cx="8501851" cy="5008604"/>
          </a:xfrm>
        </p:spPr>
        <p:txBody>
          <a:bodyPr>
            <a:normAutofit/>
          </a:bodyPr>
          <a:lstStyle/>
          <a:p>
            <a:pPr marL="0" indent="0">
              <a:buNone/>
            </a:pPr>
            <a:r>
              <a:rPr lang="en-US" dirty="0" smtClean="0"/>
              <a:t>Acronyms vastly decrease readability</a:t>
            </a:r>
          </a:p>
          <a:p>
            <a:pPr lvl="1"/>
            <a:r>
              <a:rPr lang="en-US" dirty="0" smtClean="0"/>
              <a:t>Stick to common acronyms</a:t>
            </a:r>
          </a:p>
          <a:p>
            <a:pPr lvl="1"/>
            <a:r>
              <a:rPr lang="en-US" dirty="0" smtClean="0"/>
              <a:t>Always define at first usage</a:t>
            </a:r>
          </a:p>
          <a:p>
            <a:pPr marL="0" indent="0">
              <a:buNone/>
            </a:pPr>
            <a:r>
              <a:rPr lang="en-US" dirty="0" smtClean="0"/>
              <a:t>Avoid unnecessary jargon</a:t>
            </a:r>
            <a:endParaRPr lang="en-US" dirty="0"/>
          </a:p>
          <a:p>
            <a:pPr lvl="1"/>
            <a:r>
              <a:rPr lang="en-US" dirty="0"/>
              <a:t>E.g. </a:t>
            </a:r>
            <a:r>
              <a:rPr lang="en-US" dirty="0" err="1"/>
              <a:t>Bidentate</a:t>
            </a:r>
            <a:r>
              <a:rPr lang="en-US" dirty="0"/>
              <a:t> nitrate ions (doubly bonded nitrate </a:t>
            </a:r>
            <a:r>
              <a:rPr lang="en-US" dirty="0" smtClean="0"/>
              <a:t>ions)</a:t>
            </a:r>
          </a:p>
          <a:p>
            <a:pPr marL="0" indent="0">
              <a:buNone/>
            </a:pPr>
            <a:r>
              <a:rPr lang="en-US" dirty="0" smtClean="0"/>
              <a:t>Look out for modifier stacks:</a:t>
            </a:r>
          </a:p>
          <a:p>
            <a:pPr lvl="1"/>
            <a:r>
              <a:rPr lang="en-US" dirty="0" smtClean="0"/>
              <a:t>“swept</a:t>
            </a:r>
            <a:r>
              <a:rPr lang="en-US" dirty="0"/>
              <a:t>-carrier frequency-selective optical data storage </a:t>
            </a:r>
            <a:r>
              <a:rPr lang="en-US" dirty="0" smtClean="0"/>
              <a:t>techniques”</a:t>
            </a:r>
            <a:endParaRPr lang="en-US" dirty="0"/>
          </a:p>
          <a:p>
            <a:endParaRPr lang="en-US" dirty="0"/>
          </a:p>
        </p:txBody>
      </p:sp>
    </p:spTree>
    <p:extLst>
      <p:ext uri="{BB962C8B-B14F-4D97-AF65-F5344CB8AC3E}">
        <p14:creationId xmlns:p14="http://schemas.microsoft.com/office/powerpoint/2010/main" val="16374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2589741"/>
            <a:ext cx="7761110" cy="1701800"/>
          </a:xfrm>
          <a:prstGeom prst="rect">
            <a:avLst/>
          </a:prstGeom>
        </p:spPr>
        <p:txBody>
          <a:bodyP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Good communicators are made, not born</a:t>
            </a:r>
          </a:p>
          <a:p>
            <a:pPr marL="0" indent="0" algn="ctr">
              <a:buFont typeface="Arial"/>
              <a:buNone/>
            </a:pPr>
            <a:endParaRPr lang="en-US" sz="4400" dirty="0"/>
          </a:p>
        </p:txBody>
      </p:sp>
    </p:spTree>
    <p:extLst>
      <p:ext uri="{BB962C8B-B14F-4D97-AF65-F5344CB8AC3E}">
        <p14:creationId xmlns:p14="http://schemas.microsoft.com/office/powerpoint/2010/main" val="3152423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Acronyms</a:t>
            </a:r>
            <a:endParaRPr lang="en-US" dirty="0"/>
          </a:p>
        </p:txBody>
      </p:sp>
      <p:sp>
        <p:nvSpPr>
          <p:cNvPr id="3" name="Content Placeholder 2"/>
          <p:cNvSpPr>
            <a:spLocks noGrp="1"/>
          </p:cNvSpPr>
          <p:nvPr>
            <p:ph idx="1"/>
          </p:nvPr>
        </p:nvSpPr>
        <p:spPr/>
        <p:txBody>
          <a:bodyPr/>
          <a:lstStyle/>
          <a:p>
            <a:pPr marL="342900" lvl="1" indent="-342900">
              <a:buFont typeface="Arial"/>
              <a:buChar char="•"/>
            </a:pPr>
            <a:r>
              <a:rPr lang="en-US" dirty="0"/>
              <a:t>“Using spatial-heterodyne </a:t>
            </a:r>
            <a:r>
              <a:rPr lang="en-US" dirty="0" err="1"/>
              <a:t>polarimetric</a:t>
            </a:r>
            <a:r>
              <a:rPr lang="en-US" dirty="0"/>
              <a:t> techniques, these coherence-imaging (CI) systems have been deployed for motional Stark effect (MSE) imaging and charge-exchange Doppler imaging (CXRS) on KSTAR and ASDEX-Upgrade, and for passive Doppler spectroscopy of the plasma edge on DIII-D and MAST. ”</a:t>
            </a:r>
          </a:p>
          <a:p>
            <a:endParaRPr lang="en-US" dirty="0"/>
          </a:p>
        </p:txBody>
      </p:sp>
    </p:spTree>
    <p:extLst>
      <p:ext uri="{BB962C8B-B14F-4D97-AF65-F5344CB8AC3E}">
        <p14:creationId xmlns:p14="http://schemas.microsoft.com/office/powerpoint/2010/main" val="24443939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 stacks</a:t>
            </a:r>
            <a:endParaRPr lang="en-US" dirty="0"/>
          </a:p>
        </p:txBody>
      </p:sp>
      <p:sp>
        <p:nvSpPr>
          <p:cNvPr id="3" name="Content Placeholder 2"/>
          <p:cNvSpPr>
            <a:spLocks noGrp="1"/>
          </p:cNvSpPr>
          <p:nvPr>
            <p:ph idx="1"/>
          </p:nvPr>
        </p:nvSpPr>
        <p:spPr/>
        <p:txBody>
          <a:bodyPr/>
          <a:lstStyle/>
          <a:p>
            <a:r>
              <a:rPr lang="en-US" dirty="0" smtClean="0"/>
              <a:t>“</a:t>
            </a:r>
            <a:r>
              <a:rPr lang="en-US" dirty="0"/>
              <a:t>areal-density </a:t>
            </a:r>
            <a:r>
              <a:rPr lang="en-US" dirty="0" smtClean="0"/>
              <a:t>input/output </a:t>
            </a:r>
            <a:r>
              <a:rPr lang="en-US" dirty="0"/>
              <a:t>bandwidth </a:t>
            </a:r>
            <a:r>
              <a:rPr lang="en-US" dirty="0" smtClean="0"/>
              <a:t>product” </a:t>
            </a:r>
            <a:endParaRPr lang="en-US" dirty="0"/>
          </a:p>
          <a:p>
            <a:r>
              <a:rPr lang="en-US" dirty="0" smtClean="0"/>
              <a:t>“</a:t>
            </a:r>
            <a:r>
              <a:rPr lang="en-US" dirty="0"/>
              <a:t>Novel water-soluble </a:t>
            </a:r>
            <a:r>
              <a:rPr lang="en-US" dirty="0" err="1"/>
              <a:t>chiroplasmonic</a:t>
            </a:r>
            <a:r>
              <a:rPr lang="en-US" dirty="0"/>
              <a:t> </a:t>
            </a:r>
            <a:r>
              <a:rPr lang="en-US" dirty="0" err="1" smtClean="0"/>
              <a:t>nanobiocomposites</a:t>
            </a:r>
            <a:r>
              <a:rPr lang="en-US" dirty="0" smtClean="0"/>
              <a:t>”</a:t>
            </a:r>
          </a:p>
          <a:p>
            <a:r>
              <a:rPr lang="en-US" dirty="0" smtClean="0"/>
              <a:t>“multilayer dielectric-coated ridge-waveguide laser”</a:t>
            </a:r>
          </a:p>
          <a:p>
            <a:r>
              <a:rPr lang="en-US" dirty="0" smtClean="0"/>
              <a:t>“near</a:t>
            </a:r>
            <a:r>
              <a:rPr lang="en-US" dirty="0"/>
              <a:t>-field multilayer </a:t>
            </a:r>
            <a:r>
              <a:rPr lang="en-US" dirty="0" smtClean="0"/>
              <a:t>phase change recording disk”</a:t>
            </a:r>
          </a:p>
          <a:p>
            <a:endParaRPr lang="en-US" dirty="0" smtClean="0"/>
          </a:p>
          <a:p>
            <a:endParaRPr lang="en-US" dirty="0"/>
          </a:p>
        </p:txBody>
      </p:sp>
    </p:spTree>
    <p:extLst>
      <p:ext uri="{BB962C8B-B14F-4D97-AF65-F5344CB8AC3E}">
        <p14:creationId xmlns:p14="http://schemas.microsoft.com/office/powerpoint/2010/main" val="2117054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Noun stack competition:</a:t>
            </a:r>
          </a:p>
          <a:p>
            <a:pPr marL="0" indent="0" algn="ctr">
              <a:buFont typeface="Arial"/>
              <a:buNone/>
            </a:pPr>
            <a:r>
              <a:rPr lang="en-US" sz="4400" dirty="0" smtClean="0"/>
              <a:t>Look through your report/chapter, find the longest modifier stack</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40896232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Eliminate unnecessary words</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3260322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Eliminate unnecessary words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Eliminate words that do little work.</a:t>
            </a:r>
          </a:p>
          <a:p>
            <a:r>
              <a:rPr lang="en-US" dirty="0"/>
              <a:t>E</a:t>
            </a:r>
            <a:r>
              <a:rPr lang="en-US" dirty="0" smtClean="0"/>
              <a:t>mpty phrases: </a:t>
            </a:r>
          </a:p>
          <a:p>
            <a:pPr lvl="1"/>
            <a:r>
              <a:rPr lang="en-US" dirty="0" smtClean="0"/>
              <a:t>“It should be noted that”</a:t>
            </a:r>
          </a:p>
          <a:p>
            <a:pPr lvl="1"/>
            <a:r>
              <a:rPr lang="en-US" dirty="0" smtClean="0"/>
              <a:t> “as it is well known”</a:t>
            </a:r>
          </a:p>
          <a:p>
            <a:r>
              <a:rPr lang="en-US" dirty="0"/>
              <a:t>U</a:t>
            </a:r>
            <a:r>
              <a:rPr lang="en-US" dirty="0" smtClean="0"/>
              <a:t>nnecessary adverbs</a:t>
            </a:r>
          </a:p>
          <a:p>
            <a:pPr lvl="1"/>
            <a:r>
              <a:rPr lang="en-US" dirty="0" smtClean="0"/>
              <a:t>Very, really, basically, generally</a:t>
            </a:r>
          </a:p>
          <a:p>
            <a:r>
              <a:rPr lang="en-US" dirty="0" smtClean="0"/>
              <a:t>Repeated words: “successful solution”, “important requisite”</a:t>
            </a:r>
          </a:p>
          <a:p>
            <a:pPr marL="457200" lvl="1" indent="0">
              <a:buNone/>
            </a:pPr>
            <a:endParaRPr lang="en-US" dirty="0"/>
          </a:p>
        </p:txBody>
      </p:sp>
    </p:spTree>
    <p:extLst>
      <p:ext uri="{BB962C8B-B14F-4D97-AF65-F5344CB8AC3E}">
        <p14:creationId xmlns:p14="http://schemas.microsoft.com/office/powerpoint/2010/main" val="3333633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wordiness</a:t>
            </a:r>
            <a:endParaRPr lang="en-US" dirty="0"/>
          </a:p>
        </p:txBody>
      </p:sp>
      <p:sp>
        <p:nvSpPr>
          <p:cNvPr id="4" name="Text Placeholder 3"/>
          <p:cNvSpPr>
            <a:spLocks noGrp="1"/>
          </p:cNvSpPr>
          <p:nvPr>
            <p:ph type="body" idx="1"/>
          </p:nvPr>
        </p:nvSpPr>
        <p:spPr/>
        <p:txBody>
          <a:bodyPr/>
          <a:lstStyle/>
          <a:p>
            <a:r>
              <a:rPr lang="en-US" dirty="0" smtClean="0"/>
              <a:t>Wordy</a:t>
            </a:r>
            <a:endParaRPr lang="en-US" dirty="0"/>
          </a:p>
        </p:txBody>
      </p:sp>
      <p:sp>
        <p:nvSpPr>
          <p:cNvPr id="5" name="Content Placeholder 4"/>
          <p:cNvSpPr>
            <a:spLocks noGrp="1"/>
          </p:cNvSpPr>
          <p:nvPr>
            <p:ph sz="half" idx="2"/>
          </p:nvPr>
        </p:nvSpPr>
        <p:spPr/>
        <p:txBody>
          <a:bodyPr/>
          <a:lstStyle/>
          <a:p>
            <a:r>
              <a:rPr lang="en-US" dirty="0" smtClean="0"/>
              <a:t>A number of</a:t>
            </a:r>
          </a:p>
          <a:p>
            <a:r>
              <a:rPr lang="en-US" dirty="0" smtClean="0"/>
              <a:t>A majority of</a:t>
            </a:r>
          </a:p>
          <a:p>
            <a:r>
              <a:rPr lang="en-US" dirty="0" smtClean="0"/>
              <a:t>Less frequently occurring</a:t>
            </a:r>
          </a:p>
          <a:p>
            <a:r>
              <a:rPr lang="en-US" dirty="0" smtClean="0"/>
              <a:t>Are of the same opinion</a:t>
            </a:r>
          </a:p>
          <a:p>
            <a:r>
              <a:rPr lang="en-US" dirty="0" smtClean="0"/>
              <a:t>Give rise to</a:t>
            </a:r>
          </a:p>
          <a:p>
            <a:r>
              <a:rPr lang="en-US" dirty="0" smtClean="0"/>
              <a:t>Due to the fact that</a:t>
            </a:r>
          </a:p>
          <a:p>
            <a:r>
              <a:rPr lang="en-US" dirty="0" smtClean="0"/>
              <a:t>Have an affect on</a:t>
            </a:r>
          </a:p>
          <a:p>
            <a:endParaRPr lang="en-US" dirty="0"/>
          </a:p>
        </p:txBody>
      </p:sp>
      <p:sp>
        <p:nvSpPr>
          <p:cNvPr id="6" name="Text Placeholder 5"/>
          <p:cNvSpPr>
            <a:spLocks noGrp="1"/>
          </p:cNvSpPr>
          <p:nvPr>
            <p:ph type="body" sz="quarter" idx="3"/>
          </p:nvPr>
        </p:nvSpPr>
        <p:spPr/>
        <p:txBody>
          <a:bodyPr/>
          <a:lstStyle/>
          <a:p>
            <a:r>
              <a:rPr lang="en-US" dirty="0" smtClean="0"/>
              <a:t>Less wordy</a:t>
            </a:r>
            <a:endParaRPr lang="en-US" dirty="0"/>
          </a:p>
        </p:txBody>
      </p:sp>
      <p:sp>
        <p:nvSpPr>
          <p:cNvPr id="7" name="Content Placeholder 6"/>
          <p:cNvSpPr>
            <a:spLocks noGrp="1"/>
          </p:cNvSpPr>
          <p:nvPr>
            <p:ph sz="quarter" idx="4"/>
          </p:nvPr>
        </p:nvSpPr>
        <p:spPr/>
        <p:txBody>
          <a:bodyPr/>
          <a:lstStyle/>
          <a:p>
            <a:r>
              <a:rPr lang="en-US" dirty="0" smtClean="0"/>
              <a:t>Several</a:t>
            </a:r>
          </a:p>
          <a:p>
            <a:r>
              <a:rPr lang="en-US" dirty="0" smtClean="0"/>
              <a:t>Most</a:t>
            </a:r>
          </a:p>
          <a:p>
            <a:r>
              <a:rPr lang="en-US" dirty="0" smtClean="0"/>
              <a:t>Rare</a:t>
            </a:r>
          </a:p>
          <a:p>
            <a:r>
              <a:rPr lang="en-US" dirty="0" smtClean="0"/>
              <a:t>Agree</a:t>
            </a:r>
          </a:p>
          <a:p>
            <a:r>
              <a:rPr lang="en-US" dirty="0" smtClean="0"/>
              <a:t>Cause</a:t>
            </a:r>
          </a:p>
          <a:p>
            <a:r>
              <a:rPr lang="en-US" dirty="0" smtClean="0"/>
              <a:t>Because</a:t>
            </a:r>
          </a:p>
          <a:p>
            <a:r>
              <a:rPr lang="en-US" dirty="0"/>
              <a:t>A</a:t>
            </a:r>
            <a:r>
              <a:rPr lang="en-US" dirty="0" smtClean="0"/>
              <a:t>ffect</a:t>
            </a:r>
            <a:endParaRPr lang="en-US" dirty="0"/>
          </a:p>
        </p:txBody>
      </p:sp>
    </p:spTree>
    <p:extLst>
      <p:ext uri="{BB962C8B-B14F-4D97-AF65-F5344CB8AC3E}">
        <p14:creationId xmlns:p14="http://schemas.microsoft.com/office/powerpoint/2010/main" val="4098708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Unnecessary words</a:t>
            </a:r>
            <a:endParaRPr lang="en-US" dirty="0"/>
          </a:p>
        </p:txBody>
      </p:sp>
      <p:sp>
        <p:nvSpPr>
          <p:cNvPr id="3" name="Content Placeholder 2"/>
          <p:cNvSpPr>
            <a:spLocks noGrp="1"/>
          </p:cNvSpPr>
          <p:nvPr>
            <p:ph idx="1"/>
          </p:nvPr>
        </p:nvSpPr>
        <p:spPr>
          <a:xfrm>
            <a:off x="310444" y="1600200"/>
            <a:ext cx="8501851" cy="5008604"/>
          </a:xfrm>
        </p:spPr>
        <p:txBody>
          <a:bodyPr>
            <a:normAutofit fontScale="77500" lnSpcReduction="20000"/>
          </a:bodyPr>
          <a:lstStyle/>
          <a:p>
            <a:pPr marL="0" indent="0">
              <a:buNone/>
            </a:pPr>
            <a:r>
              <a:rPr lang="en-US" dirty="0" smtClean="0"/>
              <a:t>“The experimental demonstration is the first of its kind and is a proof of principle for the concept of laser-driven particle acceleration in a structure-loaded vacuum.”</a:t>
            </a:r>
          </a:p>
          <a:p>
            <a:pPr marL="857250" lvl="1" indent="-457200"/>
            <a:r>
              <a:rPr lang="en-US" dirty="0" smtClean="0"/>
              <a:t>The experiment provides the first proof-of-principle of laser driven particle acceleration in a structure-loaded vacuum.</a:t>
            </a:r>
          </a:p>
          <a:p>
            <a:pPr marL="0" indent="0">
              <a:buNone/>
            </a:pPr>
            <a:r>
              <a:rPr lang="en-US" dirty="0" smtClean="0"/>
              <a:t>“When </a:t>
            </a:r>
            <a:r>
              <a:rPr lang="en-US" dirty="0"/>
              <a:t>considering more closely the frequencies of these new components, it must be remembered, however, that, as </a:t>
            </a:r>
            <a:r>
              <a:rPr lang="en-US" dirty="0" smtClean="0"/>
              <a:t>mentioned </a:t>
            </a:r>
            <a:r>
              <a:rPr lang="en-US" dirty="0"/>
              <a:t>above, the present method of treating the problem of the perturbations assures us of the conditionally periodic character of the motion of the electron within a time </a:t>
            </a:r>
            <a:r>
              <a:rPr lang="en-US" dirty="0" smtClean="0"/>
              <a:t>interval </a:t>
            </a:r>
            <a:r>
              <a:rPr lang="en-US" dirty="0"/>
              <a:t>of the same order of magnitude as </a:t>
            </a:r>
            <a:r>
              <a:rPr lang="en-US" dirty="0" err="1"/>
              <a:t>σ</a:t>
            </a:r>
            <a:r>
              <a:rPr lang="en-US" dirty="0"/>
              <a:t>/</a:t>
            </a:r>
            <a:r>
              <a:rPr lang="en-US" dirty="0" err="1"/>
              <a:t>λ</a:t>
            </a:r>
            <a:r>
              <a:rPr lang="en-US" dirty="0"/>
              <a:t>, only if we look apart from small quantities of the same order as </a:t>
            </a:r>
            <a:r>
              <a:rPr lang="en-US" dirty="0" smtClean="0"/>
              <a:t>μ2”</a:t>
            </a:r>
          </a:p>
          <a:p>
            <a:pPr marL="857250" lvl="1" indent="-457200"/>
            <a:r>
              <a:rPr lang="en-US" dirty="0"/>
              <a:t>T</a:t>
            </a:r>
            <a:r>
              <a:rPr lang="en-US" dirty="0" smtClean="0"/>
              <a:t>his method ensures the motion of the electron is periodic within a time interval O(</a:t>
            </a:r>
            <a:r>
              <a:rPr lang="en-US" dirty="0" err="1"/>
              <a:t>σ</a:t>
            </a:r>
            <a:r>
              <a:rPr lang="en-US" dirty="0"/>
              <a:t>/</a:t>
            </a:r>
            <a:r>
              <a:rPr lang="en-US" dirty="0" err="1" smtClean="0"/>
              <a:t>λ</a:t>
            </a:r>
            <a:r>
              <a:rPr lang="en-US" dirty="0" smtClean="0"/>
              <a:t>) if we ignore small contributions of the same order as μ2.</a:t>
            </a:r>
            <a:endParaRPr lang="en-US" dirty="0"/>
          </a:p>
          <a:p>
            <a:pPr marL="857250" lvl="1" indent="-457200"/>
            <a:endParaRPr lang="en-US" dirty="0" smtClean="0"/>
          </a:p>
          <a:p>
            <a:pPr marL="0" indent="0">
              <a:buNone/>
            </a:pPr>
            <a:endParaRPr lang="en-US" dirty="0" smtClean="0"/>
          </a:p>
        </p:txBody>
      </p:sp>
    </p:spTree>
    <p:extLst>
      <p:ext uri="{BB962C8B-B14F-4D97-AF65-F5344CB8AC3E}">
        <p14:creationId xmlns:p14="http://schemas.microsoft.com/office/powerpoint/2010/main" val="869153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Exercise 3: Edit your research summary with all of this in mind.</a:t>
            </a:r>
            <a:endParaRPr lang="en-US" sz="4400" dirty="0" smtClean="0"/>
          </a:p>
          <a:p>
            <a:pPr marL="0" indent="0" algn="ctr">
              <a:buFont typeface="Arial"/>
              <a:buNone/>
            </a:pPr>
            <a:endParaRPr lang="en-US" sz="4400" dirty="0"/>
          </a:p>
        </p:txBody>
      </p:sp>
    </p:spTree>
    <p:extLst>
      <p:ext uri="{BB962C8B-B14F-4D97-AF65-F5344CB8AC3E}">
        <p14:creationId xmlns:p14="http://schemas.microsoft.com/office/powerpoint/2010/main" val="2288412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writing references</a:t>
            </a:r>
            <a:endParaRPr lang="en-US" dirty="0"/>
          </a:p>
        </p:txBody>
      </p:sp>
      <p:sp>
        <p:nvSpPr>
          <p:cNvPr id="3" name="Content Placeholder 2"/>
          <p:cNvSpPr>
            <a:spLocks noGrp="1"/>
          </p:cNvSpPr>
          <p:nvPr>
            <p:ph idx="1"/>
          </p:nvPr>
        </p:nvSpPr>
        <p:spPr>
          <a:xfrm>
            <a:off x="310444" y="1600200"/>
            <a:ext cx="8501851" cy="4979157"/>
          </a:xfrm>
        </p:spPr>
        <p:txBody>
          <a:bodyPr>
            <a:normAutofit/>
          </a:bodyPr>
          <a:lstStyle/>
          <a:p>
            <a:r>
              <a:rPr lang="en-US" dirty="0" smtClean="0"/>
              <a:t>“</a:t>
            </a:r>
            <a:r>
              <a:rPr lang="en-US" dirty="0" smtClean="0">
                <a:hlinkClick r:id="rId2"/>
              </a:rPr>
              <a:t>Writing in the Sciences</a:t>
            </a:r>
            <a:r>
              <a:rPr lang="en-US" dirty="0" smtClean="0"/>
              <a:t>” online course from </a:t>
            </a:r>
            <a:r>
              <a:rPr lang="en-US" dirty="0" smtClean="0"/>
              <a:t>S</a:t>
            </a:r>
            <a:r>
              <a:rPr lang="en-US" dirty="0" smtClean="0"/>
              <a:t>tanford</a:t>
            </a:r>
          </a:p>
          <a:p>
            <a:r>
              <a:rPr lang="en-US" dirty="0" smtClean="0"/>
              <a:t>“On writing well” by William Zinsser</a:t>
            </a:r>
          </a:p>
          <a:p>
            <a:r>
              <a:rPr lang="en-US" dirty="0" smtClean="0"/>
              <a:t>“Elements of style” by </a:t>
            </a:r>
            <a:r>
              <a:rPr lang="en-US" dirty="0" err="1" smtClean="0"/>
              <a:t>Strunk</a:t>
            </a:r>
            <a:r>
              <a:rPr lang="en-US" dirty="0" smtClean="0"/>
              <a:t> and White</a:t>
            </a:r>
          </a:p>
          <a:p>
            <a:pPr marL="0" indent="0">
              <a:buNone/>
            </a:pPr>
            <a:r>
              <a:rPr lang="en-US" dirty="0" smtClean="0"/>
              <a:t>General English grammar:</a:t>
            </a:r>
            <a:endParaRPr lang="en-US" dirty="0" smtClean="0"/>
          </a:p>
          <a:p>
            <a:pPr lvl="1"/>
            <a:r>
              <a:rPr lang="en-US" dirty="0" smtClean="0"/>
              <a:t>“Practical </a:t>
            </a:r>
            <a:r>
              <a:rPr lang="en-US" dirty="0" smtClean="0"/>
              <a:t>English </a:t>
            </a:r>
            <a:r>
              <a:rPr lang="en-US" dirty="0" smtClean="0"/>
              <a:t>Grammar” </a:t>
            </a:r>
            <a:r>
              <a:rPr lang="en-AU" dirty="0" smtClean="0"/>
              <a:t>by</a:t>
            </a:r>
            <a:r>
              <a:rPr lang="en-US" dirty="0" smtClean="0"/>
              <a:t> </a:t>
            </a:r>
            <a:r>
              <a:rPr lang="en-US" dirty="0" smtClean="0"/>
              <a:t>AJ Thomson and AV Martinet</a:t>
            </a:r>
          </a:p>
          <a:p>
            <a:pPr lvl="1"/>
            <a:r>
              <a:rPr lang="en-US" dirty="0" smtClean="0"/>
              <a:t>“Practical </a:t>
            </a:r>
            <a:r>
              <a:rPr lang="en-US" dirty="0" smtClean="0"/>
              <a:t>English </a:t>
            </a:r>
            <a:r>
              <a:rPr lang="en-US" dirty="0" smtClean="0"/>
              <a:t>Usage” </a:t>
            </a:r>
            <a:r>
              <a:rPr lang="en-AU" dirty="0" smtClean="0"/>
              <a:t>by</a:t>
            </a:r>
            <a:r>
              <a:rPr lang="en-US" dirty="0" smtClean="0"/>
              <a:t> </a:t>
            </a:r>
            <a:r>
              <a:rPr lang="en-US" dirty="0" smtClean="0"/>
              <a:t>Michael Swan</a:t>
            </a:r>
          </a:p>
          <a:p>
            <a:pPr marL="0" indent="0">
              <a:buNone/>
            </a:pPr>
            <a:endParaRPr lang="en-US" dirty="0"/>
          </a:p>
        </p:txBody>
      </p:sp>
    </p:spTree>
    <p:extLst>
      <p:ext uri="{BB962C8B-B14F-4D97-AF65-F5344CB8AC3E}">
        <p14:creationId xmlns:p14="http://schemas.microsoft.com/office/powerpoint/2010/main" val="249719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56721" y="297219"/>
            <a:ext cx="8701494" cy="6559194"/>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Practice</a:t>
            </a:r>
          </a:p>
          <a:p>
            <a:pPr marL="0" indent="0" algn="ctr">
              <a:buFont typeface="Arial"/>
              <a:buNone/>
            </a:pPr>
            <a:endParaRPr lang="en-US" sz="4400" dirty="0"/>
          </a:p>
        </p:txBody>
      </p:sp>
    </p:spTree>
    <p:extLst>
      <p:ext uri="{BB962C8B-B14F-4D97-AF65-F5344CB8AC3E}">
        <p14:creationId xmlns:p14="http://schemas.microsoft.com/office/powerpoint/2010/main" val="18710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6223" y="0"/>
            <a:ext cx="7761110" cy="6856413"/>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20000"/>
              </a:lnSpc>
              <a:buFont typeface="Arial"/>
              <a:buNone/>
            </a:pPr>
            <a:r>
              <a:rPr lang="en-US" sz="4400" i="1" dirty="0" smtClean="0"/>
              <a:t>Before</a:t>
            </a:r>
            <a:r>
              <a:rPr lang="en-US" sz="4400" dirty="0" smtClean="0"/>
              <a:t> starting, ask yourselves these questions:</a:t>
            </a:r>
          </a:p>
          <a:p>
            <a:pPr marL="0" indent="0" algn="ctr">
              <a:lnSpc>
                <a:spcPct val="120000"/>
              </a:lnSpc>
              <a:buFont typeface="Arial"/>
              <a:buNone/>
            </a:pPr>
            <a:r>
              <a:rPr lang="en-US" sz="4400" dirty="0" smtClean="0"/>
              <a:t>Who am I talking to?</a:t>
            </a:r>
          </a:p>
          <a:p>
            <a:pPr marL="0" indent="0" algn="ctr">
              <a:lnSpc>
                <a:spcPct val="120000"/>
              </a:lnSpc>
              <a:buFont typeface="Arial"/>
              <a:buNone/>
            </a:pPr>
            <a:r>
              <a:rPr lang="en-US" sz="4400" dirty="0" smtClean="0"/>
              <a:t>What am I trying to tell them?</a:t>
            </a:r>
          </a:p>
          <a:p>
            <a:pPr marL="0" indent="0" algn="ctr">
              <a:buFont typeface="Arial"/>
              <a:buNone/>
            </a:pPr>
            <a:endParaRPr lang="en-US" sz="4400" dirty="0"/>
          </a:p>
        </p:txBody>
      </p:sp>
    </p:spTree>
    <p:extLst>
      <p:ext uri="{BB962C8B-B14F-4D97-AF65-F5344CB8AC3E}">
        <p14:creationId xmlns:p14="http://schemas.microsoft.com/office/powerpoint/2010/main" val="9306616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3" y="42333"/>
            <a:ext cx="8661157" cy="1143000"/>
          </a:xfrm>
        </p:spPr>
        <p:txBody>
          <a:bodyPr>
            <a:normAutofit/>
          </a:bodyPr>
          <a:lstStyle/>
          <a:p>
            <a:r>
              <a:rPr lang="en-US" dirty="0" smtClean="0"/>
              <a:t>More bot vs. Bohr</a:t>
            </a:r>
            <a:endParaRPr lang="en-US" sz="3100" dirty="0"/>
          </a:p>
        </p:txBody>
      </p:sp>
      <p:sp>
        <p:nvSpPr>
          <p:cNvPr id="3" name="Content Placeholder 2"/>
          <p:cNvSpPr>
            <a:spLocks noGrp="1"/>
          </p:cNvSpPr>
          <p:nvPr>
            <p:ph idx="1"/>
          </p:nvPr>
        </p:nvSpPr>
        <p:spPr>
          <a:xfrm>
            <a:off x="310444" y="1600200"/>
            <a:ext cx="8501851" cy="5076877"/>
          </a:xfrm>
        </p:spPr>
        <p:txBody>
          <a:bodyPr>
            <a:normAutofit fontScale="62500" lnSpcReduction="20000"/>
          </a:bodyPr>
          <a:lstStyle/>
          <a:p>
            <a:pPr marL="514350" indent="-514350">
              <a:buFont typeface="+mj-lt"/>
              <a:buAutoNum type="arabicPeriod"/>
            </a:pPr>
            <a:r>
              <a:rPr lang="en-AU" dirty="0" smtClean="0"/>
              <a:t>“In </a:t>
            </a:r>
            <a:r>
              <a:rPr lang="en-AU" dirty="0"/>
              <a:t>the case, considered in 2, where the atom is exposed only to an electric field of axial symmetry, and the conditions which fix the stationary states are characterised by a number of components which are displaced from the original position of the electron</a:t>
            </a:r>
            <a:r>
              <a:rPr lang="en-AU" dirty="0" smtClean="0"/>
              <a:t>.”</a:t>
            </a:r>
          </a:p>
          <a:p>
            <a:pPr marL="514350" indent="-514350">
              <a:buFont typeface="+mj-lt"/>
              <a:buAutoNum type="arabicPeriod"/>
            </a:pPr>
            <a:r>
              <a:rPr lang="en-AU" dirty="0" smtClean="0"/>
              <a:t>“</a:t>
            </a:r>
            <a:r>
              <a:rPr lang="en-US" dirty="0"/>
              <a:t>The existence of a continuous spectrum of this type is just what should be expected from a natural </a:t>
            </a:r>
            <a:r>
              <a:rPr lang="en-US" dirty="0" err="1"/>
              <a:t>generalisation</a:t>
            </a:r>
            <a:r>
              <a:rPr lang="en-US" dirty="0"/>
              <a:t> of the principles underlying the quantum theory of series spectra</a:t>
            </a:r>
            <a:r>
              <a:rPr lang="en-US" dirty="0" smtClean="0"/>
              <a:t>.”</a:t>
            </a:r>
          </a:p>
          <a:p>
            <a:pPr marL="514350" indent="-514350">
              <a:buFont typeface="+mj-lt"/>
              <a:buAutoNum type="arabicPeriod"/>
            </a:pPr>
            <a:r>
              <a:rPr lang="en-US" dirty="0" smtClean="0"/>
              <a:t>“For </a:t>
            </a:r>
            <a:r>
              <a:rPr lang="en-US" dirty="0"/>
              <a:t>the treatment of this problem the theory of conditionally periodic systems based on the conditions (22) does not seem to suffice, while, as it will be shown in Part III, it appears that the method of perturbations exposed in the following lends itself naturally also to this case</a:t>
            </a:r>
            <a:r>
              <a:rPr lang="en-US" dirty="0" smtClean="0"/>
              <a:t>.”</a:t>
            </a:r>
            <a:endParaRPr lang="en-AU" dirty="0"/>
          </a:p>
          <a:p>
            <a:pPr marL="514350" indent="-514350">
              <a:buFont typeface="+mj-lt"/>
              <a:buAutoNum type="arabicPeriod"/>
            </a:pPr>
            <a:r>
              <a:rPr lang="en-US" dirty="0" smtClean="0"/>
              <a:t>“In </a:t>
            </a:r>
            <a:r>
              <a:rPr lang="en-US" dirty="0"/>
              <a:t>the present case this connection claims in the first place that the frequency of revolution tends to zero for increasing n</a:t>
            </a:r>
            <a:r>
              <a:rPr lang="en-US" dirty="0" smtClean="0"/>
              <a:t>.”</a:t>
            </a:r>
            <a:endParaRPr lang="en-AU" dirty="0"/>
          </a:p>
          <a:p>
            <a:pPr marL="514350" indent="-514350">
              <a:buFont typeface="+mj-lt"/>
              <a:buAutoNum type="arabicPeriod"/>
            </a:pPr>
            <a:r>
              <a:rPr lang="en-AU" dirty="0" smtClean="0"/>
              <a:t>“It </a:t>
            </a:r>
            <a:r>
              <a:rPr lang="en-AU" dirty="0"/>
              <a:t>is therefore a natural assumption that it is possible in this theory to account in a satisfactory manner for the observations</a:t>
            </a:r>
            <a:r>
              <a:rPr lang="en-AU" dirty="0" smtClean="0"/>
              <a:t>.”</a:t>
            </a:r>
            <a:endParaRPr lang="en-AU" dirty="0"/>
          </a:p>
          <a:p>
            <a:pPr marL="514350" indent="-514350">
              <a:buFont typeface="+mj-lt"/>
              <a:buAutoNum type="arabicPeriod"/>
            </a:pPr>
            <a:r>
              <a:rPr lang="en-AU" dirty="0" smtClean="0"/>
              <a:t>“In </a:t>
            </a:r>
            <a:r>
              <a:rPr lang="en-AU" dirty="0"/>
              <a:t>this discussion we shall for the sake of generality assume a conservative mechanical system of degrees of freedom under the establishment of the small variation of the external field</a:t>
            </a:r>
            <a:r>
              <a:rPr lang="en-AU" dirty="0" smtClean="0"/>
              <a:t>.”</a:t>
            </a:r>
            <a:endParaRPr lang="en-AU" dirty="0"/>
          </a:p>
          <a:p>
            <a:pPr marL="514350" indent="-514350">
              <a:buFont typeface="+mj-lt"/>
              <a:buAutoNum type="arabicPeriod"/>
            </a:pPr>
            <a:endParaRPr lang="en-AU" dirty="0" smtClean="0"/>
          </a:p>
          <a:p>
            <a:pPr marL="514350" indent="-514350">
              <a:buFont typeface="+mj-lt"/>
              <a:buAutoNum type="arabicPeriod"/>
            </a:pPr>
            <a:endParaRPr lang="en-AU" dirty="0"/>
          </a:p>
          <a:p>
            <a:pPr marL="514350" indent="-514350">
              <a:buFont typeface="+mj-lt"/>
              <a:buAutoNum type="arabicPeriod"/>
            </a:pPr>
            <a:endParaRPr lang="en-US" dirty="0"/>
          </a:p>
        </p:txBody>
      </p:sp>
    </p:spTree>
    <p:extLst>
      <p:ext uri="{BB962C8B-B14F-4D97-AF65-F5344CB8AC3E}">
        <p14:creationId xmlns:p14="http://schemas.microsoft.com/office/powerpoint/2010/main" val="1897422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3" y="42333"/>
            <a:ext cx="8606535" cy="1143000"/>
          </a:xfrm>
        </p:spPr>
        <p:txBody>
          <a:bodyPr>
            <a:normAutofit fontScale="90000"/>
          </a:bodyPr>
          <a:lstStyle/>
          <a:p>
            <a:r>
              <a:rPr lang="en-US" dirty="0" smtClean="0"/>
              <a:t>Bot vs. Bohr answers (delete the box)</a:t>
            </a:r>
            <a:endParaRPr lang="en-US" sz="3100" dirty="0"/>
          </a:p>
        </p:txBody>
      </p:sp>
      <p:sp>
        <p:nvSpPr>
          <p:cNvPr id="3" name="Content Placeholder 2"/>
          <p:cNvSpPr>
            <a:spLocks noGrp="1"/>
          </p:cNvSpPr>
          <p:nvPr>
            <p:ph idx="1"/>
          </p:nvPr>
        </p:nvSpPr>
        <p:spPr>
          <a:xfrm>
            <a:off x="310444" y="1600200"/>
            <a:ext cx="8501851" cy="5076877"/>
          </a:xfrm>
        </p:spPr>
        <p:txBody>
          <a:bodyPr>
            <a:normAutofit fontScale="55000" lnSpcReduction="20000"/>
          </a:bodyPr>
          <a:lstStyle/>
          <a:p>
            <a:pPr marL="0" indent="0">
              <a:buNone/>
            </a:pPr>
            <a:r>
              <a:rPr lang="en-AU" dirty="0" smtClean="0"/>
              <a:t>Bot:</a:t>
            </a:r>
          </a:p>
          <a:p>
            <a:r>
              <a:rPr lang="en-AU" dirty="0" smtClean="0"/>
              <a:t>“In </a:t>
            </a:r>
            <a:r>
              <a:rPr lang="en-AU" dirty="0"/>
              <a:t>the case, considered in 2, where the atom is exposed only to an electric field of axial symmetry, and the conditions which fix the stationary states are characterised by a number of components which are displaced from the original position of the electron</a:t>
            </a:r>
            <a:r>
              <a:rPr lang="en-AU" dirty="0" smtClean="0"/>
              <a:t>.”</a:t>
            </a:r>
          </a:p>
          <a:p>
            <a:r>
              <a:rPr lang="en-AU" dirty="0"/>
              <a:t>“It is therefore a natural assumption that it is possible in this theory to account in a satisfactory manner for the observations.</a:t>
            </a:r>
            <a:r>
              <a:rPr lang="en-AU" dirty="0" smtClean="0"/>
              <a:t>”</a:t>
            </a:r>
          </a:p>
          <a:p>
            <a:r>
              <a:rPr lang="en-AU" dirty="0"/>
              <a:t>“In this discussion we shall for the sake of generality assume a conservative mechanical system of degrees of freedom under the establishment of the small variation of the external field.</a:t>
            </a:r>
            <a:r>
              <a:rPr lang="en-AU" dirty="0" smtClean="0"/>
              <a:t>”</a:t>
            </a:r>
          </a:p>
          <a:p>
            <a:pPr marL="0" indent="0">
              <a:buNone/>
            </a:pPr>
            <a:r>
              <a:rPr lang="en-AU" dirty="0" smtClean="0"/>
              <a:t>Bohr:</a:t>
            </a:r>
          </a:p>
          <a:p>
            <a:r>
              <a:rPr lang="en-AU" dirty="0" smtClean="0"/>
              <a:t>“</a:t>
            </a:r>
            <a:r>
              <a:rPr lang="en-US" dirty="0"/>
              <a:t>The existence of a continuous spectrum of this type is just what should be expected from a natural </a:t>
            </a:r>
            <a:r>
              <a:rPr lang="en-US" dirty="0" err="1"/>
              <a:t>generalisation</a:t>
            </a:r>
            <a:r>
              <a:rPr lang="en-US" dirty="0"/>
              <a:t> of the principles underlying the quantum theory of series spectra</a:t>
            </a:r>
            <a:r>
              <a:rPr lang="en-US" dirty="0" smtClean="0"/>
              <a:t>.”</a:t>
            </a:r>
          </a:p>
          <a:p>
            <a:r>
              <a:rPr lang="en-US" dirty="0" smtClean="0"/>
              <a:t>“For </a:t>
            </a:r>
            <a:r>
              <a:rPr lang="en-US" dirty="0"/>
              <a:t>the treatment of this problem the theory of conditionally periodic systems based on the conditions (22) does not seem to suffice, while, as it will be shown in Part III, it appears that the method of perturbations exposed in the following lends itself naturally also to this case</a:t>
            </a:r>
            <a:r>
              <a:rPr lang="en-US" dirty="0" smtClean="0"/>
              <a:t>.”</a:t>
            </a:r>
            <a:endParaRPr lang="en-AU" dirty="0"/>
          </a:p>
          <a:p>
            <a:r>
              <a:rPr lang="en-US" dirty="0" smtClean="0"/>
              <a:t>“In </a:t>
            </a:r>
            <a:r>
              <a:rPr lang="en-US" dirty="0"/>
              <a:t>the present case this connection claims in the first place that the frequency of revolution tends to zero for increasing n</a:t>
            </a:r>
            <a:r>
              <a:rPr lang="en-US" dirty="0" smtClean="0"/>
              <a:t>.”</a:t>
            </a:r>
            <a:endParaRPr lang="en-AU" dirty="0"/>
          </a:p>
        </p:txBody>
      </p:sp>
      <p:sp>
        <p:nvSpPr>
          <p:cNvPr id="4" name="Rectangle 3"/>
          <p:cNvSpPr/>
          <p:nvPr/>
        </p:nvSpPr>
        <p:spPr>
          <a:xfrm>
            <a:off x="310444" y="1600200"/>
            <a:ext cx="8501851" cy="5076877"/>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123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833556" cy="1143000"/>
          </a:xfrm>
        </p:spPr>
        <p:txBody>
          <a:bodyPr>
            <a:normAutofit fontScale="90000"/>
          </a:bodyPr>
          <a:lstStyle/>
          <a:p>
            <a:r>
              <a:rPr lang="en-US" dirty="0" smtClean="0"/>
              <a:t>Practice: avoid turning verbs into nouns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Identify the three nouns in the following sentence that could be verbs. Try rewriting it.</a:t>
            </a:r>
          </a:p>
          <a:p>
            <a:pPr marL="400050" lvl="1" indent="0">
              <a:buNone/>
            </a:pPr>
            <a:r>
              <a:rPr lang="en-US" dirty="0" smtClean="0"/>
              <a:t>“Their data lend some support to the idea that the particle exists, but this is hardly sufficient justification for the paper’s publication in </a:t>
            </a:r>
            <a:r>
              <a:rPr lang="en-US" i="1" dirty="0" smtClean="0"/>
              <a:t>Nature</a:t>
            </a:r>
            <a:r>
              <a:rPr lang="en-US" dirty="0" smtClean="0"/>
              <a:t>. </a:t>
            </a:r>
          </a:p>
          <a:p>
            <a:pPr marL="0" indent="0">
              <a:buNone/>
            </a:pPr>
            <a:r>
              <a:rPr lang="en-US" dirty="0" smtClean="0"/>
              <a:t>Rewrite the following sentence:</a:t>
            </a:r>
          </a:p>
          <a:p>
            <a:pPr marL="400050" lvl="1" indent="0">
              <a:buNone/>
            </a:pPr>
            <a:r>
              <a:rPr lang="en-US" dirty="0" smtClean="0"/>
              <a:t>“Significant positive correlations were evident between the substitution rate and a nucleosome score from resting human T-cells.”</a:t>
            </a:r>
          </a:p>
          <a:p>
            <a:endParaRPr lang="en-US" dirty="0"/>
          </a:p>
        </p:txBody>
      </p:sp>
    </p:spTree>
    <p:extLst>
      <p:ext uri="{BB962C8B-B14F-4D97-AF65-F5344CB8AC3E}">
        <p14:creationId xmlns:p14="http://schemas.microsoft.com/office/powerpoint/2010/main" val="14672065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833556" cy="1143000"/>
          </a:xfrm>
        </p:spPr>
        <p:txBody>
          <a:bodyPr>
            <a:normAutofit/>
          </a:bodyPr>
          <a:lstStyle/>
          <a:p>
            <a:pPr marL="0" indent="0"/>
            <a:r>
              <a:rPr lang="en-US" dirty="0" smtClean="0"/>
              <a:t>Practice: </a:t>
            </a:r>
            <a:r>
              <a:rPr lang="en-US" dirty="0"/>
              <a:t>k</a:t>
            </a:r>
            <a:r>
              <a:rPr lang="en-US" dirty="0" smtClean="0"/>
              <a:t>eeping verbs with subjects</a:t>
            </a:r>
          </a:p>
        </p:txBody>
      </p:sp>
      <p:sp>
        <p:nvSpPr>
          <p:cNvPr id="3" name="Content Placeholder 2"/>
          <p:cNvSpPr>
            <a:spLocks noGrp="1"/>
          </p:cNvSpPr>
          <p:nvPr>
            <p:ph idx="1"/>
          </p:nvPr>
        </p:nvSpPr>
        <p:spPr>
          <a:xfrm>
            <a:off x="310444" y="1600200"/>
            <a:ext cx="8501851" cy="5145150"/>
          </a:xfrm>
        </p:spPr>
        <p:txBody>
          <a:bodyPr>
            <a:normAutofit/>
          </a:bodyPr>
          <a:lstStyle/>
          <a:p>
            <a:pPr marL="0" indent="0">
              <a:buNone/>
            </a:pPr>
            <a:r>
              <a:rPr lang="en-US" dirty="0" smtClean="0"/>
              <a:t>Identify the verb and the subject, and rewrite the sentence:</a:t>
            </a:r>
          </a:p>
          <a:p>
            <a:pPr marL="400050" lvl="1" indent="0">
              <a:buNone/>
            </a:pPr>
            <a:r>
              <a:rPr lang="en-US" dirty="0" smtClean="0"/>
              <a:t>“In </a:t>
            </a:r>
            <a:r>
              <a:rPr lang="en-US" dirty="0"/>
              <a:t>this case, image analysis of the beam intensity after a polarization state analyzer or direct Stokes parameters measurement at different points of the transverse section of the beam can be performed to obtain the sample’s Mueller </a:t>
            </a:r>
            <a:r>
              <a:rPr lang="en-US" dirty="0" smtClean="0"/>
              <a:t>matrix</a:t>
            </a:r>
            <a:r>
              <a:rPr lang="en-US" dirty="0" smtClean="0"/>
              <a:t>”</a:t>
            </a:r>
          </a:p>
        </p:txBody>
      </p:sp>
    </p:spTree>
    <p:extLst>
      <p:ext uri="{BB962C8B-B14F-4D97-AF65-F5344CB8AC3E}">
        <p14:creationId xmlns:p14="http://schemas.microsoft.com/office/powerpoint/2010/main" val="2545224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833556" cy="1143000"/>
          </a:xfrm>
        </p:spPr>
        <p:txBody>
          <a:bodyPr>
            <a:normAutofit/>
          </a:bodyPr>
          <a:lstStyle/>
          <a:p>
            <a:pPr marL="0" indent="0"/>
            <a:r>
              <a:rPr lang="en-US" dirty="0" smtClean="0"/>
              <a:t>Practice: </a:t>
            </a:r>
            <a:r>
              <a:rPr lang="en-US" dirty="0"/>
              <a:t>k</a:t>
            </a:r>
            <a:r>
              <a:rPr lang="en-US" dirty="0" smtClean="0"/>
              <a:t>eeping verbs with subjects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Identify the verb and the subject, and rewrite the sentence:</a:t>
            </a:r>
          </a:p>
          <a:p>
            <a:pPr marL="400050" lvl="1" indent="0">
              <a:buNone/>
            </a:pPr>
            <a:r>
              <a:rPr lang="en-US" dirty="0" smtClean="0"/>
              <a:t>“The </a:t>
            </a:r>
            <a:r>
              <a:rPr lang="en-US" dirty="0"/>
              <a:t>availability of </a:t>
            </a:r>
            <a:r>
              <a:rPr lang="en-US" dirty="0" err="1"/>
              <a:t>ultranarrow</a:t>
            </a:r>
            <a:r>
              <a:rPr lang="en-US" dirty="0"/>
              <a:t> SHB resonances down to 15 Hz in rare earth doped crystals, the relative immunity of spectral holes to environmental disturbances such as </a:t>
            </a:r>
            <a:r>
              <a:rPr lang="en-US" dirty="0" smtClean="0"/>
              <a:t>vibrations</a:t>
            </a:r>
            <a:r>
              <a:rPr lang="en-US" dirty="0"/>
              <a:t>, and the portability and compactness of a stable laser system using SHB references with a closed-cycle </a:t>
            </a:r>
            <a:r>
              <a:rPr lang="en-US" dirty="0" err="1"/>
              <a:t>cryocooler</a:t>
            </a:r>
            <a:r>
              <a:rPr lang="en-US" dirty="0"/>
              <a:t> are important features that should enable application in a variety of fields beyond those normally associated with </a:t>
            </a:r>
            <a:r>
              <a:rPr lang="en-US" dirty="0" smtClean="0"/>
              <a:t>spec</a:t>
            </a:r>
            <a:r>
              <a:rPr lang="en-US" sz="400" dirty="0" smtClean="0"/>
              <a:t> </a:t>
            </a:r>
            <a:r>
              <a:rPr lang="en-US" dirty="0" err="1" smtClean="0"/>
              <a:t>tral</a:t>
            </a:r>
            <a:r>
              <a:rPr lang="en-US" dirty="0" smtClean="0"/>
              <a:t> </a:t>
            </a:r>
            <a:r>
              <a:rPr lang="en-US" dirty="0"/>
              <a:t>hole burning</a:t>
            </a:r>
            <a:r>
              <a:rPr lang="en-US" dirty="0" smtClean="0"/>
              <a:t>.” </a:t>
            </a:r>
            <a:endParaRPr lang="en-US" dirty="0"/>
          </a:p>
        </p:txBody>
      </p:sp>
    </p:spTree>
    <p:extLst>
      <p:ext uri="{BB962C8B-B14F-4D97-AF65-F5344CB8AC3E}">
        <p14:creationId xmlns:p14="http://schemas.microsoft.com/office/powerpoint/2010/main" val="1776145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active voice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Rewrite in the active voice:</a:t>
            </a:r>
          </a:p>
          <a:p>
            <a:r>
              <a:rPr lang="en-US" dirty="0" smtClean="0"/>
              <a:t>“The concept of laser frequency stabilization using regenerative transient spectral hole burning has been extended to the technologically important 1.5um wavelength region.</a:t>
            </a:r>
            <a:r>
              <a:rPr lang="en-US" dirty="0" smtClean="0"/>
              <a:t>”</a:t>
            </a:r>
          </a:p>
          <a:p>
            <a:r>
              <a:rPr lang="en-US" dirty="0" smtClean="0"/>
              <a:t>“The transition </a:t>
            </a:r>
            <a:r>
              <a:rPr lang="en-US" dirty="0"/>
              <a:t>amplitude of this transition expressed in </a:t>
            </a:r>
            <a:r>
              <a:rPr lang="en-US" dirty="0" smtClean="0"/>
              <a:t>terms of </a:t>
            </a:r>
            <a:r>
              <a:rPr lang="en-US" dirty="0"/>
              <a:t>unknown crystal</a:t>
            </a:r>
            <a:r>
              <a:rPr lang="en-US" dirty="0" smtClean="0"/>
              <a:t>-field </a:t>
            </a:r>
            <a:r>
              <a:rPr lang="en-US" dirty="0"/>
              <a:t>parameters is presented in T</a:t>
            </a:r>
            <a:r>
              <a:rPr lang="en-US" dirty="0" smtClean="0"/>
              <a:t>able 2.”</a:t>
            </a:r>
          </a:p>
          <a:p>
            <a:r>
              <a:rPr lang="en-US" dirty="0"/>
              <a:t> “It is seen from equation (8) that again the angular and radial terms of these new effective operators are the same as in the case of the standard </a:t>
            </a:r>
            <a:r>
              <a:rPr lang="en-US" dirty="0" err="1"/>
              <a:t>Judd±Ofelt</a:t>
            </a:r>
            <a:r>
              <a:rPr lang="en-US" dirty="0"/>
              <a:t> approach.”</a:t>
            </a:r>
          </a:p>
          <a:p>
            <a:endParaRPr lang="en-US" dirty="0" smtClean="0"/>
          </a:p>
          <a:p>
            <a:endParaRPr lang="en-US" dirty="0"/>
          </a:p>
        </p:txBody>
      </p:sp>
    </p:spTree>
    <p:extLst>
      <p:ext uri="{BB962C8B-B14F-4D97-AF65-F5344CB8AC3E}">
        <p14:creationId xmlns:p14="http://schemas.microsoft.com/office/powerpoint/2010/main" val="2048002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extra words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Rewrite the following, eliminating extra words:</a:t>
            </a:r>
          </a:p>
          <a:p>
            <a:r>
              <a:rPr lang="en-US" dirty="0" smtClean="0"/>
              <a:t>“</a:t>
            </a:r>
            <a:r>
              <a:rPr lang="en-US" dirty="0"/>
              <a:t>It should be noted that we are able to easily change the polarization of the pump and probe beam by altering the position of the </a:t>
            </a:r>
            <a:r>
              <a:rPr lang="en-US" dirty="0" err="1"/>
              <a:t>λ</a:t>
            </a:r>
            <a:r>
              <a:rPr lang="en-US" dirty="0"/>
              <a:t>/4 wave</a:t>
            </a:r>
            <a:r>
              <a:rPr lang="en-US" dirty="0" smtClean="0"/>
              <a:t>-plate </a:t>
            </a:r>
            <a:r>
              <a:rPr lang="en-US" dirty="0"/>
              <a:t>relative to the Cs cell</a:t>
            </a:r>
            <a:r>
              <a:rPr lang="en-US" dirty="0" smtClean="0"/>
              <a:t>.”</a:t>
            </a:r>
          </a:p>
          <a:p>
            <a:r>
              <a:rPr lang="en-US" dirty="0" smtClean="0"/>
              <a:t>“The </a:t>
            </a:r>
            <a:r>
              <a:rPr lang="en-US" dirty="0"/>
              <a:t>aim of this paper is to provide an overview of the basic principles of quantum physics</a:t>
            </a:r>
            <a:r>
              <a:rPr lang="en-US" dirty="0" smtClean="0"/>
              <a:t>.”</a:t>
            </a:r>
          </a:p>
          <a:p>
            <a:r>
              <a:rPr lang="en-US" dirty="0"/>
              <a:t>“One example of laser interferometry in action is it can be used for the measurement of the drift of a micro cantilever over time</a:t>
            </a:r>
            <a:r>
              <a:rPr lang="en-US" dirty="0" smtClean="0"/>
              <a:t>.”</a:t>
            </a:r>
          </a:p>
          <a:p>
            <a:endParaRPr lang="en-US" dirty="0"/>
          </a:p>
        </p:txBody>
      </p:sp>
    </p:spTree>
    <p:extLst>
      <p:ext uri="{BB962C8B-B14F-4D97-AF65-F5344CB8AC3E}">
        <p14:creationId xmlns:p14="http://schemas.microsoft.com/office/powerpoint/2010/main" val="310127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44" y="42333"/>
            <a:ext cx="8251494" cy="1143000"/>
          </a:xfrm>
        </p:spPr>
        <p:txBody>
          <a:bodyPr>
            <a:normAutofit/>
          </a:bodyPr>
          <a:lstStyle/>
          <a:p>
            <a:r>
              <a:rPr lang="en-US" dirty="0" smtClean="0"/>
              <a:t>Practice: complicated sentences</a:t>
            </a:r>
            <a:endParaRPr lang="en-US" dirty="0"/>
          </a:p>
        </p:txBody>
      </p:sp>
      <p:sp>
        <p:nvSpPr>
          <p:cNvPr id="3" name="Content Placeholder 2"/>
          <p:cNvSpPr>
            <a:spLocks noGrp="1"/>
          </p:cNvSpPr>
          <p:nvPr>
            <p:ph idx="1"/>
          </p:nvPr>
        </p:nvSpPr>
        <p:spPr>
          <a:xfrm>
            <a:off x="310444" y="1600200"/>
            <a:ext cx="8501851" cy="5008604"/>
          </a:xfrm>
        </p:spPr>
        <p:txBody>
          <a:bodyPr>
            <a:normAutofit fontScale="85000" lnSpcReduction="20000"/>
          </a:bodyPr>
          <a:lstStyle/>
          <a:p>
            <a:pPr marL="0" indent="0">
              <a:buNone/>
            </a:pPr>
            <a:r>
              <a:rPr lang="en-US" dirty="0" smtClean="0"/>
              <a:t>Rewrite the following to be clearer (e.g. eliminate unnecessary words, restructure, </a:t>
            </a:r>
            <a:r>
              <a:rPr lang="en-AU" dirty="0" smtClean="0"/>
              <a:t>simplify)</a:t>
            </a:r>
          </a:p>
          <a:p>
            <a:pPr marL="857250" lvl="1" indent="-457200"/>
            <a:r>
              <a:rPr lang="en-US" dirty="0"/>
              <a:t>“Fiber based MOPA systems incorporating a directly modulated semiconductor diode as a seed laser and rare-earth doped fiber [5] appear particularly attractive in this context providing greater flexibility in terms of the critical pulse parameters, such as pulse duration and peak power than say a simple Q-switched laser system [6], as well as much lower cost than other systems.</a:t>
            </a:r>
            <a:r>
              <a:rPr lang="en-US" dirty="0" smtClean="0"/>
              <a:t>”</a:t>
            </a:r>
          </a:p>
          <a:p>
            <a:pPr marL="857250" lvl="1" indent="-457200"/>
            <a:r>
              <a:rPr lang="en-US" dirty="0" smtClean="0"/>
              <a:t>“Quantum </a:t>
            </a:r>
            <a:r>
              <a:rPr lang="en-US" dirty="0"/>
              <a:t>theory predicts that entanglement -  the </a:t>
            </a:r>
            <a:r>
              <a:rPr lang="en-US" dirty="0" err="1"/>
              <a:t>paradigmatical</a:t>
            </a:r>
            <a:r>
              <a:rPr lang="en-US" dirty="0"/>
              <a:t> quantum effect, now </a:t>
            </a:r>
            <a:r>
              <a:rPr lang="en-US" dirty="0" smtClean="0"/>
              <a:t>routinely observed </a:t>
            </a:r>
            <a:r>
              <a:rPr lang="en-US" dirty="0"/>
              <a:t>in microscopic experiments  - can </a:t>
            </a:r>
            <a:r>
              <a:rPr lang="en-US" dirty="0" smtClean="0"/>
              <a:t>also persist </a:t>
            </a:r>
            <a:r>
              <a:rPr lang="en-US" dirty="0"/>
              <a:t>in macroscopic physical systems [1], albeit </a:t>
            </a:r>
            <a:r>
              <a:rPr lang="en-US" dirty="0" smtClean="0"/>
              <a:t>difficulties </a:t>
            </a:r>
            <a:r>
              <a:rPr lang="en-US" dirty="0"/>
              <a:t>to demonstrate it </a:t>
            </a:r>
            <a:r>
              <a:rPr lang="en-US" dirty="0" smtClean="0"/>
              <a:t>experimentally remain.”</a:t>
            </a:r>
            <a:endParaRPr lang="en-US" dirty="0"/>
          </a:p>
          <a:p>
            <a:pPr marL="857250" lvl="1" indent="-457200"/>
            <a:endParaRPr lang="en-US" dirty="0"/>
          </a:p>
        </p:txBody>
      </p:sp>
    </p:spTree>
    <p:extLst>
      <p:ext uri="{BB962C8B-B14F-4D97-AF65-F5344CB8AC3E}">
        <p14:creationId xmlns:p14="http://schemas.microsoft.com/office/powerpoint/2010/main" val="289249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6223" y="0"/>
            <a:ext cx="7761110" cy="6857999"/>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Who am I talking to?</a:t>
            </a:r>
          </a:p>
          <a:p>
            <a:pPr marL="0" indent="0" algn="ctr">
              <a:buFont typeface="Arial"/>
              <a:buNone/>
            </a:pPr>
            <a:r>
              <a:rPr lang="en-US" sz="4400" dirty="0" smtClean="0"/>
              <a:t>Audience</a:t>
            </a:r>
          </a:p>
        </p:txBody>
      </p:sp>
    </p:spTree>
    <p:extLst>
      <p:ext uri="{BB962C8B-B14F-4D97-AF65-F5344CB8AC3E}">
        <p14:creationId xmlns:p14="http://schemas.microsoft.com/office/powerpoint/2010/main" val="330120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310444" y="1600200"/>
            <a:ext cx="8501851" cy="5006177"/>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smtClean="0"/>
              <a:t>General Physics:</a:t>
            </a:r>
          </a:p>
          <a:p>
            <a:pPr lvl="1"/>
            <a:r>
              <a:rPr lang="en-US" sz="2400" dirty="0" err="1" smtClean="0"/>
              <a:t>Specialised</a:t>
            </a:r>
            <a:r>
              <a:rPr lang="en-US" sz="2400" dirty="0" smtClean="0"/>
              <a:t> in some field of physics (not yours)</a:t>
            </a:r>
          </a:p>
          <a:p>
            <a:pPr lvl="1"/>
            <a:r>
              <a:rPr lang="en-US" sz="2400" dirty="0" smtClean="0"/>
              <a:t>E.g. project/technical report, grant application, seminar, </a:t>
            </a:r>
            <a:r>
              <a:rPr lang="en-US" sz="2400" dirty="0" err="1" smtClean="0"/>
              <a:t>Honours</a:t>
            </a:r>
            <a:r>
              <a:rPr lang="en-US" sz="2400" dirty="0" smtClean="0"/>
              <a:t> thesis</a:t>
            </a:r>
          </a:p>
          <a:p>
            <a:pPr marL="0" indent="0">
              <a:buNone/>
            </a:pPr>
            <a:r>
              <a:rPr lang="en-US" sz="2800" dirty="0" smtClean="0"/>
              <a:t>Semi-specialist:</a:t>
            </a:r>
          </a:p>
          <a:p>
            <a:pPr lvl="1"/>
            <a:r>
              <a:rPr lang="en-US" sz="2400" dirty="0" smtClean="0"/>
              <a:t>Some background in your field e.g. PhD students, or expertise in adjacent field.</a:t>
            </a:r>
          </a:p>
          <a:p>
            <a:pPr lvl="1"/>
            <a:r>
              <a:rPr lang="en-US" sz="2400" dirty="0" smtClean="0"/>
              <a:t>E.g. PhD thesis, conference talk, grant applications</a:t>
            </a:r>
          </a:p>
          <a:p>
            <a:pPr marL="57150" indent="0">
              <a:buNone/>
            </a:pPr>
            <a:r>
              <a:rPr lang="en-US" sz="2800" dirty="0" smtClean="0"/>
              <a:t>Specialist:</a:t>
            </a:r>
          </a:p>
          <a:p>
            <a:pPr lvl="1"/>
            <a:r>
              <a:rPr lang="en-US" sz="2400" dirty="0" err="1" smtClean="0"/>
              <a:t>Specialised</a:t>
            </a:r>
            <a:r>
              <a:rPr lang="en-US" sz="2400" dirty="0" smtClean="0"/>
              <a:t> in your field (not many people!)</a:t>
            </a:r>
          </a:p>
          <a:p>
            <a:pPr lvl="1"/>
            <a:r>
              <a:rPr lang="en-US" sz="2400" dirty="0" smtClean="0"/>
              <a:t>E.g.  Some journal articles, some conference talks.</a:t>
            </a:r>
          </a:p>
          <a:p>
            <a:endParaRPr lang="en-US" dirty="0" smtClean="0"/>
          </a:p>
          <a:p>
            <a:endParaRPr lang="en-US" dirty="0"/>
          </a:p>
        </p:txBody>
      </p:sp>
      <p:sp>
        <p:nvSpPr>
          <p:cNvPr id="4" name="Title 3"/>
          <p:cNvSpPr>
            <a:spLocks noGrp="1"/>
          </p:cNvSpPr>
          <p:nvPr>
            <p:ph type="title"/>
          </p:nvPr>
        </p:nvSpPr>
        <p:spPr/>
        <p:txBody>
          <a:bodyPr/>
          <a:lstStyle/>
          <a:p>
            <a:r>
              <a:rPr lang="en-US" dirty="0" smtClean="0"/>
              <a:t>Audiences</a:t>
            </a:r>
            <a:endParaRPr lang="en-US" dirty="0"/>
          </a:p>
        </p:txBody>
      </p:sp>
    </p:spTree>
    <p:extLst>
      <p:ext uri="{BB962C8B-B14F-4D97-AF65-F5344CB8AC3E}">
        <p14:creationId xmlns:p14="http://schemas.microsoft.com/office/powerpoint/2010/main" val="231571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536223" y="0"/>
            <a:ext cx="7761110" cy="6857999"/>
          </a:xfrm>
          <a:prstGeom prst="rect">
            <a:avLst/>
          </a:prstGeom>
        </p:spPr>
        <p:txBody>
          <a:bodyPr anchor="ctr">
            <a:normAutofit/>
          </a:bodyPr>
          <a:lstStyle>
            <a:lvl1pPr marL="342900" indent="-342900" algn="l" defTabSz="457200" rtl="0" eaLnBrk="1" latinLnBrk="0" hangingPunct="1">
              <a:spcBef>
                <a:spcPct val="20000"/>
              </a:spcBef>
              <a:buFont typeface="Arial"/>
              <a:buChar char="•"/>
              <a:defRPr sz="3200" b="0" i="0" kern="1200">
                <a:solidFill>
                  <a:schemeClr val="tx1"/>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chemeClr val="tx1"/>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4400" dirty="0" smtClean="0"/>
              <a:t>Example 1:</a:t>
            </a:r>
          </a:p>
          <a:p>
            <a:pPr marL="0" indent="0" algn="ctr">
              <a:buFont typeface="Arial"/>
              <a:buNone/>
            </a:pPr>
            <a:r>
              <a:rPr lang="en-US" sz="4400" dirty="0" smtClean="0"/>
              <a:t>Gravitational waves</a:t>
            </a:r>
          </a:p>
          <a:p>
            <a:pPr marL="0" indent="0" algn="ctr">
              <a:buFont typeface="Arial"/>
              <a:buNone/>
            </a:pPr>
            <a:r>
              <a:rPr lang="en-US" sz="4400" dirty="0" smtClean="0"/>
              <a:t>Read the different samples, identify what changes</a:t>
            </a:r>
          </a:p>
          <a:p>
            <a:pPr marL="0" indent="0" algn="ctr">
              <a:buFont typeface="Arial"/>
              <a:buNone/>
            </a:pPr>
            <a:r>
              <a:rPr lang="en-US" sz="4400" dirty="0" smtClean="0"/>
              <a:t>Look at language, concepts</a:t>
            </a:r>
          </a:p>
        </p:txBody>
      </p:sp>
    </p:spTree>
    <p:extLst>
      <p:ext uri="{BB962C8B-B14F-4D97-AF65-F5344CB8AC3E}">
        <p14:creationId xmlns:p14="http://schemas.microsoft.com/office/powerpoint/2010/main" val="1632403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11681</TotalTime>
  <Words>3603</Words>
  <Application>Microsoft Macintosh PowerPoint</Application>
  <PresentationFormat>On-screen Show (4:3)</PresentationFormat>
  <Paragraphs>301</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Science writing</vt:lpstr>
      <vt:lpstr>This workshop’s focus</vt:lpstr>
      <vt:lpstr>Science communication tasks</vt:lpstr>
      <vt:lpstr>Science communication is important</vt:lpstr>
      <vt:lpstr>PowerPoint Presentation</vt:lpstr>
      <vt:lpstr>PowerPoint Presentation</vt:lpstr>
      <vt:lpstr>PowerPoint Presentation</vt:lpstr>
      <vt:lpstr>Audiences</vt:lpstr>
      <vt:lpstr>PowerPoint Presentation</vt:lpstr>
      <vt:lpstr>Changes with audience</vt:lpstr>
      <vt:lpstr>PowerPoint Presentation</vt:lpstr>
      <vt:lpstr>PowerPoint Presentation</vt:lpstr>
      <vt:lpstr>PowerPoint Presentation</vt:lpstr>
      <vt:lpstr>PowerPoint Presentation</vt:lpstr>
      <vt:lpstr>PowerPoint Presentation</vt:lpstr>
      <vt:lpstr>PowerPoint Presentation</vt:lpstr>
      <vt:lpstr>Making a coherent story</vt:lpstr>
      <vt:lpstr>PowerPoint Presentation</vt:lpstr>
      <vt:lpstr>PowerPoint Presentation</vt:lpstr>
      <vt:lpstr>PowerPoint Presentation</vt:lpstr>
      <vt:lpstr>PowerPoint Presentation</vt:lpstr>
      <vt:lpstr>The good</vt:lpstr>
      <vt:lpstr>The bad</vt:lpstr>
      <vt:lpstr>PowerPoint Presentation</vt:lpstr>
      <vt:lpstr>Bot vs. Bohr</vt:lpstr>
      <vt:lpstr>PowerPoint Presentation</vt:lpstr>
      <vt:lpstr>Editing is key to good writing</vt:lpstr>
      <vt:lpstr>Principles of good science writing</vt:lpstr>
      <vt:lpstr>PowerPoint Presentation</vt:lpstr>
      <vt:lpstr>Paragraphs have one idea</vt:lpstr>
      <vt:lpstr>Paragraph structure example</vt:lpstr>
      <vt:lpstr>PowerPoint Presentation</vt:lpstr>
      <vt:lpstr>PowerPoint Presentation</vt:lpstr>
      <vt:lpstr>Verbs: examples</vt:lpstr>
      <vt:lpstr>PowerPoint Presentation</vt:lpstr>
      <vt:lpstr>Don’t turn verbs into nouns</vt:lpstr>
      <vt:lpstr>Don’t turn verbs into nouns</vt:lpstr>
      <vt:lpstr>PowerPoint Presentation</vt:lpstr>
      <vt:lpstr>Keep verbs with subjects</vt:lpstr>
      <vt:lpstr>PowerPoint Presentation</vt:lpstr>
      <vt:lpstr>Use the active voice</vt:lpstr>
      <vt:lpstr>Active voice</vt:lpstr>
      <vt:lpstr>Use the active voice</vt:lpstr>
      <vt:lpstr>Passive voice examples</vt:lpstr>
      <vt:lpstr>PowerPoint Presentation</vt:lpstr>
      <vt:lpstr>Use simple, precise, specific language</vt:lpstr>
      <vt:lpstr>Use simple, precise, specific language</vt:lpstr>
      <vt:lpstr>PowerPoint Presentation</vt:lpstr>
      <vt:lpstr>Limit acronyms and jargon</vt:lpstr>
      <vt:lpstr>Acronyms</vt:lpstr>
      <vt:lpstr>Modifier stacks</vt:lpstr>
      <vt:lpstr>PowerPoint Presentation</vt:lpstr>
      <vt:lpstr>PowerPoint Presentation</vt:lpstr>
      <vt:lpstr>Eliminate unnecessary words</vt:lpstr>
      <vt:lpstr>Reducing wordiness</vt:lpstr>
      <vt:lpstr>Unnecessary words</vt:lpstr>
      <vt:lpstr>PowerPoint Presentation</vt:lpstr>
      <vt:lpstr>Science writing references</vt:lpstr>
      <vt:lpstr>PowerPoint Presentation</vt:lpstr>
      <vt:lpstr>More bot vs. Bohr</vt:lpstr>
      <vt:lpstr>Bot vs. Bohr answers (delete the box)</vt:lpstr>
      <vt:lpstr>Practice: avoid turning verbs into nouns</vt:lpstr>
      <vt:lpstr>Practice: keeping verbs with subjects</vt:lpstr>
      <vt:lpstr>Practice: keeping verbs with subjects</vt:lpstr>
      <vt:lpstr>Practice: active voice</vt:lpstr>
      <vt:lpstr>Practice: extra words</vt:lpstr>
      <vt:lpstr>Practice: complicated sentences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science writing</dc:title>
  <dc:creator>Rose Ahlefeldt</dc:creator>
  <cp:lastModifiedBy>Rose Ahlefeldt</cp:lastModifiedBy>
  <cp:revision>79</cp:revision>
  <dcterms:created xsi:type="dcterms:W3CDTF">2017-12-07T07:14:29Z</dcterms:created>
  <dcterms:modified xsi:type="dcterms:W3CDTF">2017-12-15T10:14:35Z</dcterms:modified>
</cp:coreProperties>
</file>