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3" r:id="rId4"/>
    <p:sldMasterId id="2147484501" r:id="rId5"/>
  </p:sldMasterIdLst>
  <p:notesMasterIdLst>
    <p:notesMasterId r:id="rId21"/>
  </p:notesMasterIdLst>
  <p:handoutMasterIdLst>
    <p:handoutMasterId r:id="rId22"/>
  </p:handoutMasterIdLst>
  <p:sldIdLst>
    <p:sldId id="1542" r:id="rId6"/>
    <p:sldId id="2524" r:id="rId7"/>
    <p:sldId id="2535" r:id="rId8"/>
    <p:sldId id="2523" r:id="rId9"/>
    <p:sldId id="2522" r:id="rId10"/>
    <p:sldId id="2520" r:id="rId11"/>
    <p:sldId id="2521" r:id="rId12"/>
    <p:sldId id="2525" r:id="rId13"/>
    <p:sldId id="2534" r:id="rId14"/>
    <p:sldId id="2526" r:id="rId15"/>
    <p:sldId id="2529" r:id="rId16"/>
    <p:sldId id="2532" r:id="rId17"/>
    <p:sldId id="2530" r:id="rId18"/>
    <p:sldId id="1521" r:id="rId19"/>
    <p:sldId id="1544" r:id="rId20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it 2019 Template (Dark)" id="{D5BB76F4-83CF-43C2-B768-FA13CADF33A0}">
          <p14:sldIdLst>
            <p14:sldId id="1542"/>
            <p14:sldId id="2524"/>
            <p14:sldId id="2535"/>
            <p14:sldId id="2523"/>
            <p14:sldId id="2522"/>
            <p14:sldId id="2520"/>
            <p14:sldId id="2521"/>
            <p14:sldId id="2525"/>
            <p14:sldId id="2534"/>
            <p14:sldId id="2526"/>
            <p14:sldId id="2529"/>
            <p14:sldId id="2532"/>
            <p14:sldId id="2530"/>
            <p14:sldId id="1521"/>
            <p14:sldId id="1544"/>
          </p14:sldIdLst>
        </p14:section>
        <p14:section name="Resource / Guidelines" id="{043A0922-05EE-4E19-A2A7-CD8FACB706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8"/>
    <a:srgbClr val="FFFFFF"/>
    <a:srgbClr val="D232AA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7" autoAdjust="0"/>
    <p:restoredTop sz="74447" autoAdjust="0"/>
  </p:normalViewPr>
  <p:slideViewPr>
    <p:cSldViewPr snapToGrid="0">
      <p:cViewPr varScale="1">
        <p:scale>
          <a:sx n="54" d="100"/>
          <a:sy n="54" d="100"/>
        </p:scale>
        <p:origin x="1166" y="7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8/2/2019 12:53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8/2/2019 12:53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8/2/2019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8/2/2019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4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: Introduce the Enterprise IT problem scenario…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8/2/2019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8/2/2019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8/2/2019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9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4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4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3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18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39835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2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809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715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06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511624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9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39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828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85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28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096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545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1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636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72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50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9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1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33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62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546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746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857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5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1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97" r:id="rId2"/>
    <p:sldLayoutId id="2147484445" r:id="rId3"/>
    <p:sldLayoutId id="2147484446" r:id="rId4"/>
    <p:sldLayoutId id="214748449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  <p:sldLayoutId id="2147484500" r:id="rId18"/>
    <p:sldLayoutId id="2147484499" r:id="rId19"/>
    <p:sldLayoutId id="2147484459" r:id="rId20"/>
    <p:sldLayoutId id="2147484460" r:id="rId21"/>
    <p:sldLayoutId id="2147484526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Elgin Lam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July, 2019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80638" y="836239"/>
            <a:ext cx="11719981" cy="2321401"/>
          </a:xfrm>
        </p:spPr>
        <p:txBody>
          <a:bodyPr/>
          <a:lstStyle/>
          <a:p>
            <a:r>
              <a:rPr lang="en-US" dirty="0"/>
              <a:t>A Hands-On .NET Solution Migration to EKS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Application Refactoring Scenario Lab</a:t>
            </a:r>
          </a:p>
        </p:txBody>
      </p:sp>
    </p:spTree>
    <p:extLst>
      <p:ext uri="{BB962C8B-B14F-4D97-AF65-F5344CB8AC3E}">
        <p14:creationId xmlns:p14="http://schemas.microsoft.com/office/powerpoint/2010/main" val="34998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-5162"/>
            <a:ext cx="13128486" cy="1228707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Our Simple but Real-World Application Scenario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A legacy enterprise-class data transformation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3824-B274-45ED-A4B1-A45033A0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4" y="1456016"/>
            <a:ext cx="5848648" cy="35571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CF4A60-91B2-4BEB-A8B8-D6F6B66F0F58}"/>
              </a:ext>
            </a:extLst>
          </p:cNvPr>
          <p:cNvGrpSpPr/>
          <p:nvPr/>
        </p:nvGrpSpPr>
        <p:grpSpPr>
          <a:xfrm>
            <a:off x="1780542" y="5091387"/>
            <a:ext cx="4129882" cy="2646678"/>
            <a:chOff x="1052908" y="6330554"/>
            <a:chExt cx="4129882" cy="26466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E4F21E-A780-404F-AC8D-3E5E49E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846" y="6330554"/>
              <a:ext cx="2336006" cy="23360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DF8F5-441C-42D0-AF72-827E426F2658}"/>
                </a:ext>
              </a:extLst>
            </p:cNvPr>
            <p:cNvSpPr txBox="1"/>
            <p:nvPr/>
          </p:nvSpPr>
          <p:spPr>
            <a:xfrm>
              <a:off x="1052908" y="8628419"/>
              <a:ext cx="41298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1600" dirty="0"/>
                <a:t>75 family inet address 10.137.7.253/24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846B02-CB45-40B1-B784-F36F61CC0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2" y="1149259"/>
            <a:ext cx="3278702" cy="32787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8906E58-E1E2-4ED7-AFBD-14A3BB101669}"/>
              </a:ext>
            </a:extLst>
          </p:cNvPr>
          <p:cNvGrpSpPr/>
          <p:nvPr/>
        </p:nvGrpSpPr>
        <p:grpSpPr>
          <a:xfrm>
            <a:off x="8016646" y="4194583"/>
            <a:ext cx="5192649" cy="3543482"/>
            <a:chOff x="6590804" y="5726816"/>
            <a:chExt cx="5192649" cy="3543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D01374-A6E9-422D-86EF-CC6F59DF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04" y="5817486"/>
              <a:ext cx="1771054" cy="34528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C21617-D678-4816-9D1C-CC094F43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889" y="5726816"/>
              <a:ext cx="3200564" cy="3543482"/>
            </a:xfrm>
            <a:prstGeom prst="rect">
              <a:avLst/>
            </a:prstGeom>
          </p:spPr>
        </p:pic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B2C841-15AA-45F8-A59C-D047D3652657}"/>
              </a:ext>
            </a:extLst>
          </p:cNvPr>
          <p:cNvSpPr/>
          <p:nvPr/>
        </p:nvSpPr>
        <p:spPr>
          <a:xfrm>
            <a:off x="5234517" y="5536919"/>
            <a:ext cx="2561098" cy="1444941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8111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Guide</a:t>
            </a:r>
          </a:p>
        </p:txBody>
      </p:sp>
    </p:spTree>
    <p:extLst>
      <p:ext uri="{BB962C8B-B14F-4D97-AF65-F5344CB8AC3E}">
        <p14:creationId xmlns:p14="http://schemas.microsoft.com/office/powerpoint/2010/main" val="38906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4"/>
            <a:ext cx="13128486" cy="1444895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The Lab Guide</a:t>
            </a:r>
          </a:p>
          <a:p>
            <a:r>
              <a:rPr lang="en-US" sz="3600" dirty="0"/>
              <a:t>http://bit.ly/eks-container-lab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8" y="1447800"/>
            <a:ext cx="9442450" cy="640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531" y="2962276"/>
            <a:ext cx="3109912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29" y="2762306"/>
            <a:ext cx="13219335" cy="2279032"/>
          </a:xfrm>
        </p:spPr>
        <p:txBody>
          <a:bodyPr/>
          <a:lstStyle/>
          <a:p>
            <a:r>
              <a:rPr lang="en-US" dirty="0"/>
              <a:t>Getting Help!</a:t>
            </a:r>
            <a:br>
              <a:rPr lang="en-US" dirty="0"/>
            </a:br>
            <a:r>
              <a:rPr lang="en-US" sz="4400" dirty="0"/>
              <a:t>Watch your time…  but you can also complete later.</a:t>
            </a:r>
            <a:br>
              <a:rPr lang="en-US" sz="4400" dirty="0"/>
            </a:br>
            <a:r>
              <a:rPr lang="en-US" sz="4400" dirty="0"/>
              <a:t>It’s a learning exercise, not a race. </a:t>
            </a:r>
          </a:p>
        </p:txBody>
      </p:sp>
    </p:spTree>
    <p:extLst>
      <p:ext uri="{BB962C8B-B14F-4D97-AF65-F5344CB8AC3E}">
        <p14:creationId xmlns:p14="http://schemas.microsoft.com/office/powerpoint/2010/main" val="869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638" y="1524066"/>
            <a:ext cx="12435840" cy="1634490"/>
          </a:xfrm>
        </p:spPr>
        <p:txBody>
          <a:bodyPr/>
          <a:lstStyle/>
          <a:p>
            <a:r>
              <a:rPr lang="en-US" dirty="0"/>
              <a:t>Q&amp;A – Thank You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Please provide feedback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1044009"/>
          </a:xfrm>
        </p:spPr>
        <p:txBody>
          <a:bodyPr>
            <a:normAutofit/>
          </a:bodyPr>
          <a:lstStyle/>
          <a:p>
            <a:r>
              <a:rPr lang="en-US" dirty="0" smtClean="0"/>
              <a:t>Elgin Lam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elginlam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2" y="438521"/>
            <a:ext cx="12435840" cy="14881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A23B-9022-43A0-B9D5-09830FB25419}"/>
              </a:ext>
            </a:extLst>
          </p:cNvPr>
          <p:cNvSpPr txBox="1">
            <a:spLocks/>
          </p:cNvSpPr>
          <p:nvPr/>
        </p:nvSpPr>
        <p:spPr>
          <a:xfrm>
            <a:off x="2262753" y="2800229"/>
            <a:ext cx="9503232" cy="4957884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Strategies for refactoring .NET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Let’s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 the lab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content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Introducing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lab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guide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We’re here to support you… watch your </a:t>
            </a: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2" y="438521"/>
            <a:ext cx="12435840" cy="1488168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A23B-9022-43A0-B9D5-09830FB25419}"/>
              </a:ext>
            </a:extLst>
          </p:cNvPr>
          <p:cNvSpPr txBox="1">
            <a:spLocks/>
          </p:cNvSpPr>
          <p:nvPr/>
        </p:nvSpPr>
        <p:spPr>
          <a:xfrm>
            <a:off x="2262753" y="2800229"/>
            <a:ext cx="9503232" cy="4957884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.NET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.NET Core conversion process and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EKS Deployment of .NET Console app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Application Migration Strategies</a:t>
            </a:r>
          </a:p>
        </p:txBody>
      </p:sp>
      <p:pic>
        <p:nvPicPr>
          <p:cNvPr id="4" name="Picture 2" descr="https://cdn-images-1.medium.com/max/1600/0*WW36nabYAh5wn2v3.">
            <a:extLst>
              <a:ext uri="{FF2B5EF4-FFF2-40B4-BE49-F238E27FC236}">
                <a16:creationId xmlns:a16="http://schemas.microsoft.com/office/drawing/2014/main" id="{6F8703D8-AC08-454F-9FFD-0A63ECCE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7" y="1203935"/>
            <a:ext cx="12810060" cy="6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57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The Refactor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45D92-47D6-483F-A275-4A26304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68" y="3851328"/>
            <a:ext cx="10644064" cy="37408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A8C5673-16A0-4C60-85BF-16D71738C826}"/>
              </a:ext>
            </a:extLst>
          </p:cNvPr>
          <p:cNvSpPr txBox="1">
            <a:spLocks/>
          </p:cNvSpPr>
          <p:nvPr/>
        </p:nvSpPr>
        <p:spPr>
          <a:xfrm>
            <a:off x="1849449" y="1417041"/>
            <a:ext cx="4355829" cy="3026462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00B050"/>
                </a:solidFill>
              </a:rPr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Realize full potential of target cloud platform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E8F9AD8-7B01-4B1D-B44B-584662DEF893}"/>
              </a:ext>
            </a:extLst>
          </p:cNvPr>
          <p:cNvSpPr txBox="1">
            <a:spLocks/>
          </p:cNvSpPr>
          <p:nvPr/>
        </p:nvSpPr>
        <p:spPr>
          <a:xfrm>
            <a:off x="7258508" y="1417039"/>
            <a:ext cx="5041699" cy="24342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Requires the largest investment and level of effort to realize</a:t>
            </a:r>
            <a:r>
              <a:rPr lang="en-US" sz="2880" spc="160" dirty="0"/>
              <a:t/>
            </a:r>
            <a:br>
              <a:rPr lang="en-US" sz="2880" spc="160" dirty="0"/>
            </a:br>
            <a:endParaRPr lang="en-US" sz="2880" spc="160" dirty="0"/>
          </a:p>
        </p:txBody>
      </p:sp>
    </p:spTree>
    <p:extLst>
      <p:ext uri="{BB962C8B-B14F-4D97-AF65-F5344CB8AC3E}">
        <p14:creationId xmlns:p14="http://schemas.microsoft.com/office/powerpoint/2010/main" val="414858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 Traditional Solution Architecture (before)</a:t>
            </a:r>
          </a:p>
        </p:txBody>
      </p:sp>
      <p:pic>
        <p:nvPicPr>
          <p:cNvPr id="3" name="Google Shape;89;p16">
            <a:extLst>
              <a:ext uri="{FF2B5EF4-FFF2-40B4-BE49-F238E27FC236}">
                <a16:creationId xmlns:a16="http://schemas.microsoft.com/office/drawing/2014/main" id="{CDF33A0D-823A-4C7A-9BAD-A263129B32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4481" y="1374359"/>
            <a:ext cx="12881438" cy="6232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13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 Refactored Solution Architecture (after)</a:t>
            </a:r>
          </a:p>
        </p:txBody>
      </p:sp>
      <p:pic>
        <p:nvPicPr>
          <p:cNvPr id="4" name="Google Shape;95;p17">
            <a:extLst>
              <a:ext uri="{FF2B5EF4-FFF2-40B4-BE49-F238E27FC236}">
                <a16:creationId xmlns:a16="http://schemas.microsoft.com/office/drawing/2014/main" id="{C69F60F6-96D9-4D33-83D4-D93605724F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108" y="1011752"/>
            <a:ext cx="12886184" cy="6587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31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.NET Framework Application Migration Strategies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FA4BF835-CE37-47B0-BBF9-B94156CAC455}"/>
              </a:ext>
            </a:extLst>
          </p:cNvPr>
          <p:cNvSpPr txBox="1">
            <a:spLocks/>
          </p:cNvSpPr>
          <p:nvPr/>
        </p:nvSpPr>
        <p:spPr>
          <a:xfrm>
            <a:off x="1123062" y="1713387"/>
            <a:ext cx="11690302" cy="6216175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Deploy .NET Framework apps “as is” to </a:t>
            </a:r>
            <a:r>
              <a:rPr lang="en-US" sz="2800" b="1" dirty="0">
                <a:solidFill>
                  <a:schemeClr val="tx1"/>
                </a:solidFill>
              </a:rPr>
              <a:t>EC2 Virtual Machines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 app can have custom server configuration, different .NET Framework versions, IIS configuration, dependencies, etc.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Containerize in </a:t>
            </a:r>
            <a:r>
              <a:rPr lang="en-US" sz="2800" b="1" dirty="0">
                <a:solidFill>
                  <a:schemeClr val="tx1"/>
                </a:solidFill>
              </a:rPr>
              <a:t>Windows Containers </a:t>
            </a:r>
            <a:r>
              <a:rPr lang="en-US" sz="2800" dirty="0">
                <a:solidFill>
                  <a:schemeClr val="tx1"/>
                </a:solidFill>
              </a:rPr>
              <a:t>and orchestrate with ECS, Fargate, or EKS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Supports different .NET Framework versions, IIS configurations, dependencies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Reduces $$ for OS licensing costs (host only costs)</a:t>
            </a:r>
          </a:p>
          <a:p>
            <a:pPr lvl="1" indent="0">
              <a:buClr>
                <a:schemeClr val="accent1"/>
              </a:buClr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Port to .NET Core, and run in ECS, Fargate, or EKS as </a:t>
            </a:r>
            <a:r>
              <a:rPr lang="en-US" sz="2800" b="1" dirty="0">
                <a:solidFill>
                  <a:schemeClr val="tx1"/>
                </a:solidFill>
              </a:rPr>
              <a:t>Linux Containers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 OS licensing costs, smaller containers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Also enables deploying apps to Lambda</a:t>
            </a:r>
            <a:endParaRPr lang="en-US" sz="256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6B8B8-0852-4AF9-AD33-16BDABF7596F}"/>
              </a:ext>
            </a:extLst>
          </p:cNvPr>
          <p:cNvGrpSpPr/>
          <p:nvPr/>
        </p:nvGrpSpPr>
        <p:grpSpPr>
          <a:xfrm>
            <a:off x="12837155" y="1783467"/>
            <a:ext cx="1250738" cy="5492987"/>
            <a:chOff x="8151237" y="1111151"/>
            <a:chExt cx="781711" cy="3373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34E1FE-8670-4A52-A6BF-E2D4CC1FD164}"/>
                </a:ext>
              </a:extLst>
            </p:cNvPr>
            <p:cNvGrpSpPr/>
            <p:nvPr/>
          </p:nvGrpSpPr>
          <p:grpSpPr>
            <a:xfrm>
              <a:off x="8151237" y="1432560"/>
              <a:ext cx="781711" cy="3051906"/>
              <a:chOff x="7634406" y="1116875"/>
              <a:chExt cx="781711" cy="3396343"/>
            </a:xfrm>
          </p:grpSpPr>
          <p:sp>
            <p:nvSpPr>
              <p:cNvPr id="9" name="Down Arrow 17">
                <a:extLst>
                  <a:ext uri="{FF2B5EF4-FFF2-40B4-BE49-F238E27FC236}">
                    <a16:creationId xmlns:a16="http://schemas.microsoft.com/office/drawing/2014/main" id="{3134079D-5F56-41A7-B492-6E2937230829}"/>
                  </a:ext>
                </a:extLst>
              </p:cNvPr>
              <p:cNvSpPr/>
              <p:nvPr/>
            </p:nvSpPr>
            <p:spPr>
              <a:xfrm>
                <a:off x="7634406" y="1116875"/>
                <a:ext cx="781711" cy="3396343"/>
              </a:xfrm>
              <a:prstGeom prst="downArrow">
                <a:avLst/>
              </a:prstGeom>
              <a:gradFill>
                <a:gsLst>
                  <a:gs pos="0">
                    <a:schemeClr val="tx2">
                      <a:lumMod val="82000"/>
                      <a:alpha val="52000"/>
                    </a:schemeClr>
                  </a:gs>
                  <a:gs pos="63000">
                    <a:schemeClr val="accent1">
                      <a:lumMod val="20000"/>
                      <a:lumOff val="80000"/>
                      <a:alpha val="80000"/>
                    </a:schemeClr>
                  </a:gs>
                  <a:gs pos="83000">
                    <a:schemeClr val="accent1">
                      <a:lumMod val="60000"/>
                      <a:lumOff val="40000"/>
                      <a:alpha val="97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8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E601-7D88-473F-BCDF-8BBA31CF9D81}"/>
                  </a:ext>
                </a:extLst>
              </p:cNvPr>
              <p:cNvSpPr txBox="1"/>
              <p:nvPr/>
            </p:nvSpPr>
            <p:spPr>
              <a:xfrm rot="16200000">
                <a:off x="6651661" y="2545489"/>
                <a:ext cx="2747200" cy="36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Level of Effort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4966E8-CA0B-463B-9AB6-DFC7724E8CAD}"/>
                </a:ext>
              </a:extLst>
            </p:cNvPr>
            <p:cNvSpPr txBox="1"/>
            <p:nvPr/>
          </p:nvSpPr>
          <p:spPr>
            <a:xfrm>
              <a:off x="8151237" y="1111151"/>
              <a:ext cx="624369" cy="268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40" dirty="0"/>
                <a:t>Low…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412A2-1BEC-479B-B52E-3D29816AED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77" y="1578385"/>
            <a:ext cx="871650" cy="903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32DA3-4D4E-4B0D-A419-C16B189130E3}"/>
              </a:ext>
            </a:extLst>
          </p:cNvPr>
          <p:cNvGrpSpPr/>
          <p:nvPr/>
        </p:nvGrpSpPr>
        <p:grpSpPr>
          <a:xfrm>
            <a:off x="554775" y="3224495"/>
            <a:ext cx="871650" cy="932502"/>
            <a:chOff x="369552" y="2240861"/>
            <a:chExt cx="544781" cy="5828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CD4A15-4DBB-4E9D-BB1A-C9BF9E41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552" y="2240861"/>
              <a:ext cx="544781" cy="582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C23CAC-B60F-4FD0-A467-C18256978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401" y="2296103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AC17F7-343A-4597-B895-90FEEA6C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90" y="229924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CADE8C-064B-4395-B6C8-2AE1310D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223" y="254179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E9B1F-8C64-4144-A57F-2B4ED477113B}"/>
              </a:ext>
            </a:extLst>
          </p:cNvPr>
          <p:cNvGrpSpPr/>
          <p:nvPr/>
        </p:nvGrpSpPr>
        <p:grpSpPr>
          <a:xfrm>
            <a:off x="554775" y="5788881"/>
            <a:ext cx="871650" cy="903934"/>
            <a:chOff x="346734" y="3590618"/>
            <a:chExt cx="544781" cy="5649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828C84-897E-4CF0-9E55-3F28391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34" y="3590618"/>
              <a:ext cx="544781" cy="5649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FA7D36-1AD9-4A61-B22C-1E1AF27F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18" y="3632726"/>
              <a:ext cx="206061" cy="2403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0D92C5-C0F5-4CFA-96AE-93A91520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715" y="3632726"/>
              <a:ext cx="206061" cy="2403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93E9C-16D1-44E3-B16C-9C651815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869" y="3873097"/>
              <a:ext cx="206061" cy="24037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63380D-4727-411D-ACEA-100EBBDB5205}"/>
              </a:ext>
            </a:extLst>
          </p:cNvPr>
          <p:cNvSpPr txBox="1"/>
          <p:nvPr/>
        </p:nvSpPr>
        <p:spPr>
          <a:xfrm>
            <a:off x="12850093" y="7281416"/>
            <a:ext cx="106311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40" dirty="0"/>
              <a:t>…High</a:t>
            </a:r>
          </a:p>
        </p:txBody>
      </p:sp>
    </p:spTree>
    <p:extLst>
      <p:ext uri="{BB962C8B-B14F-4D97-AF65-F5344CB8AC3E}">
        <p14:creationId xmlns:p14="http://schemas.microsoft.com/office/powerpoint/2010/main" val="232046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.NET Framework Application Migration Strategies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FA4BF835-CE37-47B0-BBF9-B94156CAC455}"/>
              </a:ext>
            </a:extLst>
          </p:cNvPr>
          <p:cNvSpPr txBox="1">
            <a:spLocks/>
          </p:cNvSpPr>
          <p:nvPr/>
        </p:nvSpPr>
        <p:spPr>
          <a:xfrm>
            <a:off x="1794894" y="1460392"/>
            <a:ext cx="11690302" cy="6216175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Review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Can it run on . NET Core?</a:t>
            </a: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Remove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Code deprecation due to APIs, libraries, </a:t>
            </a:r>
            <a:r>
              <a:rPr lang="en-US" sz="2000" dirty="0" err="1" smtClean="0">
                <a:solidFill>
                  <a:schemeClr val="tx1"/>
                </a:solidFill>
              </a:rPr>
              <a:t>microservices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Replace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Update code dependent on Win32 libraries – logging, registry, WCF, WPF</a:t>
            </a: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Refactor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760" dirty="0" smtClean="0">
                <a:solidFill>
                  <a:schemeClr val="tx1"/>
                </a:solidFill>
              </a:rPr>
              <a:t>Add code guard conditions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760" dirty="0" smtClean="0">
                <a:solidFill>
                  <a:schemeClr val="tx1"/>
                </a:solidFill>
              </a:rPr>
              <a:t>Update libraries, SDKs, APIs</a:t>
            </a:r>
          </a:p>
          <a:p>
            <a:pPr lvl="1" indent="0">
              <a:buClr>
                <a:schemeClr val="accent1"/>
              </a:buClr>
              <a:buNone/>
            </a:pPr>
            <a:endParaRPr lang="en-US" sz="176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412A2-1BEC-479B-B52E-3D29816AED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77" y="1578385"/>
            <a:ext cx="871650" cy="903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32DA3-4D4E-4B0D-A419-C16B189130E3}"/>
              </a:ext>
            </a:extLst>
          </p:cNvPr>
          <p:cNvGrpSpPr/>
          <p:nvPr/>
        </p:nvGrpSpPr>
        <p:grpSpPr>
          <a:xfrm>
            <a:off x="554775" y="3224495"/>
            <a:ext cx="871650" cy="932502"/>
            <a:chOff x="369552" y="2240861"/>
            <a:chExt cx="544781" cy="5828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CD4A15-4DBB-4E9D-BB1A-C9BF9E41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552" y="2240861"/>
              <a:ext cx="544781" cy="582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C23CAC-B60F-4FD0-A467-C18256978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401" y="2296103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AC17F7-343A-4597-B895-90FEEA6C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90" y="229924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CADE8C-064B-4395-B6C8-2AE1310D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223" y="254179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E9B1F-8C64-4144-A57F-2B4ED477113B}"/>
              </a:ext>
            </a:extLst>
          </p:cNvPr>
          <p:cNvGrpSpPr/>
          <p:nvPr/>
        </p:nvGrpSpPr>
        <p:grpSpPr>
          <a:xfrm>
            <a:off x="554775" y="5788881"/>
            <a:ext cx="871650" cy="903934"/>
            <a:chOff x="346734" y="3590618"/>
            <a:chExt cx="544781" cy="5649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828C84-897E-4CF0-9E55-3F28391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34" y="3590618"/>
              <a:ext cx="544781" cy="5649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FA7D36-1AD9-4A61-B22C-1E1AF27F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18" y="3632726"/>
              <a:ext cx="206061" cy="2403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0D92C5-C0F5-4CFA-96AE-93A91520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715" y="3632726"/>
              <a:ext cx="206061" cy="2403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93E9C-16D1-44E3-B16C-9C651815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869" y="3873097"/>
              <a:ext cx="206061" cy="240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30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2.xml><?xml version="1.0" encoding="utf-8"?>
<a:theme xmlns:a="http://schemas.openxmlformats.org/drawingml/2006/main" name="1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Summit 2019 template_16x9_dark_V02</Template>
  <TotalTime>6222</TotalTime>
  <Words>346</Words>
  <Application>Microsoft Office PowerPoint</Application>
  <PresentationFormat>Custom</PresentationFormat>
  <Paragraphs>75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Amazon Ember Regular</vt:lpstr>
      <vt:lpstr>Helvetica Neue</vt:lpstr>
      <vt:lpstr>Amazon Ember</vt:lpstr>
      <vt:lpstr>Amazon Ember Light</vt:lpstr>
      <vt:lpstr>Arial</vt:lpstr>
      <vt:lpstr>Arial Black</vt:lpstr>
      <vt:lpstr>Calibri</vt:lpstr>
      <vt:lpstr>Consolas</vt:lpstr>
      <vt:lpstr>Lucida Console</vt:lpstr>
      <vt:lpstr>Segoe UI</vt:lpstr>
      <vt:lpstr>Times New Roman</vt:lpstr>
      <vt:lpstr>Wingdings</vt:lpstr>
      <vt:lpstr>DeckTemplate-AWS</vt:lpstr>
      <vt:lpstr>1_DeckTemplate-AWS</vt:lpstr>
      <vt:lpstr>PowerPoint Presentation</vt:lpstr>
      <vt:lpstr>Agenda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Lab Guide</vt:lpstr>
      <vt:lpstr>PowerPoint Presentation</vt:lpstr>
      <vt:lpstr>Getting Help! Watch your time…  but you can also complete later. It’s a learning exercise, not a race. </vt:lpstr>
      <vt:lpstr>Q&amp;A – Thank You!  Please provide feedback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Mckeon, Belinda</dc:creator>
  <cp:keywords>AWS Summit 2019</cp:keywords>
  <cp:lastModifiedBy>Lam, Elgin</cp:lastModifiedBy>
  <cp:revision>41</cp:revision>
  <dcterms:created xsi:type="dcterms:W3CDTF">2019-02-01T02:25:04Z</dcterms:created>
  <dcterms:modified xsi:type="dcterms:W3CDTF">2019-08-02T04:53:56Z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