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3"/>
  </p:notesMasterIdLst>
  <p:sldIdLst>
    <p:sldId id="256" r:id="rId2"/>
    <p:sldId id="257" r:id="rId3"/>
    <p:sldId id="259" r:id="rId4"/>
    <p:sldId id="260" r:id="rId5"/>
    <p:sldId id="261" r:id="rId6"/>
    <p:sldId id="292" r:id="rId7"/>
    <p:sldId id="263" r:id="rId8"/>
    <p:sldId id="267" r:id="rId9"/>
    <p:sldId id="268" r:id="rId10"/>
    <p:sldId id="281" r:id="rId11"/>
    <p:sldId id="282" r:id="rId12"/>
    <p:sldId id="286" r:id="rId13"/>
    <p:sldId id="283" r:id="rId14"/>
    <p:sldId id="285" r:id="rId15"/>
    <p:sldId id="269" r:id="rId16"/>
    <p:sldId id="270" r:id="rId17"/>
    <p:sldId id="264" r:id="rId18"/>
    <p:sldId id="271" r:id="rId19"/>
    <p:sldId id="265" r:id="rId20"/>
    <p:sldId id="273" r:id="rId21"/>
    <p:sldId id="274" r:id="rId22"/>
    <p:sldId id="276" r:id="rId23"/>
    <p:sldId id="275" r:id="rId24"/>
    <p:sldId id="277" r:id="rId25"/>
    <p:sldId id="278" r:id="rId26"/>
    <p:sldId id="279" r:id="rId27"/>
    <p:sldId id="288" r:id="rId28"/>
    <p:sldId id="289" r:id="rId29"/>
    <p:sldId id="287" r:id="rId30"/>
    <p:sldId id="290" r:id="rId31"/>
    <p:sldId id="291"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brey" initials="A" lastIdx="2" clrIdx="0">
    <p:extLst>
      <p:ext uri="{19B8F6BF-5375-455C-9EA6-DF929625EA0E}">
        <p15:presenceInfo xmlns:p15="http://schemas.microsoft.com/office/powerpoint/2012/main" userId="Aubre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92" autoAdjust="0"/>
    <p:restoredTop sz="83384" autoAdjust="0"/>
  </p:normalViewPr>
  <p:slideViewPr>
    <p:cSldViewPr snapToGrid="0">
      <p:cViewPr varScale="1">
        <p:scale>
          <a:sx n="109" d="100"/>
          <a:sy n="109" d="100"/>
        </p:scale>
        <p:origin x="61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Case Entry</a:t>
            </a:r>
            <a:r>
              <a:rPr lang="en-US" baseline="0"/>
              <a:t> Projection</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solidFill>
                <a:schemeClr val="accent1"/>
              </a:solidFill>
              <a:round/>
            </a:ln>
            <a:effectLst/>
          </c:spPr>
          <c:marker>
            <c:symbol val="none"/>
          </c:marker>
          <c:xVal>
            <c:numRef>
              <c:f>Sheet1!$A$27:$A$36</c:f>
              <c:numCache>
                <c:formatCode>General</c:formatCode>
                <c:ptCount val="10"/>
                <c:pt idx="0">
                  <c:v>2011</c:v>
                </c:pt>
                <c:pt idx="1">
                  <c:v>2012</c:v>
                </c:pt>
                <c:pt idx="2">
                  <c:v>2013</c:v>
                </c:pt>
                <c:pt idx="3">
                  <c:v>2014</c:v>
                </c:pt>
                <c:pt idx="4">
                  <c:v>2015</c:v>
                </c:pt>
                <c:pt idx="5">
                  <c:v>2016</c:v>
                </c:pt>
                <c:pt idx="6">
                  <c:v>2017</c:v>
                </c:pt>
                <c:pt idx="7">
                  <c:v>2018</c:v>
                </c:pt>
                <c:pt idx="8">
                  <c:v>2019</c:v>
                </c:pt>
                <c:pt idx="9">
                  <c:v>2020</c:v>
                </c:pt>
              </c:numCache>
            </c:numRef>
          </c:xVal>
          <c:yVal>
            <c:numRef>
              <c:f>Sheet1!$B$27:$B$36</c:f>
              <c:numCache>
                <c:formatCode>General</c:formatCode>
                <c:ptCount val="10"/>
                <c:pt idx="0">
                  <c:v>313624</c:v>
                </c:pt>
                <c:pt idx="1">
                  <c:v>354542</c:v>
                </c:pt>
                <c:pt idx="2">
                  <c:v>377361</c:v>
                </c:pt>
                <c:pt idx="3">
                  <c:v>447801</c:v>
                </c:pt>
                <c:pt idx="4">
                  <c:v>541634</c:v>
                </c:pt>
                <c:pt idx="5">
                  <c:v>562325</c:v>
                </c:pt>
                <c:pt idx="6">
                  <c:v>620220.89999999106</c:v>
                </c:pt>
                <c:pt idx="7">
                  <c:v>673798.59999999404</c:v>
                </c:pt>
                <c:pt idx="8">
                  <c:v>727376.29999999702</c:v>
                </c:pt>
                <c:pt idx="9">
                  <c:v>780954</c:v>
                </c:pt>
              </c:numCache>
            </c:numRef>
          </c:yVal>
          <c:smooth val="0"/>
          <c:extLst>
            <c:ext xmlns:c16="http://schemas.microsoft.com/office/drawing/2014/chart" uri="{C3380CC4-5D6E-409C-BE32-E72D297353CC}">
              <c16:uniqueId val="{00000000-37BB-4966-9B19-4AF98446986F}"/>
            </c:ext>
          </c:extLst>
        </c:ser>
        <c:dLbls>
          <c:showLegendKey val="0"/>
          <c:showVal val="0"/>
          <c:showCatName val="0"/>
          <c:showSerName val="0"/>
          <c:showPercent val="0"/>
          <c:showBubbleSize val="0"/>
        </c:dLbls>
        <c:axId val="527375896"/>
        <c:axId val="527372616"/>
      </c:scatterChart>
      <c:valAx>
        <c:axId val="52737589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7372616"/>
        <c:crosses val="autoZero"/>
        <c:crossBetween val="midCat"/>
      </c:valAx>
      <c:valAx>
        <c:axId val="5273726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737589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Certified Projection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rgbClr val="0070C0"/>
              </a:solidFill>
              <a:round/>
            </a:ln>
            <a:effectLst/>
          </c:spPr>
          <c:marker>
            <c:symbol val="none"/>
          </c:marker>
          <c:cat>
            <c:numRef>
              <c:f>Sheet1!$C$1:$C$10</c:f>
              <c:numCache>
                <c:formatCode>General</c:formatCode>
                <c:ptCount val="10"/>
                <c:pt idx="0">
                  <c:v>2011</c:v>
                </c:pt>
                <c:pt idx="1">
                  <c:v>2012</c:v>
                </c:pt>
                <c:pt idx="2">
                  <c:v>2013</c:v>
                </c:pt>
                <c:pt idx="3">
                  <c:v>2014</c:v>
                </c:pt>
                <c:pt idx="4">
                  <c:v>2015</c:v>
                </c:pt>
                <c:pt idx="5">
                  <c:v>2016</c:v>
                </c:pt>
                <c:pt idx="6">
                  <c:v>2017</c:v>
                </c:pt>
                <c:pt idx="7">
                  <c:v>2018</c:v>
                </c:pt>
                <c:pt idx="8">
                  <c:v>2019</c:v>
                </c:pt>
                <c:pt idx="9">
                  <c:v>2020</c:v>
                </c:pt>
              </c:numCache>
            </c:numRef>
          </c:cat>
          <c:val>
            <c:numRef>
              <c:f>Sheet1!$B$1:$B$10</c:f>
              <c:numCache>
                <c:formatCode>General</c:formatCode>
                <c:ptCount val="10"/>
                <c:pt idx="0">
                  <c:v>287638</c:v>
                </c:pt>
                <c:pt idx="1">
                  <c:v>335676</c:v>
                </c:pt>
                <c:pt idx="2">
                  <c:v>366385</c:v>
                </c:pt>
                <c:pt idx="3">
                  <c:v>436985</c:v>
                </c:pt>
                <c:pt idx="4">
                  <c:v>531597</c:v>
                </c:pt>
                <c:pt idx="5">
                  <c:v>553843</c:v>
                </c:pt>
                <c:pt idx="6">
                  <c:v>617629</c:v>
                </c:pt>
                <c:pt idx="7">
                  <c:v>674469</c:v>
                </c:pt>
                <c:pt idx="8">
                  <c:v>731309</c:v>
                </c:pt>
                <c:pt idx="9">
                  <c:v>788149</c:v>
                </c:pt>
              </c:numCache>
            </c:numRef>
          </c:val>
          <c:smooth val="0"/>
          <c:extLst>
            <c:ext xmlns:c16="http://schemas.microsoft.com/office/drawing/2014/chart" uri="{C3380CC4-5D6E-409C-BE32-E72D297353CC}">
              <c16:uniqueId val="{00000000-BC5E-4100-9B23-4A5C8F4154AA}"/>
            </c:ext>
          </c:extLst>
        </c:ser>
        <c:dLbls>
          <c:showLegendKey val="0"/>
          <c:showVal val="0"/>
          <c:showCatName val="0"/>
          <c:showSerName val="0"/>
          <c:showPercent val="0"/>
          <c:showBubbleSize val="0"/>
        </c:dLbls>
        <c:smooth val="0"/>
        <c:axId val="357970936"/>
        <c:axId val="357970280"/>
      </c:lineChart>
      <c:catAx>
        <c:axId val="357970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7970280"/>
        <c:crosses val="autoZero"/>
        <c:auto val="1"/>
        <c:lblAlgn val="ctr"/>
        <c:lblOffset val="100"/>
        <c:noMultiLvlLbl val="0"/>
      </c:catAx>
      <c:valAx>
        <c:axId val="3579702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79709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Denied Projection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4"/>
              </a:solidFill>
              <a:round/>
            </a:ln>
            <a:effectLst/>
          </c:spPr>
          <c:marker>
            <c:symbol val="none"/>
          </c:marker>
          <c:cat>
            <c:numRef>
              <c:f>Sheet1!$C$1:$C$10</c:f>
              <c:numCache>
                <c:formatCode>General</c:formatCode>
                <c:ptCount val="10"/>
                <c:pt idx="0">
                  <c:v>2011</c:v>
                </c:pt>
                <c:pt idx="1">
                  <c:v>2012</c:v>
                </c:pt>
                <c:pt idx="2">
                  <c:v>2013</c:v>
                </c:pt>
                <c:pt idx="3">
                  <c:v>2014</c:v>
                </c:pt>
                <c:pt idx="4">
                  <c:v>2015</c:v>
                </c:pt>
                <c:pt idx="5">
                  <c:v>2016</c:v>
                </c:pt>
                <c:pt idx="6">
                  <c:v>2017</c:v>
                </c:pt>
                <c:pt idx="7">
                  <c:v>2018</c:v>
                </c:pt>
                <c:pt idx="8">
                  <c:v>2019</c:v>
                </c:pt>
                <c:pt idx="9">
                  <c:v>2020</c:v>
                </c:pt>
              </c:numCache>
            </c:numRef>
          </c:cat>
          <c:val>
            <c:numRef>
              <c:f>Sheet1!$B$14:$B$23</c:f>
              <c:numCache>
                <c:formatCode>General</c:formatCode>
                <c:ptCount val="10"/>
                <c:pt idx="0">
                  <c:v>25986</c:v>
                </c:pt>
                <c:pt idx="1">
                  <c:v>18866</c:v>
                </c:pt>
                <c:pt idx="2">
                  <c:v>10976</c:v>
                </c:pt>
                <c:pt idx="3">
                  <c:v>10816</c:v>
                </c:pt>
                <c:pt idx="4">
                  <c:v>10037</c:v>
                </c:pt>
                <c:pt idx="5">
                  <c:v>8482</c:v>
                </c:pt>
                <c:pt idx="6">
                  <c:v>2777.7000000000007</c:v>
                </c:pt>
                <c:pt idx="7">
                  <c:v>-484.20000000000073</c:v>
                </c:pt>
                <c:pt idx="8">
                  <c:v>-3746.1000000000022</c:v>
                </c:pt>
                <c:pt idx="9">
                  <c:v>-7008</c:v>
                </c:pt>
              </c:numCache>
            </c:numRef>
          </c:val>
          <c:smooth val="0"/>
          <c:extLst>
            <c:ext xmlns:c16="http://schemas.microsoft.com/office/drawing/2014/chart" uri="{C3380CC4-5D6E-409C-BE32-E72D297353CC}">
              <c16:uniqueId val="{00000000-24CC-4671-BFBB-F29DEE5B2061}"/>
            </c:ext>
          </c:extLst>
        </c:ser>
        <c:dLbls>
          <c:showLegendKey val="0"/>
          <c:showVal val="0"/>
          <c:showCatName val="0"/>
          <c:showSerName val="0"/>
          <c:showPercent val="0"/>
          <c:showBubbleSize val="0"/>
        </c:dLbls>
        <c:smooth val="0"/>
        <c:axId val="357970936"/>
        <c:axId val="357970280"/>
      </c:lineChart>
      <c:catAx>
        <c:axId val="357970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7970280"/>
        <c:crosses val="autoZero"/>
        <c:auto val="1"/>
        <c:lblAlgn val="ctr"/>
        <c:lblOffset val="100"/>
        <c:noMultiLvlLbl val="0"/>
      </c:catAx>
      <c:valAx>
        <c:axId val="3579702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79709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17-06-30T07:42:21.767" idx="2">
    <p:pos x="106" y="106"/>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4AB998-D3AA-4ACD-93C1-6E5E0BC52B90}" type="datetimeFigureOut">
              <a:rPr lang="en-US" smtClean="0"/>
              <a:t>6/30/2017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C48219-CCFC-46C2-A094-727F1A752DB1}" type="slidenum">
              <a:rPr lang="en-US" smtClean="0"/>
              <a:t>‹#›</a:t>
            </a:fld>
            <a:endParaRPr lang="en-US"/>
          </a:p>
        </p:txBody>
      </p:sp>
    </p:spTree>
    <p:extLst>
      <p:ext uri="{BB962C8B-B14F-4D97-AF65-F5344CB8AC3E}">
        <p14:creationId xmlns:p14="http://schemas.microsoft.com/office/powerpoint/2010/main" val="1299417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C48219-CCFC-46C2-A094-727F1A752DB1}" type="slidenum">
              <a:rPr lang="en-US" smtClean="0"/>
              <a:t>1</a:t>
            </a:fld>
            <a:endParaRPr lang="en-US"/>
          </a:p>
        </p:txBody>
      </p:sp>
    </p:spTree>
    <p:extLst>
      <p:ext uri="{BB962C8B-B14F-4D97-AF65-F5344CB8AC3E}">
        <p14:creationId xmlns:p14="http://schemas.microsoft.com/office/powerpoint/2010/main" val="34047159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a linear model, here is the projection for each case status to 2020. The denied status shrink to zero after 2018 if the trend continues.</a:t>
            </a:r>
          </a:p>
        </p:txBody>
      </p:sp>
      <p:sp>
        <p:nvSpPr>
          <p:cNvPr id="4" name="Slide Number Placeholder 3"/>
          <p:cNvSpPr>
            <a:spLocks noGrp="1"/>
          </p:cNvSpPr>
          <p:nvPr>
            <p:ph type="sldNum" sz="quarter" idx="10"/>
          </p:nvPr>
        </p:nvSpPr>
        <p:spPr/>
        <p:txBody>
          <a:bodyPr/>
          <a:lstStyle/>
          <a:p>
            <a:fld id="{4DC48219-CCFC-46C2-A094-727F1A752DB1}" type="slidenum">
              <a:rPr lang="en-US" smtClean="0"/>
              <a:t>14</a:t>
            </a:fld>
            <a:endParaRPr lang="en-US"/>
          </a:p>
        </p:txBody>
      </p:sp>
    </p:spTree>
    <p:extLst>
      <p:ext uri="{BB962C8B-B14F-4D97-AF65-F5344CB8AC3E}">
        <p14:creationId xmlns:p14="http://schemas.microsoft.com/office/powerpoint/2010/main" val="37753191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Surprising results: The data description from </a:t>
            </a:r>
            <a:r>
              <a:rPr lang="en-US" dirty="0" err="1"/>
              <a:t>Kaggle</a:t>
            </a:r>
            <a:r>
              <a:rPr lang="en-US" dirty="0"/>
              <a:t> lists CASE_STATUS as having values of “Certified,” “Certified-Withdrawn,” Denied,” and “Withdrawn”. The data set contains 7 possible values rather than 4. The “Certified” response is dominating this data set.</a:t>
            </a:r>
          </a:p>
        </p:txBody>
      </p:sp>
      <p:sp>
        <p:nvSpPr>
          <p:cNvPr id="4" name="Slide Number Placeholder 3"/>
          <p:cNvSpPr>
            <a:spLocks noGrp="1"/>
          </p:cNvSpPr>
          <p:nvPr>
            <p:ph type="sldNum" sz="quarter" idx="10"/>
          </p:nvPr>
        </p:nvSpPr>
        <p:spPr/>
        <p:txBody>
          <a:bodyPr/>
          <a:lstStyle/>
          <a:p>
            <a:fld id="{4DC48219-CCFC-46C2-A094-727F1A752DB1}" type="slidenum">
              <a:rPr lang="en-US" smtClean="0"/>
              <a:t>15</a:t>
            </a:fld>
            <a:endParaRPr lang="en-US"/>
          </a:p>
        </p:txBody>
      </p:sp>
    </p:spTree>
    <p:extLst>
      <p:ext uri="{BB962C8B-B14F-4D97-AF65-F5344CB8AC3E}">
        <p14:creationId xmlns:p14="http://schemas.microsoft.com/office/powerpoint/2010/main" val="33392056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C48219-CCFC-46C2-A094-727F1A752DB1}" type="slidenum">
              <a:rPr lang="en-US" smtClean="0"/>
              <a:t>16</a:t>
            </a:fld>
            <a:endParaRPr lang="en-US"/>
          </a:p>
        </p:txBody>
      </p:sp>
    </p:spTree>
    <p:extLst>
      <p:ext uri="{BB962C8B-B14F-4D97-AF65-F5344CB8AC3E}">
        <p14:creationId xmlns:p14="http://schemas.microsoft.com/office/powerpoint/2010/main" val="14287438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top 4 rules have very high lift scores of &gt; 18. </a:t>
            </a:r>
          </a:p>
        </p:txBody>
      </p:sp>
      <p:sp>
        <p:nvSpPr>
          <p:cNvPr id="4" name="Slide Number Placeholder 3"/>
          <p:cNvSpPr>
            <a:spLocks noGrp="1"/>
          </p:cNvSpPr>
          <p:nvPr>
            <p:ph type="sldNum" sz="quarter" idx="10"/>
          </p:nvPr>
        </p:nvSpPr>
        <p:spPr/>
        <p:txBody>
          <a:bodyPr/>
          <a:lstStyle/>
          <a:p>
            <a:fld id="{4DC48219-CCFC-46C2-A094-727F1A752DB1}" type="slidenum">
              <a:rPr lang="en-US" smtClean="0"/>
              <a:t>20</a:t>
            </a:fld>
            <a:endParaRPr lang="en-US"/>
          </a:p>
        </p:txBody>
      </p:sp>
    </p:spTree>
    <p:extLst>
      <p:ext uri="{BB962C8B-B14F-4D97-AF65-F5344CB8AC3E}">
        <p14:creationId xmlns:p14="http://schemas.microsoft.com/office/powerpoint/2010/main" val="42571619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a:t>
            </a:r>
          </a:p>
        </p:txBody>
      </p:sp>
      <p:sp>
        <p:nvSpPr>
          <p:cNvPr id="4" name="Slide Number Placeholder 3"/>
          <p:cNvSpPr>
            <a:spLocks noGrp="1"/>
          </p:cNvSpPr>
          <p:nvPr>
            <p:ph type="sldNum" sz="quarter" idx="10"/>
          </p:nvPr>
        </p:nvSpPr>
        <p:spPr/>
        <p:txBody>
          <a:bodyPr/>
          <a:lstStyle/>
          <a:p>
            <a:fld id="{4DC48219-CCFC-46C2-A094-727F1A752DB1}" type="slidenum">
              <a:rPr lang="en-US" smtClean="0"/>
              <a:t>23</a:t>
            </a:fld>
            <a:endParaRPr lang="en-US"/>
          </a:p>
        </p:txBody>
      </p:sp>
    </p:spTree>
    <p:extLst>
      <p:ext uri="{BB962C8B-B14F-4D97-AF65-F5344CB8AC3E}">
        <p14:creationId xmlns:p14="http://schemas.microsoft.com/office/powerpoint/2010/main" val="11144333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C48219-CCFC-46C2-A094-727F1A752DB1}" type="slidenum">
              <a:rPr lang="en-US" smtClean="0"/>
              <a:t>24</a:t>
            </a:fld>
            <a:endParaRPr lang="en-US"/>
          </a:p>
        </p:txBody>
      </p:sp>
    </p:spTree>
    <p:extLst>
      <p:ext uri="{BB962C8B-B14F-4D97-AF65-F5344CB8AC3E}">
        <p14:creationId xmlns:p14="http://schemas.microsoft.com/office/powerpoint/2010/main" val="34230284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 to U.S. Department of Labor data field descriptions: https://www.foreignlaborcert.doleta.gov/docs/Performance_Data/Disclosure/FY15-FY16/H-1B_FY16_Record_Layout.pdf</a:t>
            </a:r>
          </a:p>
        </p:txBody>
      </p:sp>
      <p:sp>
        <p:nvSpPr>
          <p:cNvPr id="4" name="Slide Number Placeholder 3"/>
          <p:cNvSpPr>
            <a:spLocks noGrp="1"/>
          </p:cNvSpPr>
          <p:nvPr>
            <p:ph type="sldNum" sz="quarter" idx="10"/>
          </p:nvPr>
        </p:nvSpPr>
        <p:spPr/>
        <p:txBody>
          <a:bodyPr/>
          <a:lstStyle/>
          <a:p>
            <a:fld id="{4DC48219-CCFC-46C2-A094-727F1A752DB1}" type="slidenum">
              <a:rPr lang="en-US" smtClean="0"/>
              <a:t>29</a:t>
            </a:fld>
            <a:endParaRPr lang="en-US"/>
          </a:p>
        </p:txBody>
      </p:sp>
    </p:spTree>
    <p:extLst>
      <p:ext uri="{BB962C8B-B14F-4D97-AF65-F5344CB8AC3E}">
        <p14:creationId xmlns:p14="http://schemas.microsoft.com/office/powerpoint/2010/main" val="3297254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C48219-CCFC-46C2-A094-727F1A752DB1}" type="slidenum">
              <a:rPr lang="en-US" smtClean="0"/>
              <a:t>2</a:t>
            </a:fld>
            <a:endParaRPr lang="en-US"/>
          </a:p>
        </p:txBody>
      </p:sp>
    </p:spTree>
    <p:extLst>
      <p:ext uri="{BB962C8B-B14F-4D97-AF65-F5344CB8AC3E}">
        <p14:creationId xmlns:p14="http://schemas.microsoft.com/office/powerpoint/2010/main" val="9531277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retrieved from:  https://www.kaggle.com/nsharan/h-1b-visa</a:t>
            </a:r>
          </a:p>
        </p:txBody>
      </p:sp>
      <p:sp>
        <p:nvSpPr>
          <p:cNvPr id="4" name="Slide Number Placeholder 3"/>
          <p:cNvSpPr>
            <a:spLocks noGrp="1"/>
          </p:cNvSpPr>
          <p:nvPr>
            <p:ph type="sldNum" sz="quarter" idx="10"/>
          </p:nvPr>
        </p:nvSpPr>
        <p:spPr/>
        <p:txBody>
          <a:bodyPr/>
          <a:lstStyle/>
          <a:p>
            <a:fld id="{4DC48219-CCFC-46C2-A094-727F1A752DB1}" type="slidenum">
              <a:rPr lang="en-US" smtClean="0"/>
              <a:t>3</a:t>
            </a:fld>
            <a:endParaRPr lang="en-US"/>
          </a:p>
        </p:txBody>
      </p:sp>
    </p:spTree>
    <p:extLst>
      <p:ext uri="{BB962C8B-B14F-4D97-AF65-F5344CB8AC3E}">
        <p14:creationId xmlns:p14="http://schemas.microsoft.com/office/powerpoint/2010/main" val="3781198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Conclusion: I decided to omit, rather than impute rows with missing values. Omitting NULL values reduced the original dataset from 3,002,458objects  down to 2,877,783.</a:t>
            </a:r>
          </a:p>
        </p:txBody>
      </p:sp>
      <p:sp>
        <p:nvSpPr>
          <p:cNvPr id="4" name="Slide Number Placeholder 3"/>
          <p:cNvSpPr>
            <a:spLocks noGrp="1"/>
          </p:cNvSpPr>
          <p:nvPr>
            <p:ph type="sldNum" sz="quarter" idx="10"/>
          </p:nvPr>
        </p:nvSpPr>
        <p:spPr/>
        <p:txBody>
          <a:bodyPr/>
          <a:lstStyle/>
          <a:p>
            <a:fld id="{4DC48219-CCFC-46C2-A094-727F1A752DB1}" type="slidenum">
              <a:rPr lang="en-US" smtClean="0"/>
              <a:t>8</a:t>
            </a:fld>
            <a:endParaRPr lang="en-US"/>
          </a:p>
        </p:txBody>
      </p:sp>
    </p:spTree>
    <p:extLst>
      <p:ext uri="{BB962C8B-B14F-4D97-AF65-F5344CB8AC3E}">
        <p14:creationId xmlns:p14="http://schemas.microsoft.com/office/powerpoint/2010/main" val="3827947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Majority of data fields are categorical. I can also see that some of the features seem to be redundant, and not helpful to the models I hope to build. Example: </a:t>
            </a:r>
            <a:r>
              <a:rPr lang="en-US" dirty="0" err="1"/>
              <a:t>lon</a:t>
            </a:r>
            <a:r>
              <a:rPr lang="en-US" dirty="0"/>
              <a:t> and </a:t>
            </a:r>
            <a:r>
              <a:rPr lang="en-US" dirty="0" err="1"/>
              <a:t>lat</a:t>
            </a:r>
            <a:r>
              <a:rPr lang="en-US" dirty="0"/>
              <a:t> values will likely confirm the value in the WORKSITE field. </a:t>
            </a:r>
          </a:p>
        </p:txBody>
      </p:sp>
      <p:sp>
        <p:nvSpPr>
          <p:cNvPr id="4" name="Slide Number Placeholder 3"/>
          <p:cNvSpPr>
            <a:spLocks noGrp="1"/>
          </p:cNvSpPr>
          <p:nvPr>
            <p:ph type="sldNum" sz="quarter" idx="10"/>
          </p:nvPr>
        </p:nvSpPr>
        <p:spPr/>
        <p:txBody>
          <a:bodyPr/>
          <a:lstStyle/>
          <a:p>
            <a:fld id="{4DC48219-CCFC-46C2-A094-727F1A752DB1}" type="slidenum">
              <a:rPr lang="en-US" smtClean="0"/>
              <a:t>9</a:t>
            </a:fld>
            <a:endParaRPr lang="en-US"/>
          </a:p>
        </p:txBody>
      </p:sp>
    </p:spTree>
    <p:extLst>
      <p:ext uri="{BB962C8B-B14F-4D97-AF65-F5344CB8AC3E}">
        <p14:creationId xmlns:p14="http://schemas.microsoft.com/office/powerpoint/2010/main" val="1679548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Categories need to be joined, as the naming conventions changed (See “computer programmers” versus “COMPUTER PROGRAMMERS”)</a:t>
            </a:r>
          </a:p>
        </p:txBody>
      </p:sp>
      <p:sp>
        <p:nvSpPr>
          <p:cNvPr id="4" name="Slide Number Placeholder 3"/>
          <p:cNvSpPr>
            <a:spLocks noGrp="1"/>
          </p:cNvSpPr>
          <p:nvPr>
            <p:ph type="sldNum" sz="quarter" idx="10"/>
          </p:nvPr>
        </p:nvSpPr>
        <p:spPr/>
        <p:txBody>
          <a:bodyPr/>
          <a:lstStyle/>
          <a:p>
            <a:fld id="{4DC48219-CCFC-46C2-A094-727F1A752DB1}" type="slidenum">
              <a:rPr lang="en-US" smtClean="0"/>
              <a:t>10</a:t>
            </a:fld>
            <a:endParaRPr lang="en-US"/>
          </a:p>
        </p:txBody>
      </p:sp>
    </p:spTree>
    <p:extLst>
      <p:ext uri="{BB962C8B-B14F-4D97-AF65-F5344CB8AC3E}">
        <p14:creationId xmlns:p14="http://schemas.microsoft.com/office/powerpoint/2010/main" val="38721162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Unfortunately, the data set changes after 2014 due to the use of capital letters or other additions.</a:t>
            </a:r>
          </a:p>
        </p:txBody>
      </p:sp>
      <p:sp>
        <p:nvSpPr>
          <p:cNvPr id="4" name="Slide Number Placeholder 3"/>
          <p:cNvSpPr>
            <a:spLocks noGrp="1"/>
          </p:cNvSpPr>
          <p:nvPr>
            <p:ph type="sldNum" sz="quarter" idx="10"/>
          </p:nvPr>
        </p:nvSpPr>
        <p:spPr/>
        <p:txBody>
          <a:bodyPr/>
          <a:lstStyle/>
          <a:p>
            <a:fld id="{4DC48219-CCFC-46C2-A094-727F1A752DB1}" type="slidenum">
              <a:rPr lang="en-US" smtClean="0"/>
              <a:t>11</a:t>
            </a:fld>
            <a:endParaRPr lang="en-US"/>
          </a:p>
        </p:txBody>
      </p:sp>
    </p:spTree>
    <p:extLst>
      <p:ext uri="{BB962C8B-B14F-4D97-AF65-F5344CB8AC3E}">
        <p14:creationId xmlns:p14="http://schemas.microsoft.com/office/powerpoint/2010/main" val="12093809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growth rate of applicants conforms well to a linear model. </a:t>
            </a:r>
          </a:p>
        </p:txBody>
      </p:sp>
      <p:sp>
        <p:nvSpPr>
          <p:cNvPr id="4" name="Slide Number Placeholder 3"/>
          <p:cNvSpPr>
            <a:spLocks noGrp="1"/>
          </p:cNvSpPr>
          <p:nvPr>
            <p:ph type="sldNum" sz="quarter" idx="10"/>
          </p:nvPr>
        </p:nvSpPr>
        <p:spPr/>
        <p:txBody>
          <a:bodyPr/>
          <a:lstStyle/>
          <a:p>
            <a:fld id="{4DC48219-CCFC-46C2-A094-727F1A752DB1}" type="slidenum">
              <a:rPr lang="en-US" smtClean="0"/>
              <a:t>12</a:t>
            </a:fld>
            <a:endParaRPr lang="en-US"/>
          </a:p>
        </p:txBody>
      </p:sp>
    </p:spTree>
    <p:extLst>
      <p:ext uri="{BB962C8B-B14F-4D97-AF65-F5344CB8AC3E}">
        <p14:creationId xmlns:p14="http://schemas.microsoft.com/office/powerpoint/2010/main" val="29764570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trend of both the denied and certified cases conform well to linear models</a:t>
            </a:r>
          </a:p>
        </p:txBody>
      </p:sp>
      <p:sp>
        <p:nvSpPr>
          <p:cNvPr id="4" name="Slide Number Placeholder 3"/>
          <p:cNvSpPr>
            <a:spLocks noGrp="1"/>
          </p:cNvSpPr>
          <p:nvPr>
            <p:ph type="sldNum" sz="quarter" idx="10"/>
          </p:nvPr>
        </p:nvSpPr>
        <p:spPr/>
        <p:txBody>
          <a:bodyPr/>
          <a:lstStyle/>
          <a:p>
            <a:fld id="{4DC48219-CCFC-46C2-A094-727F1A752DB1}" type="slidenum">
              <a:rPr lang="en-US" smtClean="0"/>
              <a:t>13</a:t>
            </a:fld>
            <a:endParaRPr lang="en-US"/>
          </a:p>
        </p:txBody>
      </p:sp>
    </p:spTree>
    <p:extLst>
      <p:ext uri="{BB962C8B-B14F-4D97-AF65-F5344CB8AC3E}">
        <p14:creationId xmlns:p14="http://schemas.microsoft.com/office/powerpoint/2010/main" val="26531175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6/30/2017</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6/30/2017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6/30/2017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6/30/2017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6/30/2017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6/30/2017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6/30/2017</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6/30/2017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6/30/2017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6/30/2017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6/30/2017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6/30/2017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6/30/2017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6/30/2017</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6/30/2017</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6/30/2017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6/30/2017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6/30/2017</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kaggle.com/nsharan/h-1b-vis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05A11-81D8-422E-8CC0-117428E2E9E5}"/>
              </a:ext>
            </a:extLst>
          </p:cNvPr>
          <p:cNvSpPr>
            <a:spLocks noGrp="1"/>
          </p:cNvSpPr>
          <p:nvPr>
            <p:ph type="ctrTitle"/>
          </p:nvPr>
        </p:nvSpPr>
        <p:spPr/>
        <p:txBody>
          <a:bodyPr/>
          <a:lstStyle/>
          <a:p>
            <a:r>
              <a:rPr lang="en-US" dirty="0"/>
              <a:t>H-1B Visa Petitions</a:t>
            </a:r>
          </a:p>
        </p:txBody>
      </p:sp>
      <p:sp>
        <p:nvSpPr>
          <p:cNvPr id="3" name="Subtitle 2">
            <a:extLst>
              <a:ext uri="{FF2B5EF4-FFF2-40B4-BE49-F238E27FC236}">
                <a16:creationId xmlns:a16="http://schemas.microsoft.com/office/drawing/2014/main" id="{48F346A6-4BCD-4BDC-A9CC-578B3B643C34}"/>
              </a:ext>
            </a:extLst>
          </p:cNvPr>
          <p:cNvSpPr>
            <a:spLocks noGrp="1"/>
          </p:cNvSpPr>
          <p:nvPr>
            <p:ph type="subTitle" idx="1"/>
          </p:nvPr>
        </p:nvSpPr>
        <p:spPr/>
        <p:txBody>
          <a:bodyPr>
            <a:normAutofit fontScale="77500" lnSpcReduction="20000"/>
          </a:bodyPr>
          <a:lstStyle/>
          <a:p>
            <a:r>
              <a:rPr lang="en-US" dirty="0"/>
              <a:t>Aubrey Sharwarko</a:t>
            </a:r>
          </a:p>
          <a:p>
            <a:r>
              <a:rPr lang="en-US" dirty="0"/>
              <a:t>Regis University</a:t>
            </a:r>
          </a:p>
          <a:p>
            <a:r>
              <a:rPr lang="en-US" dirty="0"/>
              <a:t>MSDS 692 Summer, 2017</a:t>
            </a:r>
          </a:p>
        </p:txBody>
      </p:sp>
    </p:spTree>
    <p:extLst>
      <p:ext uri="{BB962C8B-B14F-4D97-AF65-F5344CB8AC3E}">
        <p14:creationId xmlns:p14="http://schemas.microsoft.com/office/powerpoint/2010/main" val="519528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2BAB-2419-4C26-8F25-0077797E6AF6}"/>
              </a:ext>
            </a:extLst>
          </p:cNvPr>
          <p:cNvSpPr>
            <a:spLocks noGrp="1"/>
          </p:cNvSpPr>
          <p:nvPr>
            <p:ph type="title"/>
          </p:nvPr>
        </p:nvSpPr>
        <p:spPr/>
        <p:txBody>
          <a:bodyPr/>
          <a:lstStyle/>
          <a:p>
            <a:r>
              <a:rPr lang="en-US" dirty="0"/>
              <a:t>Data Quality Issues from Naming Conventions</a:t>
            </a:r>
          </a:p>
        </p:txBody>
      </p:sp>
      <p:pic>
        <p:nvPicPr>
          <p:cNvPr id="5" name="Picture 4">
            <a:extLst>
              <a:ext uri="{FF2B5EF4-FFF2-40B4-BE49-F238E27FC236}">
                <a16:creationId xmlns:a16="http://schemas.microsoft.com/office/drawing/2014/main" id="{2CAE02F4-E8CE-4D7C-A27E-1C830D24997D}"/>
              </a:ext>
            </a:extLst>
          </p:cNvPr>
          <p:cNvPicPr>
            <a:picLocks noChangeAspect="1"/>
          </p:cNvPicPr>
          <p:nvPr/>
        </p:nvPicPr>
        <p:blipFill>
          <a:blip r:embed="rId3"/>
          <a:stretch>
            <a:fillRect/>
          </a:stretch>
        </p:blipFill>
        <p:spPr>
          <a:xfrm rot="5400000">
            <a:off x="4042489" y="-245933"/>
            <a:ext cx="3433177" cy="9208249"/>
          </a:xfrm>
          <a:prstGeom prst="rect">
            <a:avLst/>
          </a:prstGeom>
        </p:spPr>
      </p:pic>
    </p:spTree>
    <p:extLst>
      <p:ext uri="{BB962C8B-B14F-4D97-AF65-F5344CB8AC3E}">
        <p14:creationId xmlns:p14="http://schemas.microsoft.com/office/powerpoint/2010/main" val="1318406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240F8-5A4D-4ADD-9989-0A5772F5D898}"/>
              </a:ext>
            </a:extLst>
          </p:cNvPr>
          <p:cNvSpPr>
            <a:spLocks noGrp="1"/>
          </p:cNvSpPr>
          <p:nvPr>
            <p:ph type="title"/>
          </p:nvPr>
        </p:nvSpPr>
        <p:spPr/>
        <p:txBody>
          <a:bodyPr/>
          <a:lstStyle/>
          <a:p>
            <a:r>
              <a:rPr lang="en-US" dirty="0"/>
              <a:t>Change in Naming Convention after 2014</a:t>
            </a:r>
          </a:p>
        </p:txBody>
      </p:sp>
      <p:sp>
        <p:nvSpPr>
          <p:cNvPr id="3" name="Content Placeholder 2">
            <a:extLst>
              <a:ext uri="{FF2B5EF4-FFF2-40B4-BE49-F238E27FC236}">
                <a16:creationId xmlns:a16="http://schemas.microsoft.com/office/drawing/2014/main" id="{45CFD8AB-835D-408A-BCCA-97FA516CDFCA}"/>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F931B66-C66E-4E32-AEBA-FD57D400B81C}"/>
              </a:ext>
            </a:extLst>
          </p:cNvPr>
          <p:cNvPicPr>
            <a:picLocks noChangeAspect="1"/>
          </p:cNvPicPr>
          <p:nvPr/>
        </p:nvPicPr>
        <p:blipFill>
          <a:blip r:embed="rId3"/>
          <a:stretch>
            <a:fillRect/>
          </a:stretch>
        </p:blipFill>
        <p:spPr>
          <a:xfrm rot="5400000">
            <a:off x="1042225" y="882650"/>
            <a:ext cx="4773550" cy="6858000"/>
          </a:xfrm>
          <a:prstGeom prst="rect">
            <a:avLst/>
          </a:prstGeom>
        </p:spPr>
      </p:pic>
      <p:pic>
        <p:nvPicPr>
          <p:cNvPr id="5" name="Picture 4">
            <a:extLst>
              <a:ext uri="{FF2B5EF4-FFF2-40B4-BE49-F238E27FC236}">
                <a16:creationId xmlns:a16="http://schemas.microsoft.com/office/drawing/2014/main" id="{B2AA8F57-8867-40F9-B776-4C88B5273E16}"/>
              </a:ext>
            </a:extLst>
          </p:cNvPr>
          <p:cNvPicPr>
            <a:picLocks noChangeAspect="1"/>
          </p:cNvPicPr>
          <p:nvPr/>
        </p:nvPicPr>
        <p:blipFill>
          <a:blip r:embed="rId4"/>
          <a:stretch>
            <a:fillRect/>
          </a:stretch>
        </p:blipFill>
        <p:spPr>
          <a:xfrm>
            <a:off x="6858000" y="4619392"/>
            <a:ext cx="4391025" cy="1990725"/>
          </a:xfrm>
          <a:prstGeom prst="rect">
            <a:avLst/>
          </a:prstGeom>
        </p:spPr>
      </p:pic>
      <p:pic>
        <p:nvPicPr>
          <p:cNvPr id="6" name="Picture 5">
            <a:extLst>
              <a:ext uri="{FF2B5EF4-FFF2-40B4-BE49-F238E27FC236}">
                <a16:creationId xmlns:a16="http://schemas.microsoft.com/office/drawing/2014/main" id="{79E25A0C-EA3D-4A09-8571-507876F39CA7}"/>
              </a:ext>
            </a:extLst>
          </p:cNvPr>
          <p:cNvPicPr>
            <a:picLocks noChangeAspect="1"/>
          </p:cNvPicPr>
          <p:nvPr/>
        </p:nvPicPr>
        <p:blipFill>
          <a:blip r:embed="rId5"/>
          <a:stretch>
            <a:fillRect/>
          </a:stretch>
        </p:blipFill>
        <p:spPr>
          <a:xfrm>
            <a:off x="7109617" y="1924874"/>
            <a:ext cx="3714750" cy="1771650"/>
          </a:xfrm>
          <a:prstGeom prst="rect">
            <a:avLst/>
          </a:prstGeom>
        </p:spPr>
      </p:pic>
      <p:cxnSp>
        <p:nvCxnSpPr>
          <p:cNvPr id="10" name="Straight Arrow Connector 9">
            <a:extLst>
              <a:ext uri="{FF2B5EF4-FFF2-40B4-BE49-F238E27FC236}">
                <a16:creationId xmlns:a16="http://schemas.microsoft.com/office/drawing/2014/main" id="{AE8A2972-6108-45DF-BEA2-2CF5FC264B61}"/>
              </a:ext>
            </a:extLst>
          </p:cNvPr>
          <p:cNvCxnSpPr/>
          <p:nvPr/>
        </p:nvCxnSpPr>
        <p:spPr>
          <a:xfrm flipV="1">
            <a:off x="1154954" y="2501900"/>
            <a:ext cx="6071346" cy="2590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236B171-8AE8-48AD-82E0-A81AE92B6F2D}"/>
              </a:ext>
            </a:extLst>
          </p:cNvPr>
          <p:cNvCxnSpPr/>
          <p:nvPr/>
        </p:nvCxnSpPr>
        <p:spPr>
          <a:xfrm flipV="1">
            <a:off x="970804" y="5447179"/>
            <a:ext cx="6138813" cy="928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295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6469E-2D2A-4BC9-BE22-485A1CCF9776}"/>
              </a:ext>
            </a:extLst>
          </p:cNvPr>
          <p:cNvSpPr>
            <a:spLocks noGrp="1"/>
          </p:cNvSpPr>
          <p:nvPr>
            <p:ph type="title"/>
          </p:nvPr>
        </p:nvSpPr>
        <p:spPr>
          <a:xfrm>
            <a:off x="6781800" y="973668"/>
            <a:ext cx="4900660" cy="706964"/>
          </a:xfrm>
        </p:spPr>
        <p:txBody>
          <a:bodyPr/>
          <a:lstStyle/>
          <a:p>
            <a:r>
              <a:rPr lang="en-US" dirty="0"/>
              <a:t>Case Entry Growth Rate</a:t>
            </a:r>
          </a:p>
        </p:txBody>
      </p:sp>
      <p:graphicFrame>
        <p:nvGraphicFramePr>
          <p:cNvPr id="4" name="Chart 3">
            <a:extLst>
              <a:ext uri="{FF2B5EF4-FFF2-40B4-BE49-F238E27FC236}">
                <a16:creationId xmlns:a16="http://schemas.microsoft.com/office/drawing/2014/main" id="{6DB65FFD-53EE-49EE-AC4B-C95A972A020D}"/>
              </a:ext>
            </a:extLst>
          </p:cNvPr>
          <p:cNvGraphicFramePr>
            <a:graphicFrameLocks/>
          </p:cNvGraphicFramePr>
          <p:nvPr>
            <p:extLst>
              <p:ext uri="{D42A27DB-BD31-4B8C-83A1-F6EECF244321}">
                <p14:modId xmlns:p14="http://schemas.microsoft.com/office/powerpoint/2010/main" val="1600445262"/>
              </p:ext>
            </p:extLst>
          </p:nvPr>
        </p:nvGraphicFramePr>
        <p:xfrm>
          <a:off x="6715125" y="2984500"/>
          <a:ext cx="5256260" cy="3505200"/>
        </p:xfrm>
        <a:graphic>
          <a:graphicData uri="http://schemas.openxmlformats.org/drawingml/2006/chart">
            <c:chart xmlns:c="http://schemas.openxmlformats.org/drawingml/2006/chart" xmlns:r="http://schemas.openxmlformats.org/officeDocument/2006/relationships" r:id="rId3"/>
          </a:graphicData>
        </a:graphic>
      </p:graphicFrame>
      <p:pic>
        <p:nvPicPr>
          <p:cNvPr id="6" name="Picture 5">
            <a:extLst>
              <a:ext uri="{FF2B5EF4-FFF2-40B4-BE49-F238E27FC236}">
                <a16:creationId xmlns:a16="http://schemas.microsoft.com/office/drawing/2014/main" id="{088E8403-86DE-4AA3-A62C-C7F1F5D2D899}"/>
              </a:ext>
            </a:extLst>
          </p:cNvPr>
          <p:cNvPicPr>
            <a:picLocks noChangeAspect="1"/>
          </p:cNvPicPr>
          <p:nvPr/>
        </p:nvPicPr>
        <p:blipFill>
          <a:blip r:embed="rId4"/>
          <a:stretch>
            <a:fillRect/>
          </a:stretch>
        </p:blipFill>
        <p:spPr>
          <a:xfrm>
            <a:off x="0" y="0"/>
            <a:ext cx="6715125" cy="6858000"/>
          </a:xfrm>
          <a:prstGeom prst="rect">
            <a:avLst/>
          </a:prstGeom>
        </p:spPr>
      </p:pic>
    </p:spTree>
    <p:extLst>
      <p:ext uri="{BB962C8B-B14F-4D97-AF65-F5344CB8AC3E}">
        <p14:creationId xmlns:p14="http://schemas.microsoft.com/office/powerpoint/2010/main" val="1121349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B8408-3333-479E-9F0C-7789BF3D9DA8}"/>
              </a:ext>
            </a:extLst>
          </p:cNvPr>
          <p:cNvSpPr>
            <a:spLocks noGrp="1"/>
          </p:cNvSpPr>
          <p:nvPr>
            <p:ph type="title"/>
          </p:nvPr>
        </p:nvSpPr>
        <p:spPr/>
        <p:txBody>
          <a:bodyPr/>
          <a:lstStyle/>
          <a:p>
            <a:r>
              <a:rPr lang="en-US" dirty="0"/>
              <a:t>Case Status by Year</a:t>
            </a:r>
          </a:p>
        </p:txBody>
      </p:sp>
      <p:pic>
        <p:nvPicPr>
          <p:cNvPr id="5" name="Picture 4">
            <a:extLst>
              <a:ext uri="{FF2B5EF4-FFF2-40B4-BE49-F238E27FC236}">
                <a16:creationId xmlns:a16="http://schemas.microsoft.com/office/drawing/2014/main" id="{6149FE19-3418-4593-BBA8-FBE16225D56B}"/>
              </a:ext>
            </a:extLst>
          </p:cNvPr>
          <p:cNvPicPr>
            <a:picLocks noChangeAspect="1"/>
          </p:cNvPicPr>
          <p:nvPr/>
        </p:nvPicPr>
        <p:blipFill>
          <a:blip r:embed="rId3"/>
          <a:stretch>
            <a:fillRect/>
          </a:stretch>
        </p:blipFill>
        <p:spPr>
          <a:xfrm>
            <a:off x="6629400" y="139700"/>
            <a:ext cx="5046908" cy="6718300"/>
          </a:xfrm>
          <a:prstGeom prst="rect">
            <a:avLst/>
          </a:prstGeom>
        </p:spPr>
      </p:pic>
      <p:pic>
        <p:nvPicPr>
          <p:cNvPr id="7" name="Content Placeholder 8">
            <a:extLst>
              <a:ext uri="{FF2B5EF4-FFF2-40B4-BE49-F238E27FC236}">
                <a16:creationId xmlns:a16="http://schemas.microsoft.com/office/drawing/2014/main" id="{CD60C5CF-CA93-4D9F-8400-63F5338A0132}"/>
              </a:ext>
            </a:extLst>
          </p:cNvPr>
          <p:cNvPicPr>
            <a:picLocks noGrp="1" noChangeAspect="1"/>
          </p:cNvPicPr>
          <p:nvPr>
            <p:ph idx="1"/>
          </p:nvPr>
        </p:nvPicPr>
        <p:blipFill>
          <a:blip r:embed="rId4"/>
          <a:stretch>
            <a:fillRect/>
          </a:stretch>
        </p:blipFill>
        <p:spPr>
          <a:xfrm>
            <a:off x="508000" y="1841500"/>
            <a:ext cx="6121400" cy="4762500"/>
          </a:xfrm>
          <a:prstGeom prst="rect">
            <a:avLst/>
          </a:prstGeom>
        </p:spPr>
      </p:pic>
    </p:spTree>
    <p:extLst>
      <p:ext uri="{BB962C8B-B14F-4D97-AF65-F5344CB8AC3E}">
        <p14:creationId xmlns:p14="http://schemas.microsoft.com/office/powerpoint/2010/main" val="1582126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E4D29-DD7F-4850-B7AC-34EAED1D080C}"/>
              </a:ext>
            </a:extLst>
          </p:cNvPr>
          <p:cNvSpPr>
            <a:spLocks noGrp="1"/>
          </p:cNvSpPr>
          <p:nvPr>
            <p:ph type="title"/>
          </p:nvPr>
        </p:nvSpPr>
        <p:spPr/>
        <p:txBody>
          <a:bodyPr/>
          <a:lstStyle/>
          <a:p>
            <a:r>
              <a:rPr lang="en-US" dirty="0"/>
              <a:t>Projection for Certified and Denied</a:t>
            </a:r>
          </a:p>
        </p:txBody>
      </p:sp>
      <p:graphicFrame>
        <p:nvGraphicFramePr>
          <p:cNvPr id="4" name="Chart 3">
            <a:extLst>
              <a:ext uri="{FF2B5EF4-FFF2-40B4-BE49-F238E27FC236}">
                <a16:creationId xmlns:a16="http://schemas.microsoft.com/office/drawing/2014/main" id="{B125E284-3457-4ECC-AE80-AC5D0ADE93CB}"/>
              </a:ext>
            </a:extLst>
          </p:cNvPr>
          <p:cNvGraphicFramePr>
            <a:graphicFrameLocks/>
          </p:cNvGraphicFramePr>
          <p:nvPr>
            <p:extLst>
              <p:ext uri="{D42A27DB-BD31-4B8C-83A1-F6EECF244321}">
                <p14:modId xmlns:p14="http://schemas.microsoft.com/office/powerpoint/2010/main" val="1464837117"/>
              </p:ext>
            </p:extLst>
          </p:nvPr>
        </p:nvGraphicFramePr>
        <p:xfrm>
          <a:off x="1154954" y="3241675"/>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87FE42D0-BA4A-4130-8FF2-AA675F731C51}"/>
              </a:ext>
            </a:extLst>
          </p:cNvPr>
          <p:cNvGraphicFramePr>
            <a:graphicFrameLocks/>
          </p:cNvGraphicFramePr>
          <p:nvPr>
            <p:extLst>
              <p:ext uri="{D42A27DB-BD31-4B8C-83A1-F6EECF244321}">
                <p14:modId xmlns:p14="http://schemas.microsoft.com/office/powerpoint/2010/main" val="2801401452"/>
              </p:ext>
            </p:extLst>
          </p:nvPr>
        </p:nvGraphicFramePr>
        <p:xfrm>
          <a:off x="6042819" y="3241675"/>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50413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F4C5C-B36D-435E-B1C5-9B99E677AE30}"/>
              </a:ext>
            </a:extLst>
          </p:cNvPr>
          <p:cNvSpPr>
            <a:spLocks noGrp="1"/>
          </p:cNvSpPr>
          <p:nvPr>
            <p:ph type="title"/>
          </p:nvPr>
        </p:nvSpPr>
        <p:spPr/>
        <p:txBody>
          <a:bodyPr/>
          <a:lstStyle/>
          <a:p>
            <a:r>
              <a:rPr lang="en-US" dirty="0"/>
              <a:t>Petition Status</a:t>
            </a:r>
          </a:p>
        </p:txBody>
      </p:sp>
      <p:pic>
        <p:nvPicPr>
          <p:cNvPr id="7" name="Content Placeholder 6">
            <a:extLst>
              <a:ext uri="{FF2B5EF4-FFF2-40B4-BE49-F238E27FC236}">
                <a16:creationId xmlns:a16="http://schemas.microsoft.com/office/drawing/2014/main" id="{A61183CE-BFF5-43A4-B8D3-20740333358E}"/>
              </a:ext>
            </a:extLst>
          </p:cNvPr>
          <p:cNvPicPr>
            <a:picLocks noGrp="1" noChangeAspect="1"/>
          </p:cNvPicPr>
          <p:nvPr>
            <p:ph idx="1"/>
          </p:nvPr>
        </p:nvPicPr>
        <p:blipFill>
          <a:blip r:embed="rId3"/>
          <a:stretch>
            <a:fillRect/>
          </a:stretch>
        </p:blipFill>
        <p:spPr>
          <a:xfrm>
            <a:off x="-132522" y="0"/>
            <a:ext cx="12194534" cy="6711555"/>
          </a:xfrm>
          <a:prstGeom prst="rect">
            <a:avLst/>
          </a:prstGeom>
        </p:spPr>
      </p:pic>
    </p:spTree>
    <p:extLst>
      <p:ext uri="{BB962C8B-B14F-4D97-AF65-F5344CB8AC3E}">
        <p14:creationId xmlns:p14="http://schemas.microsoft.com/office/powerpoint/2010/main" val="215502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D2D88-1F1E-4989-AB7C-F7FAE54BC6F9}"/>
              </a:ext>
            </a:extLst>
          </p:cNvPr>
          <p:cNvSpPr>
            <a:spLocks noGrp="1"/>
          </p:cNvSpPr>
          <p:nvPr>
            <p:ph type="title"/>
          </p:nvPr>
        </p:nvSpPr>
        <p:spPr/>
        <p:txBody>
          <a:bodyPr/>
          <a:lstStyle/>
          <a:p>
            <a:r>
              <a:rPr lang="en-US" dirty="0"/>
              <a:t>Kernel Density Plot: Case Status by Year</a:t>
            </a:r>
          </a:p>
        </p:txBody>
      </p:sp>
      <p:pic>
        <p:nvPicPr>
          <p:cNvPr id="4" name="Content Placeholder 3">
            <a:extLst>
              <a:ext uri="{FF2B5EF4-FFF2-40B4-BE49-F238E27FC236}">
                <a16:creationId xmlns:a16="http://schemas.microsoft.com/office/drawing/2014/main" id="{C3AE218B-348D-4773-87ED-5F8E802EFD09}"/>
              </a:ext>
            </a:extLst>
          </p:cNvPr>
          <p:cNvPicPr>
            <a:picLocks noGrp="1" noChangeAspect="1"/>
          </p:cNvPicPr>
          <p:nvPr>
            <p:ph idx="1"/>
          </p:nvPr>
        </p:nvPicPr>
        <p:blipFill>
          <a:blip r:embed="rId3"/>
          <a:stretch>
            <a:fillRect/>
          </a:stretch>
        </p:blipFill>
        <p:spPr>
          <a:xfrm>
            <a:off x="1340484" y="1896505"/>
            <a:ext cx="9711829" cy="4848232"/>
          </a:xfrm>
          <a:prstGeom prst="rect">
            <a:avLst/>
          </a:prstGeom>
        </p:spPr>
      </p:pic>
    </p:spTree>
    <p:extLst>
      <p:ext uri="{BB962C8B-B14F-4D97-AF65-F5344CB8AC3E}">
        <p14:creationId xmlns:p14="http://schemas.microsoft.com/office/powerpoint/2010/main" val="3042727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43508-F7D3-473F-B492-87E81176DDF7}"/>
              </a:ext>
            </a:extLst>
          </p:cNvPr>
          <p:cNvSpPr>
            <a:spLocks noGrp="1"/>
          </p:cNvSpPr>
          <p:nvPr>
            <p:ph type="ctrTitle"/>
          </p:nvPr>
        </p:nvSpPr>
        <p:spPr/>
        <p:txBody>
          <a:bodyPr/>
          <a:lstStyle/>
          <a:p>
            <a:r>
              <a:rPr lang="en-US" dirty="0"/>
              <a:t>Predicting Petition Outcome</a:t>
            </a:r>
          </a:p>
        </p:txBody>
      </p:sp>
    </p:spTree>
    <p:extLst>
      <p:ext uri="{BB962C8B-B14F-4D97-AF65-F5344CB8AC3E}">
        <p14:creationId xmlns:p14="http://schemas.microsoft.com/office/powerpoint/2010/main" val="41766399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A1884-0786-40F2-9B08-9241943B0309}"/>
              </a:ext>
            </a:extLst>
          </p:cNvPr>
          <p:cNvSpPr>
            <a:spLocks noGrp="1"/>
          </p:cNvSpPr>
          <p:nvPr>
            <p:ph type="title"/>
          </p:nvPr>
        </p:nvSpPr>
        <p:spPr/>
        <p:txBody>
          <a:bodyPr/>
          <a:lstStyle/>
          <a:p>
            <a:r>
              <a:rPr lang="en-US" dirty="0"/>
              <a:t>SVM – Radial Kernel </a:t>
            </a:r>
          </a:p>
        </p:txBody>
      </p:sp>
      <p:pic>
        <p:nvPicPr>
          <p:cNvPr id="4" name="Content Placeholder 3">
            <a:extLst>
              <a:ext uri="{FF2B5EF4-FFF2-40B4-BE49-F238E27FC236}">
                <a16:creationId xmlns:a16="http://schemas.microsoft.com/office/drawing/2014/main" id="{4EAAD027-A1CE-4E80-A20E-0E6F53F1658C}"/>
              </a:ext>
            </a:extLst>
          </p:cNvPr>
          <p:cNvPicPr>
            <a:picLocks noGrp="1" noChangeAspect="1"/>
          </p:cNvPicPr>
          <p:nvPr>
            <p:ph idx="1"/>
          </p:nvPr>
        </p:nvPicPr>
        <p:blipFill>
          <a:blip r:embed="rId2"/>
          <a:stretch>
            <a:fillRect/>
          </a:stretch>
        </p:blipFill>
        <p:spPr>
          <a:xfrm>
            <a:off x="1154954" y="3213376"/>
            <a:ext cx="2562225" cy="685800"/>
          </a:xfrm>
          <a:prstGeom prst="rect">
            <a:avLst/>
          </a:prstGeom>
        </p:spPr>
      </p:pic>
      <p:pic>
        <p:nvPicPr>
          <p:cNvPr id="5" name="Picture 4">
            <a:extLst>
              <a:ext uri="{FF2B5EF4-FFF2-40B4-BE49-F238E27FC236}">
                <a16:creationId xmlns:a16="http://schemas.microsoft.com/office/drawing/2014/main" id="{5C24482F-2304-499C-8B68-A4F6488F7990}"/>
              </a:ext>
            </a:extLst>
          </p:cNvPr>
          <p:cNvPicPr>
            <a:picLocks noChangeAspect="1"/>
          </p:cNvPicPr>
          <p:nvPr/>
        </p:nvPicPr>
        <p:blipFill>
          <a:blip r:embed="rId3"/>
          <a:stretch>
            <a:fillRect/>
          </a:stretch>
        </p:blipFill>
        <p:spPr>
          <a:xfrm>
            <a:off x="3887835" y="2754796"/>
            <a:ext cx="3295650" cy="3733800"/>
          </a:xfrm>
          <a:prstGeom prst="rect">
            <a:avLst/>
          </a:prstGeom>
        </p:spPr>
      </p:pic>
    </p:spTree>
    <p:extLst>
      <p:ext uri="{BB962C8B-B14F-4D97-AF65-F5344CB8AC3E}">
        <p14:creationId xmlns:p14="http://schemas.microsoft.com/office/powerpoint/2010/main" val="21044224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9997B-C36D-4C43-B79D-B5C437683DC0}"/>
              </a:ext>
            </a:extLst>
          </p:cNvPr>
          <p:cNvSpPr>
            <a:spLocks noGrp="1"/>
          </p:cNvSpPr>
          <p:nvPr>
            <p:ph type="ctrTitle"/>
          </p:nvPr>
        </p:nvSpPr>
        <p:spPr/>
        <p:txBody>
          <a:bodyPr/>
          <a:lstStyle/>
          <a:p>
            <a:r>
              <a:rPr lang="en-US" dirty="0"/>
              <a:t>H-1B Association Rules</a:t>
            </a:r>
          </a:p>
        </p:txBody>
      </p:sp>
    </p:spTree>
    <p:extLst>
      <p:ext uri="{BB962C8B-B14F-4D97-AF65-F5344CB8AC3E}">
        <p14:creationId xmlns:p14="http://schemas.microsoft.com/office/powerpoint/2010/main" val="547132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18CC8-5634-4F42-A349-B9CFADE07791}"/>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71635ED9-EE8A-4EE2-AE52-1A53DFC73345}"/>
              </a:ext>
            </a:extLst>
          </p:cNvPr>
          <p:cNvSpPr>
            <a:spLocks noGrp="1"/>
          </p:cNvSpPr>
          <p:nvPr>
            <p:ph idx="1"/>
          </p:nvPr>
        </p:nvSpPr>
        <p:spPr/>
        <p:txBody>
          <a:bodyPr/>
          <a:lstStyle/>
          <a:p>
            <a:r>
              <a:rPr lang="en-US" dirty="0"/>
              <a:t>H-1B is an employment visa for temporary, non-immigrant workers in the United States. </a:t>
            </a:r>
          </a:p>
          <a:p>
            <a:r>
              <a:rPr lang="en-US" dirty="0"/>
              <a:t>A US employer must extend a job offer and initiate the H-1B petition process through the US Immigration Department. </a:t>
            </a:r>
          </a:p>
          <a:p>
            <a:r>
              <a:rPr lang="en-US" dirty="0"/>
              <a:t>The H-1B is the most common visa applied for and held by international students (</a:t>
            </a:r>
            <a:r>
              <a:rPr lang="en-US" dirty="0" err="1"/>
              <a:t>Naribole</a:t>
            </a:r>
            <a:r>
              <a:rPr lang="en-US" dirty="0"/>
              <a:t>, 2017).</a:t>
            </a:r>
          </a:p>
          <a:p>
            <a:r>
              <a:rPr lang="en-US" dirty="0"/>
              <a:t>Data was originally collected and made public by The Office of Foreign Labor Certification.</a:t>
            </a:r>
          </a:p>
        </p:txBody>
      </p:sp>
    </p:spTree>
    <p:extLst>
      <p:ext uri="{BB962C8B-B14F-4D97-AF65-F5344CB8AC3E}">
        <p14:creationId xmlns:p14="http://schemas.microsoft.com/office/powerpoint/2010/main" val="41021166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99695-0C07-44D3-BC73-975CCD71DE58}"/>
              </a:ext>
            </a:extLst>
          </p:cNvPr>
          <p:cNvSpPr>
            <a:spLocks noGrp="1"/>
          </p:cNvSpPr>
          <p:nvPr>
            <p:ph type="title"/>
          </p:nvPr>
        </p:nvSpPr>
        <p:spPr/>
        <p:txBody>
          <a:bodyPr/>
          <a:lstStyle/>
          <a:p>
            <a:r>
              <a:rPr lang="en-US" dirty="0"/>
              <a:t>Top 10 Rules by Lift</a:t>
            </a:r>
          </a:p>
        </p:txBody>
      </p:sp>
      <p:pic>
        <p:nvPicPr>
          <p:cNvPr id="4" name="Content Placeholder 3">
            <a:extLst>
              <a:ext uri="{FF2B5EF4-FFF2-40B4-BE49-F238E27FC236}">
                <a16:creationId xmlns:a16="http://schemas.microsoft.com/office/drawing/2014/main" id="{7CFD4FA7-B3BC-443E-9910-2B8A5AB17216}"/>
              </a:ext>
            </a:extLst>
          </p:cNvPr>
          <p:cNvPicPr>
            <a:picLocks noGrp="1" noChangeAspect="1"/>
          </p:cNvPicPr>
          <p:nvPr>
            <p:ph idx="1"/>
          </p:nvPr>
        </p:nvPicPr>
        <p:blipFill>
          <a:blip r:embed="rId3"/>
          <a:stretch>
            <a:fillRect/>
          </a:stretch>
        </p:blipFill>
        <p:spPr>
          <a:xfrm>
            <a:off x="1155700" y="3101454"/>
            <a:ext cx="8824913" cy="2420392"/>
          </a:xfrm>
          <a:prstGeom prst="rect">
            <a:avLst/>
          </a:prstGeom>
        </p:spPr>
      </p:pic>
    </p:spTree>
    <p:extLst>
      <p:ext uri="{BB962C8B-B14F-4D97-AF65-F5344CB8AC3E}">
        <p14:creationId xmlns:p14="http://schemas.microsoft.com/office/powerpoint/2010/main" val="17109457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42CB770-C70B-411B-802C-3B7B01414137}"/>
              </a:ext>
            </a:extLst>
          </p:cNvPr>
          <p:cNvPicPr>
            <a:picLocks noGrp="1" noChangeAspect="1"/>
          </p:cNvPicPr>
          <p:nvPr>
            <p:ph idx="1"/>
          </p:nvPr>
        </p:nvPicPr>
        <p:blipFill>
          <a:blip r:embed="rId2"/>
          <a:stretch>
            <a:fillRect/>
          </a:stretch>
        </p:blipFill>
        <p:spPr>
          <a:xfrm>
            <a:off x="1996747" y="620457"/>
            <a:ext cx="7929132" cy="5522387"/>
          </a:xfrm>
          <a:prstGeom prst="rect">
            <a:avLst/>
          </a:prstGeom>
        </p:spPr>
      </p:pic>
    </p:spTree>
    <p:extLst>
      <p:ext uri="{BB962C8B-B14F-4D97-AF65-F5344CB8AC3E}">
        <p14:creationId xmlns:p14="http://schemas.microsoft.com/office/powerpoint/2010/main" val="34029327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5A07660-6D6F-4636-B211-699C9CAC5EF0}"/>
              </a:ext>
            </a:extLst>
          </p:cNvPr>
          <p:cNvPicPr>
            <a:picLocks noChangeAspect="1"/>
          </p:cNvPicPr>
          <p:nvPr/>
        </p:nvPicPr>
        <p:blipFill>
          <a:blip r:embed="rId2"/>
          <a:stretch>
            <a:fillRect/>
          </a:stretch>
        </p:blipFill>
        <p:spPr>
          <a:xfrm>
            <a:off x="2221105" y="888064"/>
            <a:ext cx="7420554" cy="5168179"/>
          </a:xfrm>
          <a:prstGeom prst="rect">
            <a:avLst/>
          </a:prstGeom>
        </p:spPr>
      </p:pic>
    </p:spTree>
    <p:extLst>
      <p:ext uri="{BB962C8B-B14F-4D97-AF65-F5344CB8AC3E}">
        <p14:creationId xmlns:p14="http://schemas.microsoft.com/office/powerpoint/2010/main" val="19985489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ACCECB1-6D29-4EA9-A968-569123B206A3}"/>
              </a:ext>
            </a:extLst>
          </p:cNvPr>
          <p:cNvPicPr>
            <a:picLocks noChangeAspect="1"/>
          </p:cNvPicPr>
          <p:nvPr/>
        </p:nvPicPr>
        <p:blipFill>
          <a:blip r:embed="rId3"/>
          <a:stretch>
            <a:fillRect/>
          </a:stretch>
        </p:blipFill>
        <p:spPr>
          <a:xfrm>
            <a:off x="3880126" y="2544279"/>
            <a:ext cx="2819400" cy="1390650"/>
          </a:xfrm>
          <a:prstGeom prst="rect">
            <a:avLst/>
          </a:prstGeom>
        </p:spPr>
      </p:pic>
    </p:spTree>
    <p:extLst>
      <p:ext uri="{BB962C8B-B14F-4D97-AF65-F5344CB8AC3E}">
        <p14:creationId xmlns:p14="http://schemas.microsoft.com/office/powerpoint/2010/main" val="6177881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C0AF0C0-B5AF-4CEC-92DE-EAA57C2277DF}"/>
              </a:ext>
            </a:extLst>
          </p:cNvPr>
          <p:cNvPicPr>
            <a:picLocks noChangeAspect="1"/>
          </p:cNvPicPr>
          <p:nvPr/>
        </p:nvPicPr>
        <p:blipFill>
          <a:blip r:embed="rId3"/>
          <a:stretch>
            <a:fillRect/>
          </a:stretch>
        </p:blipFill>
        <p:spPr>
          <a:xfrm>
            <a:off x="2292626" y="649525"/>
            <a:ext cx="7653833" cy="5330650"/>
          </a:xfrm>
          <a:prstGeom prst="rect">
            <a:avLst/>
          </a:prstGeom>
        </p:spPr>
      </p:pic>
    </p:spTree>
    <p:extLst>
      <p:ext uri="{BB962C8B-B14F-4D97-AF65-F5344CB8AC3E}">
        <p14:creationId xmlns:p14="http://schemas.microsoft.com/office/powerpoint/2010/main" val="33728961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009BF0-C4BF-4267-9324-6305E2D3F75A}"/>
              </a:ext>
            </a:extLst>
          </p:cNvPr>
          <p:cNvPicPr>
            <a:picLocks noChangeAspect="1"/>
          </p:cNvPicPr>
          <p:nvPr/>
        </p:nvPicPr>
        <p:blipFill>
          <a:blip r:embed="rId2"/>
          <a:stretch>
            <a:fillRect/>
          </a:stretch>
        </p:blipFill>
        <p:spPr>
          <a:xfrm>
            <a:off x="1834724" y="689282"/>
            <a:ext cx="7680338" cy="5349110"/>
          </a:xfrm>
          <a:prstGeom prst="rect">
            <a:avLst/>
          </a:prstGeom>
        </p:spPr>
      </p:pic>
    </p:spTree>
    <p:extLst>
      <p:ext uri="{BB962C8B-B14F-4D97-AF65-F5344CB8AC3E}">
        <p14:creationId xmlns:p14="http://schemas.microsoft.com/office/powerpoint/2010/main" val="26353677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3F4533D-9171-4E74-8F3F-D0D89CAFA352}"/>
              </a:ext>
            </a:extLst>
          </p:cNvPr>
          <p:cNvSpPr>
            <a:spLocks noGrp="1"/>
          </p:cNvSpPr>
          <p:nvPr>
            <p:ph type="subTitle" idx="1"/>
          </p:nvPr>
        </p:nvSpPr>
        <p:spPr>
          <a:xfrm>
            <a:off x="1412532" y="707656"/>
            <a:ext cx="8825658" cy="861420"/>
          </a:xfrm>
        </p:spPr>
        <p:txBody>
          <a:bodyPr/>
          <a:lstStyle/>
          <a:p>
            <a:r>
              <a:rPr lang="en-US" dirty="0"/>
              <a:t>Top 20 </a:t>
            </a:r>
            <a:r>
              <a:rPr lang="en-US" dirty="0" err="1"/>
              <a:t>Subrules</a:t>
            </a:r>
            <a:endParaRPr lang="en-US" dirty="0"/>
          </a:p>
        </p:txBody>
      </p:sp>
      <p:pic>
        <p:nvPicPr>
          <p:cNvPr id="5" name="Picture 4">
            <a:extLst>
              <a:ext uri="{FF2B5EF4-FFF2-40B4-BE49-F238E27FC236}">
                <a16:creationId xmlns:a16="http://schemas.microsoft.com/office/drawing/2014/main" id="{914DF858-39B5-46EE-BD10-2DEEFD28E6D3}"/>
              </a:ext>
            </a:extLst>
          </p:cNvPr>
          <p:cNvPicPr>
            <a:picLocks noChangeAspect="1"/>
          </p:cNvPicPr>
          <p:nvPr/>
        </p:nvPicPr>
        <p:blipFill>
          <a:blip r:embed="rId2"/>
          <a:stretch>
            <a:fillRect/>
          </a:stretch>
        </p:blipFill>
        <p:spPr>
          <a:xfrm>
            <a:off x="1560814" y="1311965"/>
            <a:ext cx="8446093" cy="4572000"/>
          </a:xfrm>
          <a:prstGeom prst="rect">
            <a:avLst/>
          </a:prstGeom>
        </p:spPr>
      </p:pic>
    </p:spTree>
    <p:extLst>
      <p:ext uri="{BB962C8B-B14F-4D97-AF65-F5344CB8AC3E}">
        <p14:creationId xmlns:p14="http://schemas.microsoft.com/office/powerpoint/2010/main" val="1573188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CCAFA-021F-4E22-9799-3E180400AF97}"/>
              </a:ext>
            </a:extLst>
          </p:cNvPr>
          <p:cNvSpPr>
            <a:spLocks noGrp="1"/>
          </p:cNvSpPr>
          <p:nvPr>
            <p:ph type="ctrTitle"/>
          </p:nvPr>
        </p:nvSpPr>
        <p:spPr/>
        <p:txBody>
          <a:bodyPr/>
          <a:lstStyle/>
          <a:p>
            <a:r>
              <a:rPr lang="en-US" dirty="0"/>
              <a:t>Conclusions/Wrap-Up</a:t>
            </a:r>
          </a:p>
        </p:txBody>
      </p:sp>
    </p:spTree>
    <p:extLst>
      <p:ext uri="{BB962C8B-B14F-4D97-AF65-F5344CB8AC3E}">
        <p14:creationId xmlns:p14="http://schemas.microsoft.com/office/powerpoint/2010/main" val="14706558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D313C-DA81-44C9-AD41-C55613F07B05}"/>
              </a:ext>
            </a:extLst>
          </p:cNvPr>
          <p:cNvSpPr>
            <a:spLocks noGrp="1"/>
          </p:cNvSpPr>
          <p:nvPr>
            <p:ph type="title"/>
          </p:nvPr>
        </p:nvSpPr>
        <p:spPr/>
        <p:txBody>
          <a:bodyPr/>
          <a:lstStyle/>
          <a:p>
            <a:r>
              <a:rPr lang="en-US" dirty="0"/>
              <a:t>Findings</a:t>
            </a:r>
          </a:p>
        </p:txBody>
      </p:sp>
      <p:sp>
        <p:nvSpPr>
          <p:cNvPr id="3" name="Content Placeholder 2">
            <a:extLst>
              <a:ext uri="{FF2B5EF4-FFF2-40B4-BE49-F238E27FC236}">
                <a16:creationId xmlns:a16="http://schemas.microsoft.com/office/drawing/2014/main" id="{7C039CC4-B3E9-41B2-B016-A3F7D3A8A741}"/>
              </a:ext>
            </a:extLst>
          </p:cNvPr>
          <p:cNvSpPr>
            <a:spLocks noGrp="1"/>
          </p:cNvSpPr>
          <p:nvPr>
            <p:ph idx="1"/>
          </p:nvPr>
        </p:nvSpPr>
        <p:spPr/>
        <p:txBody>
          <a:bodyPr/>
          <a:lstStyle/>
          <a:p>
            <a:r>
              <a:rPr lang="en-US" dirty="0"/>
              <a:t>The association rules were successful, and many of the rules scored high on lift and confidence. Unfortunately, the small feature size and the high variance of job labels made the rules somewhat convoluted.</a:t>
            </a:r>
          </a:p>
          <a:p>
            <a:r>
              <a:rPr lang="en-US" dirty="0"/>
              <a:t>The classification model accuracy is very low. I attribute this to the inconsistent job labels, and lack of more diverse features.</a:t>
            </a:r>
          </a:p>
          <a:p>
            <a:r>
              <a:rPr lang="en-US" dirty="0"/>
              <a:t>The projected trend for H-1B petition volume should increase, as it has steadily over the last 6 years. </a:t>
            </a:r>
          </a:p>
          <a:p>
            <a:r>
              <a:rPr lang="en-US" dirty="0"/>
              <a:t>More data is needed to understand why the “Denied” case status has decreased so drastically over the years. This may be due to a change in US policy, but there was no signal present in the data to indicate</a:t>
            </a:r>
          </a:p>
        </p:txBody>
      </p:sp>
    </p:spTree>
    <p:extLst>
      <p:ext uri="{BB962C8B-B14F-4D97-AF65-F5344CB8AC3E}">
        <p14:creationId xmlns:p14="http://schemas.microsoft.com/office/powerpoint/2010/main" val="29535482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A7776-3225-4CB5-9AA8-150FFDFD07CA}"/>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857C3379-6D22-415A-BAFB-CC40D08ECAFE}"/>
              </a:ext>
            </a:extLst>
          </p:cNvPr>
          <p:cNvSpPr>
            <a:spLocks noGrp="1"/>
          </p:cNvSpPr>
          <p:nvPr>
            <p:ph idx="1"/>
          </p:nvPr>
        </p:nvSpPr>
        <p:spPr/>
        <p:txBody>
          <a:bodyPr/>
          <a:lstStyle/>
          <a:p>
            <a:pPr marL="0" indent="0">
              <a:buNone/>
            </a:pPr>
            <a:r>
              <a:rPr lang="en-US" b="1" dirty="0"/>
              <a:t> </a:t>
            </a:r>
            <a:r>
              <a:rPr lang="en-US" dirty="0"/>
              <a:t>The data set, as provided by the </a:t>
            </a:r>
            <a:r>
              <a:rPr lang="en-US" dirty="0" err="1"/>
              <a:t>Kaggle</a:t>
            </a:r>
            <a:r>
              <a:rPr lang="en-US" dirty="0"/>
              <a:t> competition, is lacking the features need to derive some of the insights I had hoped to glean. The original dataset that is amassed by the U.S. Department of Labor contains 40 data fields, and many of those fields would be useful in trying to better understand why a H-1B visa petition would be certified or denied.</a:t>
            </a:r>
          </a:p>
          <a:p>
            <a:pPr>
              <a:buFont typeface="Wingdings" panose="05000000000000000000" pitchFamily="2" charset="2"/>
              <a:buChar char="§"/>
            </a:pPr>
            <a:r>
              <a:rPr lang="en-US" dirty="0"/>
              <a:t>Inconsistent naming conventions for job titles and SOC Names detrimentally affected the performance of my classification models</a:t>
            </a:r>
          </a:p>
          <a:p>
            <a:pPr>
              <a:buFont typeface="Wingdings" panose="05000000000000000000" pitchFamily="2" charset="2"/>
              <a:buChar char="§"/>
            </a:pPr>
            <a:r>
              <a:rPr lang="en-US" dirty="0"/>
              <a:t>The size of the dataset was challenging to work with in my native environment. </a:t>
            </a:r>
          </a:p>
          <a:p>
            <a:pPr marL="0" indent="0">
              <a:buNone/>
            </a:pPr>
            <a:endParaRPr lang="en-US" dirty="0"/>
          </a:p>
        </p:txBody>
      </p:sp>
    </p:spTree>
    <p:extLst>
      <p:ext uri="{BB962C8B-B14F-4D97-AF65-F5344CB8AC3E}">
        <p14:creationId xmlns:p14="http://schemas.microsoft.com/office/powerpoint/2010/main" val="117129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CF4D1-EC48-4407-BF70-E9935D9B3CCC}"/>
              </a:ext>
            </a:extLst>
          </p:cNvPr>
          <p:cNvSpPr>
            <a:spLocks noGrp="1"/>
          </p:cNvSpPr>
          <p:nvPr>
            <p:ph type="title"/>
          </p:nvPr>
        </p:nvSpPr>
        <p:spPr/>
        <p:txBody>
          <a:bodyPr/>
          <a:lstStyle/>
          <a:p>
            <a:r>
              <a:rPr lang="en-US" dirty="0"/>
              <a:t>H-1B Visa Petition Dataset</a:t>
            </a:r>
          </a:p>
        </p:txBody>
      </p:sp>
      <p:sp>
        <p:nvSpPr>
          <p:cNvPr id="3" name="Content Placeholder 2">
            <a:extLst>
              <a:ext uri="{FF2B5EF4-FFF2-40B4-BE49-F238E27FC236}">
                <a16:creationId xmlns:a16="http://schemas.microsoft.com/office/drawing/2014/main" id="{16399E24-C4E0-460B-A469-A8A4434D466D}"/>
              </a:ext>
            </a:extLst>
          </p:cNvPr>
          <p:cNvSpPr>
            <a:spLocks noGrp="1"/>
          </p:cNvSpPr>
          <p:nvPr>
            <p:ph idx="1"/>
          </p:nvPr>
        </p:nvSpPr>
        <p:spPr/>
        <p:txBody>
          <a:bodyPr/>
          <a:lstStyle/>
          <a:p>
            <a:r>
              <a:rPr lang="en-US" dirty="0"/>
              <a:t>3 Million Total Records </a:t>
            </a:r>
          </a:p>
          <a:p>
            <a:r>
              <a:rPr lang="en-US" dirty="0"/>
              <a:t>Data Collected between 2011 -2016</a:t>
            </a:r>
          </a:p>
          <a:p>
            <a:r>
              <a:rPr lang="en-US" dirty="0"/>
              <a:t>10 Features Collected</a:t>
            </a:r>
          </a:p>
          <a:p>
            <a:pPr lvl="1"/>
            <a:r>
              <a:rPr lang="en-US" dirty="0"/>
              <a:t>Majority categorical </a:t>
            </a:r>
          </a:p>
          <a:p>
            <a:endParaRPr lang="en-US" dirty="0"/>
          </a:p>
        </p:txBody>
      </p:sp>
    </p:spTree>
    <p:extLst>
      <p:ext uri="{BB962C8B-B14F-4D97-AF65-F5344CB8AC3E}">
        <p14:creationId xmlns:p14="http://schemas.microsoft.com/office/powerpoint/2010/main" val="28758641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B0DDB-645E-497D-B0B7-77948E690FD5}"/>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D0D7E89F-26F3-4D86-A840-15830B43FC7D}"/>
              </a:ext>
            </a:extLst>
          </p:cNvPr>
          <p:cNvSpPr>
            <a:spLocks noGrp="1"/>
          </p:cNvSpPr>
          <p:nvPr>
            <p:ph idx="1"/>
          </p:nvPr>
        </p:nvSpPr>
        <p:spPr/>
        <p:txBody>
          <a:bodyPr/>
          <a:lstStyle/>
          <a:p>
            <a:r>
              <a:rPr lang="en-US" dirty="0"/>
              <a:t>Consolidate job title variables</a:t>
            </a:r>
          </a:p>
          <a:p>
            <a:r>
              <a:rPr lang="en-US" dirty="0"/>
              <a:t>Investigate obtaining data directly from the US Department of Labor, and bypass the dataset provided by </a:t>
            </a:r>
            <a:r>
              <a:rPr lang="en-US" dirty="0" err="1"/>
              <a:t>Kaggle</a:t>
            </a:r>
            <a:endParaRPr lang="en-US" dirty="0"/>
          </a:p>
          <a:p>
            <a:r>
              <a:rPr lang="en-US" dirty="0"/>
              <a:t>Sign up to use the Regis University Lab machine! Trying to wrangle with 3 million records on 8gm of ram is tedious, slow, and inefficient.</a:t>
            </a:r>
          </a:p>
        </p:txBody>
      </p:sp>
    </p:spTree>
    <p:extLst>
      <p:ext uri="{BB962C8B-B14F-4D97-AF65-F5344CB8AC3E}">
        <p14:creationId xmlns:p14="http://schemas.microsoft.com/office/powerpoint/2010/main" val="7072916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200CA-6741-4FE5-A011-8D1868BC9AC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ED2C57DE-3DB0-4866-9D3F-171CEFA504E0}"/>
              </a:ext>
            </a:extLst>
          </p:cNvPr>
          <p:cNvSpPr>
            <a:spLocks noGrp="1"/>
          </p:cNvSpPr>
          <p:nvPr>
            <p:ph idx="1"/>
          </p:nvPr>
        </p:nvSpPr>
        <p:spPr/>
        <p:txBody>
          <a:bodyPr>
            <a:normAutofit lnSpcReduction="10000"/>
          </a:bodyPr>
          <a:lstStyle/>
          <a:p>
            <a:r>
              <a:rPr lang="en-US" dirty="0" err="1"/>
              <a:t>Naribole</a:t>
            </a:r>
            <a:r>
              <a:rPr lang="en-US" dirty="0"/>
              <a:t>, S. (2017). H-1B Visa Petitions 2011-2016. Retrieved from: </a:t>
            </a:r>
            <a:r>
              <a:rPr lang="en-US" dirty="0">
                <a:hlinkClick r:id="rId2"/>
              </a:rPr>
              <a:t>https://www.kaggle.com/nsharan/h-1b-visa</a:t>
            </a:r>
            <a:endParaRPr lang="en-US" dirty="0"/>
          </a:p>
          <a:p>
            <a:r>
              <a:rPr lang="en-US" dirty="0"/>
              <a:t>Chiu, Y. (2016). R for Data Science Cookbook. </a:t>
            </a:r>
            <a:r>
              <a:rPr lang="en-US" dirty="0" err="1"/>
              <a:t>Packt</a:t>
            </a:r>
            <a:r>
              <a:rPr lang="en-US" dirty="0"/>
              <a:t> Publishing. Retrieved form: http://proquest.safaribooksonline.com.dml.regis.edu/book/programming/r/9781784390815</a:t>
            </a:r>
          </a:p>
          <a:p>
            <a:r>
              <a:rPr lang="en-US" dirty="0"/>
              <a:t>US Department of Labor. (2017). OFLC Performance Data. Retrieved from: https://www.foreignlaborcert.doleta.gov/performancedata.cfm </a:t>
            </a:r>
          </a:p>
          <a:p>
            <a:r>
              <a:rPr lang="en-US" dirty="0"/>
              <a:t>US Department of Labor. (2017). H-1B </a:t>
            </a:r>
            <a:r>
              <a:rPr lang="en-US" dirty="0" err="1"/>
              <a:t>iCert</a:t>
            </a:r>
            <a:r>
              <a:rPr lang="en-US" dirty="0"/>
              <a:t> LCA. Retrieved from: https://www.foreignlaborcert.doleta.gov/docs/Performance_Data/Disclosure/FY15-FY16/H-1B_FY16_Record_Layout.pdf</a:t>
            </a:r>
          </a:p>
        </p:txBody>
      </p:sp>
    </p:spTree>
    <p:extLst>
      <p:ext uri="{BB962C8B-B14F-4D97-AF65-F5344CB8AC3E}">
        <p14:creationId xmlns:p14="http://schemas.microsoft.com/office/powerpoint/2010/main" val="2211004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4C-A1E6-4DA6-8572-F9E03C9A9849}"/>
              </a:ext>
            </a:extLst>
          </p:cNvPr>
          <p:cNvSpPr>
            <a:spLocks noGrp="1"/>
          </p:cNvSpPr>
          <p:nvPr>
            <p:ph type="title"/>
          </p:nvPr>
        </p:nvSpPr>
        <p:spPr/>
        <p:txBody>
          <a:bodyPr/>
          <a:lstStyle/>
          <a:p>
            <a:r>
              <a:rPr lang="en-US" dirty="0"/>
              <a:t>Feature Descriptions</a:t>
            </a:r>
          </a:p>
        </p:txBody>
      </p:sp>
      <p:graphicFrame>
        <p:nvGraphicFramePr>
          <p:cNvPr id="4" name="Content Placeholder 3">
            <a:extLst>
              <a:ext uri="{FF2B5EF4-FFF2-40B4-BE49-F238E27FC236}">
                <a16:creationId xmlns:a16="http://schemas.microsoft.com/office/drawing/2014/main" id="{15877278-750F-4F11-A7A6-513308ED5799}"/>
              </a:ext>
            </a:extLst>
          </p:cNvPr>
          <p:cNvGraphicFramePr>
            <a:graphicFrameLocks noGrp="1"/>
          </p:cNvGraphicFramePr>
          <p:nvPr>
            <p:ph idx="1"/>
            <p:extLst>
              <p:ext uri="{D42A27DB-BD31-4B8C-83A1-F6EECF244321}">
                <p14:modId xmlns:p14="http://schemas.microsoft.com/office/powerpoint/2010/main" val="129646493"/>
              </p:ext>
            </p:extLst>
          </p:nvPr>
        </p:nvGraphicFramePr>
        <p:xfrm>
          <a:off x="1490233" y="1829222"/>
          <a:ext cx="8837614" cy="4607560"/>
        </p:xfrm>
        <a:graphic>
          <a:graphicData uri="http://schemas.openxmlformats.org/drawingml/2006/table">
            <a:tbl>
              <a:tblPr firstRow="1" bandRow="1">
                <a:tableStyleId>{5C22544A-7EE6-4342-B048-85BDC9FD1C3A}</a:tableStyleId>
              </a:tblPr>
              <a:tblGrid>
                <a:gridCol w="4425157">
                  <a:extLst>
                    <a:ext uri="{9D8B030D-6E8A-4147-A177-3AD203B41FA5}">
                      <a16:colId xmlns:a16="http://schemas.microsoft.com/office/drawing/2014/main" val="146257151"/>
                    </a:ext>
                  </a:extLst>
                </a:gridCol>
                <a:gridCol w="4412457">
                  <a:extLst>
                    <a:ext uri="{9D8B030D-6E8A-4147-A177-3AD203B41FA5}">
                      <a16:colId xmlns:a16="http://schemas.microsoft.com/office/drawing/2014/main" val="2716400751"/>
                    </a:ext>
                  </a:extLst>
                </a:gridCol>
              </a:tblGrid>
              <a:tr h="370840">
                <a:tc>
                  <a:txBody>
                    <a:bodyPr/>
                    <a:lstStyle/>
                    <a:p>
                      <a:pPr algn="ctr"/>
                      <a:r>
                        <a:rPr lang="en-US" dirty="0"/>
                        <a:t>Field Name</a:t>
                      </a:r>
                    </a:p>
                  </a:txBody>
                  <a:tcPr/>
                </a:tc>
                <a:tc>
                  <a:txBody>
                    <a:bodyPr/>
                    <a:lstStyle/>
                    <a:p>
                      <a:pPr algn="ctr"/>
                      <a:r>
                        <a:rPr lang="en-US" dirty="0"/>
                        <a:t>Description</a:t>
                      </a:r>
                    </a:p>
                  </a:txBody>
                  <a:tcPr/>
                </a:tc>
                <a:extLst>
                  <a:ext uri="{0D108BD9-81ED-4DB2-BD59-A6C34878D82A}">
                    <a16:rowId xmlns:a16="http://schemas.microsoft.com/office/drawing/2014/main" val="3894329120"/>
                  </a:ext>
                </a:extLst>
              </a:tr>
              <a:tr h="370840">
                <a:tc>
                  <a:txBody>
                    <a:bodyPr/>
                    <a:lstStyle/>
                    <a:p>
                      <a:r>
                        <a:rPr lang="en-US" sz="1600" b="1" kern="1200" dirty="0">
                          <a:solidFill>
                            <a:schemeClr val="dk1"/>
                          </a:solidFill>
                          <a:effectLst/>
                          <a:latin typeface="+mn-lt"/>
                          <a:ea typeface="+mn-ea"/>
                          <a:cs typeface="+mn-cs"/>
                        </a:rPr>
                        <a:t>CASE_STATUS</a:t>
                      </a:r>
                      <a:endParaRPr lang="en-US" sz="1600" b="1" dirty="0"/>
                    </a:p>
                  </a:txBody>
                  <a:tcPr/>
                </a:tc>
                <a:tc>
                  <a:txBody>
                    <a:bodyPr/>
                    <a:lstStyle/>
                    <a:p>
                      <a:r>
                        <a:rPr lang="en-US" sz="1200" kern="1200" dirty="0">
                          <a:solidFill>
                            <a:schemeClr val="dk1"/>
                          </a:solidFill>
                          <a:effectLst/>
                          <a:latin typeface="+mn-lt"/>
                          <a:ea typeface="+mn-ea"/>
                          <a:cs typeface="+mn-cs"/>
                        </a:rPr>
                        <a:t>The final status of the petition after LCA processing. Note – “Certified” means the applicant is </a:t>
                      </a:r>
                      <a:r>
                        <a:rPr lang="en-US" sz="1200" i="1" u="sng" kern="1200" dirty="0">
                          <a:solidFill>
                            <a:schemeClr val="dk1"/>
                          </a:solidFill>
                          <a:effectLst/>
                          <a:latin typeface="+mn-lt"/>
                          <a:ea typeface="+mn-ea"/>
                          <a:cs typeface="+mn-cs"/>
                        </a:rPr>
                        <a:t>eligible</a:t>
                      </a:r>
                      <a:r>
                        <a:rPr lang="en-US" sz="1200" kern="1200" dirty="0">
                          <a:solidFill>
                            <a:schemeClr val="dk1"/>
                          </a:solidFill>
                          <a:effectLst/>
                          <a:latin typeface="+mn-lt"/>
                          <a:ea typeface="+mn-ea"/>
                          <a:cs typeface="+mn-cs"/>
                        </a:rPr>
                        <a:t> to file an H-1B, not that they have received an H-1B.</a:t>
                      </a:r>
                      <a:endParaRPr lang="en-US" sz="1200" dirty="0"/>
                    </a:p>
                  </a:txBody>
                  <a:tcPr/>
                </a:tc>
                <a:extLst>
                  <a:ext uri="{0D108BD9-81ED-4DB2-BD59-A6C34878D82A}">
                    <a16:rowId xmlns:a16="http://schemas.microsoft.com/office/drawing/2014/main" val="3004291832"/>
                  </a:ext>
                </a:extLst>
              </a:tr>
              <a:tr h="370840">
                <a:tc>
                  <a:txBody>
                    <a:bodyPr/>
                    <a:lstStyle/>
                    <a:p>
                      <a:r>
                        <a:rPr lang="en-US" sz="1600" b="1" kern="1200" dirty="0">
                          <a:solidFill>
                            <a:schemeClr val="dk1"/>
                          </a:solidFill>
                          <a:effectLst/>
                          <a:latin typeface="+mn-lt"/>
                          <a:ea typeface="+mn-ea"/>
                          <a:cs typeface="+mn-cs"/>
                        </a:rPr>
                        <a:t>EMPLOYER_NAME</a:t>
                      </a:r>
                      <a:endParaRPr lang="en-US" sz="1600" b="1" dirty="0"/>
                    </a:p>
                  </a:txBody>
                  <a:tcPr/>
                </a:tc>
                <a:tc>
                  <a:txBody>
                    <a:bodyPr/>
                    <a:lstStyle/>
                    <a:p>
                      <a:r>
                        <a:rPr lang="en-US" sz="1200" dirty="0"/>
                        <a:t>Name of the company/business sponsoring the H-1B petition.</a:t>
                      </a:r>
                    </a:p>
                  </a:txBody>
                  <a:tcPr/>
                </a:tc>
                <a:extLst>
                  <a:ext uri="{0D108BD9-81ED-4DB2-BD59-A6C34878D82A}">
                    <a16:rowId xmlns:a16="http://schemas.microsoft.com/office/drawing/2014/main" val="2175489615"/>
                  </a:ext>
                </a:extLst>
              </a:tr>
              <a:tr h="370840">
                <a:tc>
                  <a:txBody>
                    <a:bodyPr/>
                    <a:lstStyle/>
                    <a:p>
                      <a:r>
                        <a:rPr lang="en-US" sz="1600" b="1" kern="1200" dirty="0">
                          <a:solidFill>
                            <a:schemeClr val="dk1"/>
                          </a:solidFill>
                          <a:effectLst/>
                          <a:latin typeface="+mn-lt"/>
                          <a:ea typeface="+mn-ea"/>
                          <a:cs typeface="+mn-cs"/>
                        </a:rPr>
                        <a:t>SOC_NAME</a:t>
                      </a:r>
                      <a:endParaRPr lang="en-US" sz="1600" b="1" dirty="0"/>
                    </a:p>
                  </a:txBody>
                  <a:tcPr/>
                </a:tc>
                <a:tc>
                  <a:txBody>
                    <a:bodyPr/>
                    <a:lstStyle/>
                    <a:p>
                      <a:r>
                        <a:rPr lang="en-US" sz="1200" dirty="0"/>
                        <a:t>Name of occupation, as classified by the Standard Occupational Classification(SOS) System.</a:t>
                      </a:r>
                    </a:p>
                  </a:txBody>
                  <a:tcPr/>
                </a:tc>
                <a:extLst>
                  <a:ext uri="{0D108BD9-81ED-4DB2-BD59-A6C34878D82A}">
                    <a16:rowId xmlns:a16="http://schemas.microsoft.com/office/drawing/2014/main" val="3922728838"/>
                  </a:ext>
                </a:extLst>
              </a:tr>
              <a:tr h="370840">
                <a:tc>
                  <a:txBody>
                    <a:bodyPr/>
                    <a:lstStyle/>
                    <a:p>
                      <a:r>
                        <a:rPr lang="en-US" sz="1600" b="1" kern="1200" dirty="0">
                          <a:solidFill>
                            <a:schemeClr val="dk1"/>
                          </a:solidFill>
                          <a:effectLst/>
                          <a:latin typeface="+mn-lt"/>
                          <a:ea typeface="+mn-ea"/>
                          <a:cs typeface="+mn-cs"/>
                        </a:rPr>
                        <a:t>JOB_TITLE</a:t>
                      </a:r>
                      <a:endParaRPr lang="en-US" sz="1600" b="1" dirty="0"/>
                    </a:p>
                  </a:txBody>
                  <a:tcPr/>
                </a:tc>
                <a:tc>
                  <a:txBody>
                    <a:bodyPr/>
                    <a:lstStyle/>
                    <a:p>
                      <a:r>
                        <a:rPr lang="en-US" sz="1200" dirty="0"/>
                        <a:t>Title of job which will be filled by perspective applicant.</a:t>
                      </a:r>
                    </a:p>
                  </a:txBody>
                  <a:tcPr/>
                </a:tc>
                <a:extLst>
                  <a:ext uri="{0D108BD9-81ED-4DB2-BD59-A6C34878D82A}">
                    <a16:rowId xmlns:a16="http://schemas.microsoft.com/office/drawing/2014/main" val="2493232648"/>
                  </a:ext>
                </a:extLst>
              </a:tr>
              <a:tr h="370840">
                <a:tc>
                  <a:txBody>
                    <a:bodyPr/>
                    <a:lstStyle/>
                    <a:p>
                      <a:r>
                        <a:rPr lang="en-US" sz="1600" b="1" kern="1200" dirty="0">
                          <a:solidFill>
                            <a:schemeClr val="dk1"/>
                          </a:solidFill>
                          <a:effectLst/>
                          <a:latin typeface="+mn-lt"/>
                          <a:ea typeface="+mn-ea"/>
                          <a:cs typeface="+mn-cs"/>
                        </a:rPr>
                        <a:t>FULL_TIME_POSITION</a:t>
                      </a:r>
                      <a:endParaRPr lang="en-US" sz="1600" b="1" dirty="0"/>
                    </a:p>
                  </a:txBody>
                  <a:tcPr/>
                </a:tc>
                <a:tc>
                  <a:txBody>
                    <a:bodyPr/>
                    <a:lstStyle/>
                    <a:p>
                      <a:r>
                        <a:rPr lang="en-US" sz="1200" dirty="0"/>
                        <a:t>“Y” or “N” value indicating whether the petition is for full tie employment.</a:t>
                      </a:r>
                    </a:p>
                  </a:txBody>
                  <a:tcPr/>
                </a:tc>
                <a:extLst>
                  <a:ext uri="{0D108BD9-81ED-4DB2-BD59-A6C34878D82A}">
                    <a16:rowId xmlns:a16="http://schemas.microsoft.com/office/drawing/2014/main" val="3971362348"/>
                  </a:ext>
                </a:extLst>
              </a:tr>
              <a:tr h="370840">
                <a:tc>
                  <a:txBody>
                    <a:bodyPr/>
                    <a:lstStyle/>
                    <a:p>
                      <a:r>
                        <a:rPr lang="en-US" sz="1600" b="1" kern="1200" dirty="0">
                          <a:solidFill>
                            <a:schemeClr val="dk1"/>
                          </a:solidFill>
                          <a:effectLst/>
                          <a:latin typeface="+mn-lt"/>
                          <a:ea typeface="+mn-ea"/>
                          <a:cs typeface="+mn-cs"/>
                        </a:rPr>
                        <a:t>PREVAILING_WAGE</a:t>
                      </a:r>
                      <a:endParaRPr lang="en-US" sz="1600" b="1" dirty="0"/>
                    </a:p>
                  </a:txBody>
                  <a:tcPr/>
                </a:tc>
                <a:tc>
                  <a:txBody>
                    <a:bodyPr/>
                    <a:lstStyle/>
                    <a:p>
                      <a:r>
                        <a:rPr lang="en-US" sz="1200" dirty="0"/>
                        <a:t>Annual salary(in USD) for the job that is to be filled.</a:t>
                      </a:r>
                    </a:p>
                  </a:txBody>
                  <a:tcPr/>
                </a:tc>
                <a:extLst>
                  <a:ext uri="{0D108BD9-81ED-4DB2-BD59-A6C34878D82A}">
                    <a16:rowId xmlns:a16="http://schemas.microsoft.com/office/drawing/2014/main" val="3186192885"/>
                  </a:ext>
                </a:extLst>
              </a:tr>
              <a:tr h="370840">
                <a:tc>
                  <a:txBody>
                    <a:bodyPr/>
                    <a:lstStyle/>
                    <a:p>
                      <a:r>
                        <a:rPr lang="en-US" sz="1600" b="1" kern="1200" dirty="0">
                          <a:solidFill>
                            <a:schemeClr val="dk1"/>
                          </a:solidFill>
                          <a:effectLst/>
                          <a:latin typeface="+mn-lt"/>
                          <a:ea typeface="+mn-ea"/>
                          <a:cs typeface="+mn-cs"/>
                        </a:rPr>
                        <a:t>YEAR</a:t>
                      </a:r>
                      <a:endParaRPr lang="en-US" sz="1600" b="1" dirty="0"/>
                    </a:p>
                  </a:txBody>
                  <a:tcPr/>
                </a:tc>
                <a:tc>
                  <a:txBody>
                    <a:bodyPr/>
                    <a:lstStyle/>
                    <a:p>
                      <a:r>
                        <a:rPr lang="en-US" sz="1200" dirty="0"/>
                        <a:t>The year the H-1B petition was filed.</a:t>
                      </a:r>
                    </a:p>
                  </a:txBody>
                  <a:tcPr/>
                </a:tc>
                <a:extLst>
                  <a:ext uri="{0D108BD9-81ED-4DB2-BD59-A6C34878D82A}">
                    <a16:rowId xmlns:a16="http://schemas.microsoft.com/office/drawing/2014/main" val="957178664"/>
                  </a:ext>
                </a:extLst>
              </a:tr>
              <a:tr h="370840">
                <a:tc>
                  <a:txBody>
                    <a:bodyPr/>
                    <a:lstStyle/>
                    <a:p>
                      <a:r>
                        <a:rPr lang="en-US" sz="1600" b="1" kern="1200" dirty="0">
                          <a:solidFill>
                            <a:schemeClr val="dk1"/>
                          </a:solidFill>
                          <a:effectLst/>
                          <a:latin typeface="+mn-lt"/>
                          <a:ea typeface="+mn-ea"/>
                          <a:cs typeface="+mn-cs"/>
                        </a:rPr>
                        <a:t>WORKSITE</a:t>
                      </a:r>
                      <a:endParaRPr lang="en-US" sz="1600" b="1" dirty="0"/>
                    </a:p>
                  </a:txBody>
                  <a:tcPr/>
                </a:tc>
                <a:tc>
                  <a:txBody>
                    <a:bodyPr/>
                    <a:lstStyle/>
                    <a:p>
                      <a:r>
                        <a:rPr lang="en-US" sz="1200" dirty="0"/>
                        <a:t>City and state where the worker will be employed</a:t>
                      </a:r>
                    </a:p>
                  </a:txBody>
                  <a:tcPr/>
                </a:tc>
                <a:extLst>
                  <a:ext uri="{0D108BD9-81ED-4DB2-BD59-A6C34878D82A}">
                    <a16:rowId xmlns:a16="http://schemas.microsoft.com/office/drawing/2014/main" val="1655882046"/>
                  </a:ext>
                </a:extLst>
              </a:tr>
              <a:tr h="370840">
                <a:tc>
                  <a:txBody>
                    <a:bodyPr/>
                    <a:lstStyle/>
                    <a:p>
                      <a:r>
                        <a:rPr lang="en-US" sz="1600" b="1" kern="1200" dirty="0" err="1">
                          <a:solidFill>
                            <a:schemeClr val="dk1"/>
                          </a:solidFill>
                          <a:effectLst/>
                          <a:latin typeface="+mn-lt"/>
                          <a:ea typeface="+mn-ea"/>
                          <a:cs typeface="+mn-cs"/>
                        </a:rPr>
                        <a:t>lon</a:t>
                      </a:r>
                      <a:endParaRPr lang="en-US" sz="1600" b="1" dirty="0"/>
                    </a:p>
                  </a:txBody>
                  <a:tcPr/>
                </a:tc>
                <a:tc>
                  <a:txBody>
                    <a:bodyPr/>
                    <a:lstStyle/>
                    <a:p>
                      <a:r>
                        <a:rPr lang="en-US" sz="1200" dirty="0"/>
                        <a:t>Longitude of the sponsor worksite</a:t>
                      </a:r>
                    </a:p>
                  </a:txBody>
                  <a:tcPr/>
                </a:tc>
                <a:extLst>
                  <a:ext uri="{0D108BD9-81ED-4DB2-BD59-A6C34878D82A}">
                    <a16:rowId xmlns:a16="http://schemas.microsoft.com/office/drawing/2014/main" val="2642985910"/>
                  </a:ext>
                </a:extLst>
              </a:tr>
              <a:tr h="370840">
                <a:tc>
                  <a:txBody>
                    <a:bodyPr/>
                    <a:lstStyle/>
                    <a:p>
                      <a:r>
                        <a:rPr lang="en-US" sz="1600" b="1" kern="1200" dirty="0" err="1">
                          <a:solidFill>
                            <a:schemeClr val="dk1"/>
                          </a:solidFill>
                          <a:effectLst/>
                          <a:latin typeface="+mn-lt"/>
                          <a:ea typeface="+mn-ea"/>
                          <a:cs typeface="+mn-cs"/>
                        </a:rPr>
                        <a:t>lat</a:t>
                      </a:r>
                      <a:endParaRPr lang="en-US" sz="1600" b="1" dirty="0"/>
                    </a:p>
                  </a:txBody>
                  <a:tcPr/>
                </a:tc>
                <a:tc>
                  <a:txBody>
                    <a:bodyPr/>
                    <a:lstStyle/>
                    <a:p>
                      <a:r>
                        <a:rPr lang="en-US" sz="1200" dirty="0"/>
                        <a:t>Latitude of the sponsor worksite.</a:t>
                      </a:r>
                    </a:p>
                  </a:txBody>
                  <a:tcPr/>
                </a:tc>
                <a:extLst>
                  <a:ext uri="{0D108BD9-81ED-4DB2-BD59-A6C34878D82A}">
                    <a16:rowId xmlns:a16="http://schemas.microsoft.com/office/drawing/2014/main" val="1375570278"/>
                  </a:ext>
                </a:extLst>
              </a:tr>
            </a:tbl>
          </a:graphicData>
        </a:graphic>
      </p:graphicFrame>
    </p:spTree>
    <p:extLst>
      <p:ext uri="{BB962C8B-B14F-4D97-AF65-F5344CB8AC3E}">
        <p14:creationId xmlns:p14="http://schemas.microsoft.com/office/powerpoint/2010/main" val="4086966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24637-5CF2-4DBB-BB6D-EF4BA374A5FB}"/>
              </a:ext>
            </a:extLst>
          </p:cNvPr>
          <p:cNvSpPr>
            <a:spLocks noGrp="1"/>
          </p:cNvSpPr>
          <p:nvPr>
            <p:ph type="title"/>
          </p:nvPr>
        </p:nvSpPr>
        <p:spPr/>
        <p:txBody>
          <a:bodyPr/>
          <a:lstStyle/>
          <a:p>
            <a:r>
              <a:rPr lang="en-US" dirty="0"/>
              <a:t>Data Sample</a:t>
            </a:r>
          </a:p>
        </p:txBody>
      </p:sp>
      <p:sp>
        <p:nvSpPr>
          <p:cNvPr id="3" name="Text Placeholder 2">
            <a:extLst>
              <a:ext uri="{FF2B5EF4-FFF2-40B4-BE49-F238E27FC236}">
                <a16:creationId xmlns:a16="http://schemas.microsoft.com/office/drawing/2014/main" id="{EF2C27E1-0ED7-4FF2-BE7D-D29B9AF58452}"/>
              </a:ext>
            </a:extLst>
          </p:cNvPr>
          <p:cNvSpPr>
            <a:spLocks noGrp="1"/>
          </p:cNvSpPr>
          <p:nvPr>
            <p:ph type="body" idx="1"/>
          </p:nvPr>
        </p:nvSpPr>
        <p:spPr>
          <a:xfrm>
            <a:off x="138842" y="2789031"/>
            <a:ext cx="4825157" cy="576262"/>
          </a:xfrm>
        </p:spPr>
        <p:txBody>
          <a:bodyPr/>
          <a:lstStyle/>
          <a:p>
            <a:r>
              <a:rPr lang="en-US" dirty="0"/>
              <a:t>10 Features</a:t>
            </a:r>
          </a:p>
        </p:txBody>
      </p:sp>
      <p:pic>
        <p:nvPicPr>
          <p:cNvPr id="13" name="Content Placeholder 12">
            <a:extLst>
              <a:ext uri="{FF2B5EF4-FFF2-40B4-BE49-F238E27FC236}">
                <a16:creationId xmlns:a16="http://schemas.microsoft.com/office/drawing/2014/main" id="{D7F9728D-1E8C-469A-84A8-E8D562D2DFB1}"/>
              </a:ext>
            </a:extLst>
          </p:cNvPr>
          <p:cNvPicPr>
            <a:picLocks noGrp="1" noChangeAspect="1"/>
          </p:cNvPicPr>
          <p:nvPr>
            <p:ph sz="half" idx="2"/>
          </p:nvPr>
        </p:nvPicPr>
        <p:blipFill>
          <a:blip r:embed="rId2"/>
          <a:stretch>
            <a:fillRect/>
          </a:stretch>
        </p:blipFill>
        <p:spPr>
          <a:xfrm>
            <a:off x="138842" y="3644348"/>
            <a:ext cx="11682537" cy="1285461"/>
          </a:xfrm>
          <a:prstGeom prst="rect">
            <a:avLst/>
          </a:prstGeom>
        </p:spPr>
      </p:pic>
    </p:spTree>
    <p:extLst>
      <p:ext uri="{BB962C8B-B14F-4D97-AF65-F5344CB8AC3E}">
        <p14:creationId xmlns:p14="http://schemas.microsoft.com/office/powerpoint/2010/main" val="3442525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4AA8A-E139-4CE9-8750-84C16F1D6EE1}"/>
              </a:ext>
            </a:extLst>
          </p:cNvPr>
          <p:cNvSpPr>
            <a:spLocks noGrp="1"/>
          </p:cNvSpPr>
          <p:nvPr>
            <p:ph type="title"/>
          </p:nvPr>
        </p:nvSpPr>
        <p:spPr/>
        <p:txBody>
          <a:bodyPr/>
          <a:lstStyle/>
          <a:p>
            <a:r>
              <a:rPr lang="en-US" dirty="0"/>
              <a:t>Project Goals</a:t>
            </a:r>
          </a:p>
        </p:txBody>
      </p:sp>
      <p:sp>
        <p:nvSpPr>
          <p:cNvPr id="3" name="Text Placeholder 2">
            <a:extLst>
              <a:ext uri="{FF2B5EF4-FFF2-40B4-BE49-F238E27FC236}">
                <a16:creationId xmlns:a16="http://schemas.microsoft.com/office/drawing/2014/main" id="{9088D745-FDE3-4025-A456-F961DE1BC430}"/>
              </a:ext>
            </a:extLst>
          </p:cNvPr>
          <p:cNvSpPr>
            <a:spLocks noGrp="1"/>
          </p:cNvSpPr>
          <p:nvPr>
            <p:ph type="body" idx="1"/>
          </p:nvPr>
        </p:nvSpPr>
        <p:spPr/>
        <p:txBody>
          <a:bodyPr/>
          <a:lstStyle/>
          <a:p>
            <a:r>
              <a:rPr lang="en-US" dirty="0"/>
              <a:t>Predict Petition Outcome</a:t>
            </a:r>
          </a:p>
        </p:txBody>
      </p:sp>
      <p:sp>
        <p:nvSpPr>
          <p:cNvPr id="4" name="Content Placeholder 3">
            <a:extLst>
              <a:ext uri="{FF2B5EF4-FFF2-40B4-BE49-F238E27FC236}">
                <a16:creationId xmlns:a16="http://schemas.microsoft.com/office/drawing/2014/main" id="{F6C55E3E-11F3-4DB4-95FD-F0D998B72A08}"/>
              </a:ext>
            </a:extLst>
          </p:cNvPr>
          <p:cNvSpPr>
            <a:spLocks noGrp="1"/>
          </p:cNvSpPr>
          <p:nvPr>
            <p:ph sz="half" idx="2"/>
          </p:nvPr>
        </p:nvSpPr>
        <p:spPr/>
        <p:txBody>
          <a:bodyPr/>
          <a:lstStyle/>
          <a:p>
            <a:r>
              <a:rPr lang="en-US" dirty="0"/>
              <a:t>SVM</a:t>
            </a:r>
          </a:p>
          <a:p>
            <a:r>
              <a:rPr lang="en-US" dirty="0"/>
              <a:t>Decision Trees</a:t>
            </a:r>
          </a:p>
          <a:p>
            <a:pPr marL="0" indent="0">
              <a:buNone/>
            </a:pPr>
            <a:endParaRPr lang="en-US" dirty="0"/>
          </a:p>
        </p:txBody>
      </p:sp>
      <p:sp>
        <p:nvSpPr>
          <p:cNvPr id="5" name="Text Placeholder 4">
            <a:extLst>
              <a:ext uri="{FF2B5EF4-FFF2-40B4-BE49-F238E27FC236}">
                <a16:creationId xmlns:a16="http://schemas.microsoft.com/office/drawing/2014/main" id="{02AB4700-6863-4293-9883-1036E005D9D9}"/>
              </a:ext>
            </a:extLst>
          </p:cNvPr>
          <p:cNvSpPr>
            <a:spLocks noGrp="1"/>
          </p:cNvSpPr>
          <p:nvPr>
            <p:ph type="body" sz="quarter" idx="3"/>
          </p:nvPr>
        </p:nvSpPr>
        <p:spPr/>
        <p:txBody>
          <a:bodyPr/>
          <a:lstStyle/>
          <a:p>
            <a:r>
              <a:rPr lang="en-US" dirty="0"/>
              <a:t>Model Association Rules</a:t>
            </a:r>
          </a:p>
        </p:txBody>
      </p:sp>
      <p:sp>
        <p:nvSpPr>
          <p:cNvPr id="6" name="Content Placeholder 5">
            <a:extLst>
              <a:ext uri="{FF2B5EF4-FFF2-40B4-BE49-F238E27FC236}">
                <a16:creationId xmlns:a16="http://schemas.microsoft.com/office/drawing/2014/main" id="{0C6AD8D1-ECB4-48AA-AFB6-40AFCEA8300B}"/>
              </a:ext>
            </a:extLst>
          </p:cNvPr>
          <p:cNvSpPr>
            <a:spLocks noGrp="1"/>
          </p:cNvSpPr>
          <p:nvPr>
            <p:ph sz="quarter" idx="4"/>
          </p:nvPr>
        </p:nvSpPr>
        <p:spPr/>
        <p:txBody>
          <a:bodyPr/>
          <a:lstStyle/>
          <a:p>
            <a:r>
              <a:rPr lang="en-US" dirty="0"/>
              <a:t>Use </a:t>
            </a:r>
            <a:r>
              <a:rPr lang="en-US" dirty="0" err="1"/>
              <a:t>Apriori</a:t>
            </a:r>
            <a:r>
              <a:rPr lang="en-US" dirty="0"/>
              <a:t> algorithm to model association rules present in the </a:t>
            </a:r>
            <a:r>
              <a:rPr lang="en-US" dirty="0" err="1"/>
              <a:t>Kaggle</a:t>
            </a:r>
            <a:r>
              <a:rPr lang="en-US" dirty="0"/>
              <a:t> dataset.</a:t>
            </a:r>
          </a:p>
        </p:txBody>
      </p:sp>
    </p:spTree>
    <p:extLst>
      <p:ext uri="{BB962C8B-B14F-4D97-AF65-F5344CB8AC3E}">
        <p14:creationId xmlns:p14="http://schemas.microsoft.com/office/powerpoint/2010/main" val="3557051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BF5A6-6A95-4896-B607-D591147F04A1}"/>
              </a:ext>
            </a:extLst>
          </p:cNvPr>
          <p:cNvSpPr>
            <a:spLocks noGrp="1"/>
          </p:cNvSpPr>
          <p:nvPr>
            <p:ph type="ctrTitle"/>
          </p:nvPr>
        </p:nvSpPr>
        <p:spPr/>
        <p:txBody>
          <a:bodyPr/>
          <a:lstStyle/>
          <a:p>
            <a:r>
              <a:rPr lang="en-US" dirty="0"/>
              <a:t>Data Preprocessing and EDA Findings</a:t>
            </a:r>
          </a:p>
        </p:txBody>
      </p:sp>
    </p:spTree>
    <p:extLst>
      <p:ext uri="{BB962C8B-B14F-4D97-AF65-F5344CB8AC3E}">
        <p14:creationId xmlns:p14="http://schemas.microsoft.com/office/powerpoint/2010/main" val="1220091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6FF77-4BE2-4B41-BF5E-65B1B7DD7A38}"/>
              </a:ext>
            </a:extLst>
          </p:cNvPr>
          <p:cNvSpPr>
            <a:spLocks noGrp="1"/>
          </p:cNvSpPr>
          <p:nvPr>
            <p:ph type="title"/>
          </p:nvPr>
        </p:nvSpPr>
        <p:spPr/>
        <p:txBody>
          <a:bodyPr/>
          <a:lstStyle/>
          <a:p>
            <a:r>
              <a:rPr lang="en-US" dirty="0"/>
              <a:t>Visualizing Missing Data Fields </a:t>
            </a:r>
          </a:p>
        </p:txBody>
      </p:sp>
      <p:pic>
        <p:nvPicPr>
          <p:cNvPr id="7" name="Content Placeholder 6">
            <a:extLst>
              <a:ext uri="{FF2B5EF4-FFF2-40B4-BE49-F238E27FC236}">
                <a16:creationId xmlns:a16="http://schemas.microsoft.com/office/drawing/2014/main" id="{51456FAF-C0F2-432F-B9D2-6AD090913B16}"/>
              </a:ext>
            </a:extLst>
          </p:cNvPr>
          <p:cNvPicPr>
            <a:picLocks noGrp="1" noChangeAspect="1"/>
          </p:cNvPicPr>
          <p:nvPr>
            <p:ph idx="1"/>
          </p:nvPr>
        </p:nvPicPr>
        <p:blipFill>
          <a:blip r:embed="rId3"/>
          <a:stretch>
            <a:fillRect/>
          </a:stretch>
        </p:blipFill>
        <p:spPr>
          <a:xfrm>
            <a:off x="5304597" y="1802733"/>
            <a:ext cx="6416384" cy="4611319"/>
          </a:xfrm>
          <a:prstGeom prst="rect">
            <a:avLst/>
          </a:prstGeom>
        </p:spPr>
      </p:pic>
      <p:sp>
        <p:nvSpPr>
          <p:cNvPr id="4" name="Text Placeholder 3">
            <a:extLst>
              <a:ext uri="{FF2B5EF4-FFF2-40B4-BE49-F238E27FC236}">
                <a16:creationId xmlns:a16="http://schemas.microsoft.com/office/drawing/2014/main" id="{4795ECE8-463C-463E-8B3A-CC969388B5E4}"/>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Using VIM and mice R Libraries</a:t>
            </a:r>
          </a:p>
          <a:p>
            <a:pPr marL="285750" indent="-285750">
              <a:buFont typeface="Arial" panose="020B0604020202020204" pitchFamily="34" charset="0"/>
              <a:buChar char="•"/>
            </a:pPr>
            <a:endParaRPr lang="en-US" dirty="0"/>
          </a:p>
        </p:txBody>
      </p:sp>
      <p:pic>
        <p:nvPicPr>
          <p:cNvPr id="8" name="Picture 7">
            <a:extLst>
              <a:ext uri="{FF2B5EF4-FFF2-40B4-BE49-F238E27FC236}">
                <a16:creationId xmlns:a16="http://schemas.microsoft.com/office/drawing/2014/main" id="{430D25E9-2E63-4111-BA66-8D11A94FC964}"/>
              </a:ext>
            </a:extLst>
          </p:cNvPr>
          <p:cNvPicPr>
            <a:picLocks noChangeAspect="1"/>
          </p:cNvPicPr>
          <p:nvPr/>
        </p:nvPicPr>
        <p:blipFill>
          <a:blip r:embed="rId4"/>
          <a:stretch>
            <a:fillRect/>
          </a:stretch>
        </p:blipFill>
        <p:spPr>
          <a:xfrm>
            <a:off x="975145" y="3914568"/>
            <a:ext cx="3152775" cy="1838325"/>
          </a:xfrm>
          <a:prstGeom prst="rect">
            <a:avLst/>
          </a:prstGeom>
        </p:spPr>
      </p:pic>
    </p:spTree>
    <p:extLst>
      <p:ext uri="{BB962C8B-B14F-4D97-AF65-F5344CB8AC3E}">
        <p14:creationId xmlns:p14="http://schemas.microsoft.com/office/powerpoint/2010/main" val="1318543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9505C-4B29-4E39-82C9-44A0B92D6FC5}"/>
              </a:ext>
            </a:extLst>
          </p:cNvPr>
          <p:cNvSpPr>
            <a:spLocks noGrp="1"/>
          </p:cNvSpPr>
          <p:nvPr>
            <p:ph type="title"/>
          </p:nvPr>
        </p:nvSpPr>
        <p:spPr/>
        <p:txBody>
          <a:bodyPr/>
          <a:lstStyle/>
          <a:p>
            <a:r>
              <a:rPr lang="en-US" dirty="0"/>
              <a:t>Breakdown of Data Types</a:t>
            </a:r>
          </a:p>
        </p:txBody>
      </p:sp>
      <p:pic>
        <p:nvPicPr>
          <p:cNvPr id="4" name="Content Placeholder 3">
            <a:extLst>
              <a:ext uri="{FF2B5EF4-FFF2-40B4-BE49-F238E27FC236}">
                <a16:creationId xmlns:a16="http://schemas.microsoft.com/office/drawing/2014/main" id="{8BCB92DF-2B31-4D30-9C1A-62B70C5033C3}"/>
              </a:ext>
            </a:extLst>
          </p:cNvPr>
          <p:cNvPicPr>
            <a:picLocks noGrp="1" noChangeAspect="1"/>
          </p:cNvPicPr>
          <p:nvPr>
            <p:ph idx="1"/>
          </p:nvPr>
        </p:nvPicPr>
        <p:blipFill>
          <a:blip r:embed="rId3"/>
          <a:stretch>
            <a:fillRect/>
          </a:stretch>
        </p:blipFill>
        <p:spPr>
          <a:xfrm>
            <a:off x="1610519" y="2897187"/>
            <a:ext cx="7915275" cy="2828925"/>
          </a:xfrm>
          <a:prstGeom prst="rect">
            <a:avLst/>
          </a:prstGeom>
        </p:spPr>
      </p:pic>
    </p:spTree>
    <p:extLst>
      <p:ext uri="{BB962C8B-B14F-4D97-AF65-F5344CB8AC3E}">
        <p14:creationId xmlns:p14="http://schemas.microsoft.com/office/powerpoint/2010/main" val="41530261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825</TotalTime>
  <Words>1104</Words>
  <Application>Microsoft Office PowerPoint</Application>
  <PresentationFormat>Widescreen</PresentationFormat>
  <Paragraphs>111</Paragraphs>
  <Slides>31</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Century Gothic</vt:lpstr>
      <vt:lpstr>Wingdings</vt:lpstr>
      <vt:lpstr>Wingdings 3</vt:lpstr>
      <vt:lpstr>Ion Boardroom</vt:lpstr>
      <vt:lpstr>H-1B Visa Petitions</vt:lpstr>
      <vt:lpstr>Background</vt:lpstr>
      <vt:lpstr>H-1B Visa Petition Dataset</vt:lpstr>
      <vt:lpstr>Feature Descriptions</vt:lpstr>
      <vt:lpstr>Data Sample</vt:lpstr>
      <vt:lpstr>Project Goals</vt:lpstr>
      <vt:lpstr>Data Preprocessing and EDA Findings</vt:lpstr>
      <vt:lpstr>Visualizing Missing Data Fields </vt:lpstr>
      <vt:lpstr>Breakdown of Data Types</vt:lpstr>
      <vt:lpstr>Data Quality Issues from Naming Conventions</vt:lpstr>
      <vt:lpstr>Change in Naming Convention after 2014</vt:lpstr>
      <vt:lpstr>Case Entry Growth Rate</vt:lpstr>
      <vt:lpstr>Case Status by Year</vt:lpstr>
      <vt:lpstr>Projection for Certified and Denied</vt:lpstr>
      <vt:lpstr>Petition Status</vt:lpstr>
      <vt:lpstr>Kernel Density Plot: Case Status by Year</vt:lpstr>
      <vt:lpstr>Predicting Petition Outcome</vt:lpstr>
      <vt:lpstr>SVM – Radial Kernel </vt:lpstr>
      <vt:lpstr>H-1B Association Rules</vt:lpstr>
      <vt:lpstr>Top 10 Rules by Lift</vt:lpstr>
      <vt:lpstr>PowerPoint Presentation</vt:lpstr>
      <vt:lpstr>PowerPoint Presentation</vt:lpstr>
      <vt:lpstr>PowerPoint Presentation</vt:lpstr>
      <vt:lpstr>PowerPoint Presentation</vt:lpstr>
      <vt:lpstr>PowerPoint Presentation</vt:lpstr>
      <vt:lpstr>PowerPoint Presentation</vt:lpstr>
      <vt:lpstr>Conclusions/Wrap-Up</vt:lpstr>
      <vt:lpstr>Findings</vt:lpstr>
      <vt:lpstr>Challenges</vt:lpstr>
      <vt:lpstr>Next Steps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H-1B Visa Petitions</dc:title>
  <dc:creator>Aubrey</dc:creator>
  <cp:lastModifiedBy>Aubrey</cp:lastModifiedBy>
  <cp:revision>52</cp:revision>
  <dcterms:created xsi:type="dcterms:W3CDTF">2017-06-30T03:20:37Z</dcterms:created>
  <dcterms:modified xsi:type="dcterms:W3CDTF">2017-06-30T19:07:02Z</dcterms:modified>
</cp:coreProperties>
</file>