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4" r:id="rId1"/>
    <p:sldMasterId id="2147484184" r:id="rId2"/>
  </p:sldMasterIdLst>
  <p:notesMasterIdLst>
    <p:notesMasterId r:id="rId7"/>
  </p:notesMasterIdLst>
  <p:handoutMasterIdLst>
    <p:handoutMasterId r:id="rId8"/>
  </p:handoutMasterIdLst>
  <p:sldIdLst>
    <p:sldId id="610" r:id="rId3"/>
    <p:sldId id="681" r:id="rId4"/>
    <p:sldId id="683" r:id="rId5"/>
    <p:sldId id="682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E"/>
    <a:srgbClr val="6B6767"/>
    <a:srgbClr val="F36E21"/>
    <a:srgbClr val="E53736"/>
    <a:srgbClr val="B82234"/>
    <a:srgbClr val="F2CADB"/>
    <a:srgbClr val="EFCFCC"/>
    <a:srgbClr val="FFFF99"/>
    <a:srgbClr val="44546A"/>
    <a:srgbClr val="6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10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29AAEE9D-E518-4B70-9E31-1EECD57FE8AD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D691D1DA-E81B-458F-9A6A-FAE608D605C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4896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CD119B5B-5923-4616-BCD5-49ED55718CB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4A7D0F9F-05D4-45AD-B402-0852810C242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631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46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39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889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8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7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2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8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9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11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29" name="Marcador de fecha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30" name="Marcador de pie de página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1" name="Marcador de número de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75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6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202C68-ECEA-42D2-BB33-5690FAFC3716}"/>
              </a:ext>
            </a:extLst>
          </p:cNvPr>
          <p:cNvSpPr/>
          <p:nvPr userDrawn="1"/>
        </p:nvSpPr>
        <p:spPr>
          <a:xfrm>
            <a:off x="100051" y="6505072"/>
            <a:ext cx="1994457" cy="2616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CL" sz="1100" dirty="0">
                <a:solidFill>
                  <a:schemeClr val="bg1"/>
                </a:solidFill>
              </a:rPr>
              <a:t>Gerencia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728280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10" name="Picture 2" descr="https://ci6.googleusercontent.com/proxy/wb_A4OfZUATUdda55AbJdrbMjK3uKKKFgxShqBMY6xtIxJKZVFsCM1yIAYg-wbVLHLqeaxKlv_zzlHgmf77gTbvNo8sR0VUi-OlWGT3gKyuDYFZ02Ko3IHU78xfttOdt5I4fph_G1gROErWjMdH6bZ-srA=s0-d-e1-ft#https://sites.google.com/a/flesan.cl/firmascorpsa/_/rsrc/1359467601457/home/logo%20corps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00" y="0"/>
            <a:ext cx="1800000" cy="8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22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24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4739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583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53AB0C-5864-46EA-9A3F-AEA531788BBA}"/>
              </a:ext>
            </a:extLst>
          </p:cNvPr>
          <p:cNvSpPr/>
          <p:nvPr userDrawn="1"/>
        </p:nvSpPr>
        <p:spPr>
          <a:xfrm>
            <a:off x="100051" y="6505072"/>
            <a:ext cx="1994457" cy="2616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s-CL" sz="1100" dirty="0">
                <a:solidFill>
                  <a:schemeClr val="bg1"/>
                </a:solidFill>
              </a:rPr>
              <a:t>Gerencia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58287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687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83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359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98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2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37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57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212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1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891781-7A53-4658-8B66-5123E5C5D9AB}" type="datetimeFigureOut">
              <a:rPr lang="es-CL" smtClean="0"/>
              <a:t>15-02-2018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130FEA-88B4-4F57-99E0-3D8616E0D8F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 userDrawn="1"/>
        </p:nvSpPr>
        <p:spPr>
          <a:xfrm>
            <a:off x="171656" y="6528297"/>
            <a:ext cx="5070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Flesan Gestión</a:t>
            </a:r>
          </a:p>
        </p:txBody>
      </p:sp>
    </p:spTree>
    <p:extLst>
      <p:ext uri="{BB962C8B-B14F-4D97-AF65-F5344CB8AC3E}">
        <p14:creationId xmlns:p14="http://schemas.microsoft.com/office/powerpoint/2010/main" val="105266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Claudio Bustos\AppData\Local\Microsoft\Windows\Temporary Internet Files\Content.Outlook\CTP3MJ30\haciendo_historia-06.png"/>
          <p:cNvPicPr>
            <a:picLocks noChangeAspect="1" noChangeArrowheads="1"/>
          </p:cNvPicPr>
          <p:nvPr/>
        </p:nvPicPr>
        <p:blipFill>
          <a:blip r:embed="rId2" cstate="print"/>
          <a:srcRect l="15315" t="16722" r="14919" b="21654"/>
          <a:stretch>
            <a:fillRect/>
          </a:stretch>
        </p:blipFill>
        <p:spPr bwMode="auto">
          <a:xfrm>
            <a:off x="4858704" y="5356861"/>
            <a:ext cx="2530719" cy="91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2423592" y="1628801"/>
            <a:ext cx="7272808" cy="16312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CL" sz="4000" dirty="0"/>
              <a:t>Beneficios Flexibles</a:t>
            </a:r>
          </a:p>
          <a:p>
            <a:pPr algn="ctr">
              <a:spcBef>
                <a:spcPct val="50000"/>
              </a:spcBef>
              <a:defRPr/>
            </a:pPr>
            <a:r>
              <a:rPr lang="es-CL" sz="4000" b="1" dirty="0">
                <a:solidFill>
                  <a:prstClr val="black"/>
                </a:solidFill>
              </a:rPr>
              <a:t>Gerencia de Recursos Humanos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C0BE1C-F640-48D5-9763-E7DFC6B0F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09" y="4898507"/>
            <a:ext cx="1790174" cy="44498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EAF0060-1C70-43AB-870D-B6274A24100E}"/>
              </a:ext>
            </a:extLst>
          </p:cNvPr>
          <p:cNvSpPr txBox="1">
            <a:spLocks/>
          </p:cNvSpPr>
          <p:nvPr/>
        </p:nvSpPr>
        <p:spPr>
          <a:xfrm>
            <a:off x="1487996" y="3459536"/>
            <a:ext cx="9144000" cy="911300"/>
          </a:xfrm>
          <a:prstGeom prst="rect">
            <a:avLst/>
          </a:prstGeom>
        </p:spPr>
        <p:txBody>
          <a:bodyPr anchor="b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b="1" dirty="0"/>
              <a:t>Reunión de Trabajo 25 Enero 2018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712740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8558"/>
          </a:xfrm>
        </p:spPr>
        <p:txBody>
          <a:bodyPr>
            <a:normAutofit/>
          </a:bodyPr>
          <a:lstStyle/>
          <a:p>
            <a:r>
              <a:rPr lang="es-CL" dirty="0"/>
              <a:t>Beneficios Flexibles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097280" y="1948687"/>
            <a:ext cx="10421620" cy="4875902"/>
          </a:xfrm>
        </p:spPr>
        <p:txBody>
          <a:bodyPr>
            <a:normAutofit/>
          </a:bodyPr>
          <a:lstStyle/>
          <a:p>
            <a:pPr marL="365125" indent="-36512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b="1" dirty="0"/>
              <a:t>Condiciones: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buNone/>
            </a:pPr>
            <a:endParaRPr lang="es-CL" sz="1400" b="1" dirty="0"/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1.000 Puntos Anuales para cada colaborador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No traspasables de un año a otro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Es posible ganar puntos por “Eventos Reconocibles”</a:t>
            </a:r>
          </a:p>
          <a:p>
            <a:pPr marL="657733" lvl="1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200" i="1" dirty="0"/>
              <a:t>Excelencia</a:t>
            </a:r>
          </a:p>
          <a:p>
            <a:pPr marL="657733" lvl="1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200" i="1" dirty="0"/>
              <a:t>(Cultura/Valores Flesan) 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El uso es programado con Jefatura, pero no autorizados por el jefe.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Entregar puntos por parte del Jefe por reconocimiento, bolsa trimestral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Solicitud de Puntos es con X </a:t>
            </a:r>
            <a:r>
              <a:rPr lang="es-CL" sz="1400" dirty="0" err="1"/>
              <a:t>dias</a:t>
            </a:r>
            <a:r>
              <a:rPr lang="es-CL" sz="1400" dirty="0"/>
              <a:t> de anticipación.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Correo aviso al Jefe, Colaborador y RRHH , los correos son  los corporativos de Flesan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Que quede registro digital de la solicitud.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RRHH  podrá hacer carga masiva de los permisos a </a:t>
            </a:r>
            <a:r>
              <a:rPr lang="es-CL" sz="1400" dirty="0" err="1"/>
              <a:t>payroll</a:t>
            </a:r>
            <a:endParaRPr lang="es-CL" sz="1400" dirty="0"/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sz="1400" dirty="0"/>
              <a:t>Anular registros por parte de RRHH en caso justificados (mantención)</a:t>
            </a:r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sz="1400" dirty="0"/>
          </a:p>
          <a:p>
            <a:pPr marL="365125" indent="-365125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6618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8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1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6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1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6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8558"/>
          </a:xfrm>
        </p:spPr>
        <p:txBody>
          <a:bodyPr>
            <a:normAutofit/>
          </a:bodyPr>
          <a:lstStyle/>
          <a:p>
            <a:r>
              <a:rPr lang="es-CL" dirty="0"/>
              <a:t>Beneficios Flexibles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B2775-08D8-4484-975A-208FDCBA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1820556"/>
            <a:ext cx="4352925" cy="47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FFA13-1913-4322-8D26-A254DB2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Puntos</a:t>
            </a: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7DC45DE-A5A0-49B8-8764-B43390734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65073"/>
              </p:ext>
            </p:extLst>
          </p:nvPr>
        </p:nvGraphicFramePr>
        <p:xfrm>
          <a:off x="798490" y="1854558"/>
          <a:ext cx="10599313" cy="4279600"/>
        </p:xfrm>
        <a:graphic>
          <a:graphicData uri="http://schemas.openxmlformats.org/drawingml/2006/table">
            <a:tbl>
              <a:tblPr/>
              <a:tblGrid>
                <a:gridCol w="2813931">
                  <a:extLst>
                    <a:ext uri="{9D8B030D-6E8A-4147-A177-3AD203B41FA5}">
                      <a16:colId xmlns:a16="http://schemas.microsoft.com/office/drawing/2014/main" val="3254684253"/>
                    </a:ext>
                  </a:extLst>
                </a:gridCol>
                <a:gridCol w="513519">
                  <a:extLst>
                    <a:ext uri="{9D8B030D-6E8A-4147-A177-3AD203B41FA5}">
                      <a16:colId xmlns:a16="http://schemas.microsoft.com/office/drawing/2014/main" val="292203168"/>
                    </a:ext>
                  </a:extLst>
                </a:gridCol>
                <a:gridCol w="740422">
                  <a:extLst>
                    <a:ext uri="{9D8B030D-6E8A-4147-A177-3AD203B41FA5}">
                      <a16:colId xmlns:a16="http://schemas.microsoft.com/office/drawing/2014/main" val="1094873584"/>
                    </a:ext>
                  </a:extLst>
                </a:gridCol>
                <a:gridCol w="812077">
                  <a:extLst>
                    <a:ext uri="{9D8B030D-6E8A-4147-A177-3AD203B41FA5}">
                      <a16:colId xmlns:a16="http://schemas.microsoft.com/office/drawing/2014/main" val="1228037088"/>
                    </a:ext>
                  </a:extLst>
                </a:gridCol>
                <a:gridCol w="1170346">
                  <a:extLst>
                    <a:ext uri="{9D8B030D-6E8A-4147-A177-3AD203B41FA5}">
                      <a16:colId xmlns:a16="http://schemas.microsoft.com/office/drawing/2014/main" val="2091041884"/>
                    </a:ext>
                  </a:extLst>
                </a:gridCol>
                <a:gridCol w="2568564">
                  <a:extLst>
                    <a:ext uri="{9D8B030D-6E8A-4147-A177-3AD203B41FA5}">
                      <a16:colId xmlns:a16="http://schemas.microsoft.com/office/drawing/2014/main" val="2963118481"/>
                    </a:ext>
                  </a:extLst>
                </a:gridCol>
                <a:gridCol w="512548">
                  <a:extLst>
                    <a:ext uri="{9D8B030D-6E8A-4147-A177-3AD203B41FA5}">
                      <a16:colId xmlns:a16="http://schemas.microsoft.com/office/drawing/2014/main" val="4087153634"/>
                    </a:ext>
                  </a:extLst>
                </a:gridCol>
                <a:gridCol w="221548">
                  <a:extLst>
                    <a:ext uri="{9D8B030D-6E8A-4147-A177-3AD203B41FA5}">
                      <a16:colId xmlns:a16="http://schemas.microsoft.com/office/drawing/2014/main" val="2251788317"/>
                    </a:ext>
                  </a:extLst>
                </a:gridCol>
                <a:gridCol w="471105">
                  <a:extLst>
                    <a:ext uri="{9D8B030D-6E8A-4147-A177-3AD203B41FA5}">
                      <a16:colId xmlns:a16="http://schemas.microsoft.com/office/drawing/2014/main" val="411006046"/>
                    </a:ext>
                  </a:extLst>
                </a:gridCol>
                <a:gridCol w="185717">
                  <a:extLst>
                    <a:ext uri="{9D8B030D-6E8A-4147-A177-3AD203B41FA5}">
                      <a16:colId xmlns:a16="http://schemas.microsoft.com/office/drawing/2014/main" val="42707264"/>
                    </a:ext>
                  </a:extLst>
                </a:gridCol>
                <a:gridCol w="589536">
                  <a:extLst>
                    <a:ext uri="{9D8B030D-6E8A-4147-A177-3AD203B41FA5}">
                      <a16:colId xmlns:a16="http://schemas.microsoft.com/office/drawing/2014/main" val="1115612289"/>
                    </a:ext>
                  </a:extLst>
                </a:gridCol>
              </a:tblGrid>
              <a:tr h="1893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puntos / Año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1.000   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7047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 POR HORA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825890"/>
                  </a:ext>
                </a:extLst>
              </a:tr>
              <a:tr h="23195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Permiso en horas al año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Días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--&gt;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horas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37,04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02219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Grupos Beneficiados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2639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Permiso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Horas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Veces por mes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Máximo por año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 por cada permiso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Observación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pareja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pareja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pareja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hijos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hijos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39222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Medio día libre disposición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741764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Cumpleaños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38899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Cumpleaños hijo/Pareja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 niños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573103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 Colegio niños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 niños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68803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Medio día Estudio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935"/>
                  </a:ext>
                </a:extLst>
              </a:tr>
              <a:tr h="187212"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Viernes medio día sin almuerzo en 1 mes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4,25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472,2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24034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Deporte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7910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Eventos Familiares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261452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Día entretención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761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Día Madre o Padre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166,7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Propio o de madre/padre, el mismo día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93682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Día Sandwich</a:t>
                      </a:r>
                    </a:p>
                  </a:txBody>
                  <a:tcPr marL="80634" marR="8959" marT="8959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333,3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75413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Viernes o Lunes libre</a:t>
                      </a:r>
                    </a:p>
                  </a:txBody>
                  <a:tcPr marL="80634" marR="8959" marT="8959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959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333,3</a:t>
                      </a:r>
                    </a:p>
                  </a:txBody>
                  <a:tcPr marL="80634" marR="8959" marT="8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661947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Salida Temprana, 15 días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388,9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93130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día menos pensado</a:t>
                      </a:r>
                    </a:p>
                  </a:txBody>
                  <a:tcPr marL="80634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95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333,3</a:t>
                      </a: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34685"/>
                  </a:ext>
                </a:extLst>
              </a:tr>
              <a:tr h="189314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1269" marR="8959" marT="8959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126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6126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34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16126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6126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161269" marR="8959" marT="89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61269" marR="8959" marT="8959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161269" marR="8959" marT="8959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7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52237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34362</TotalTime>
  <Words>329</Words>
  <Application>Microsoft Office PowerPoint</Application>
  <PresentationFormat>Panorámica</PresentationFormat>
  <Paragraphs>151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Diseño personalizado</vt:lpstr>
      <vt:lpstr>Retrospección</vt:lpstr>
      <vt:lpstr>Presentación de PowerPoint</vt:lpstr>
      <vt:lpstr>Beneficios Flexibles</vt:lpstr>
      <vt:lpstr>Beneficios Flexibles</vt:lpstr>
      <vt:lpstr>Plan de Puntos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Flesan Gestión</dc:title>
  <dc:creator>Marcelo Guerra</dc:creator>
  <cp:lastModifiedBy>Dario Contreras</cp:lastModifiedBy>
  <cp:revision>1440</cp:revision>
  <cp:lastPrinted>2017-11-17T19:47:59Z</cp:lastPrinted>
  <dcterms:created xsi:type="dcterms:W3CDTF">2016-04-07T15:05:38Z</dcterms:created>
  <dcterms:modified xsi:type="dcterms:W3CDTF">2018-02-15T18:38:24Z</dcterms:modified>
</cp:coreProperties>
</file>