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8" r:id="rId7"/>
    <p:sldId id="267" r:id="rId8"/>
    <p:sldId id="263" r:id="rId9"/>
    <p:sldId id="264" r:id="rId10"/>
    <p:sldId id="269" r:id="rId11"/>
    <p:sldId id="270" r:id="rId12"/>
    <p:sldId id="271" r:id="rId13"/>
    <p:sldId id="272" r:id="rId14"/>
    <p:sldId id="273" r:id="rId15"/>
  </p:sldIdLst>
  <p:sldSz cx="9144000" cy="6858000" type="screen4x3"/>
  <p:notesSz cx="7559675" cy="10691813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6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71"/>
  </p:normalViewPr>
  <p:slideViewPr>
    <p:cSldViewPr snapToGrid="0" snapToObjects="1">
      <p:cViewPr varScale="1">
        <p:scale>
          <a:sx n="100" d="100"/>
          <a:sy n="100" d="100"/>
        </p:scale>
        <p:origin x="142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94AD6-DD3A-6A49-AEF8-F57F3765124D}" type="datetimeFigureOut">
              <a:rPr lang="en-BR" smtClean="0"/>
              <a:t>14/11/20</a:t>
            </a:fld>
            <a:endParaRPr lang="en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9A1A4-1B57-4A44-BA35-925F08FBEDD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002663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9A1A4-1B57-4A44-BA35-925F08FBEDD7}" type="slidenum">
              <a:rPr lang="en-BR" smtClean="0"/>
              <a:t>9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969217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9A1A4-1B57-4A44-BA35-925F08FBEDD7}" type="slidenum">
              <a:rPr lang="en-BR" smtClean="0"/>
              <a:t>10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160992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9A1A4-1B57-4A44-BA35-925F08FBEDD7}" type="slidenum">
              <a:rPr lang="en-BR" smtClean="0"/>
              <a:t>11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82784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9A1A4-1B57-4A44-BA35-925F08FBEDD7}" type="slidenum">
              <a:rPr lang="en-BR" smtClean="0"/>
              <a:t>12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267099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9A1A4-1B57-4A44-BA35-925F08FBEDD7}" type="slidenum">
              <a:rPr lang="en-BR" smtClean="0"/>
              <a:t>13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931577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9A1A4-1B57-4A44-BA35-925F08FBEDD7}" type="slidenum">
              <a:rPr lang="en-BR" smtClean="0"/>
              <a:t>14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187425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0" y="6400800"/>
            <a:ext cx="9142920" cy="456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2"/>
          <p:cNvSpPr/>
          <p:nvPr/>
        </p:nvSpPr>
        <p:spPr>
          <a:xfrm>
            <a:off x="0" y="6334200"/>
            <a:ext cx="9142920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894960" y="1737720"/>
            <a:ext cx="747540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81"/>
          <p:cNvPicPr/>
          <p:nvPr/>
        </p:nvPicPr>
        <p:blipFill>
          <a:blip r:embed="rId2"/>
          <a:stretch/>
        </p:blipFill>
        <p:spPr>
          <a:xfrm>
            <a:off x="2744280" y="1800000"/>
            <a:ext cx="3375000" cy="281232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0" y="-520560"/>
            <a:ext cx="9179280" cy="23198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2"/>
          <p:cNvSpPr/>
          <p:nvPr/>
        </p:nvSpPr>
        <p:spPr>
          <a:xfrm>
            <a:off x="0" y="4752000"/>
            <a:ext cx="9179280" cy="2059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3"/>
          <p:cNvPicPr/>
          <p:nvPr/>
        </p:nvPicPr>
        <p:blipFill>
          <a:blip r:embed="rId3"/>
          <a:stretch/>
        </p:blipFill>
        <p:spPr>
          <a:xfrm>
            <a:off x="683640" y="1556640"/>
            <a:ext cx="7775640" cy="1149840"/>
          </a:xfrm>
          <a:prstGeom prst="rect">
            <a:avLst/>
          </a:prstGeom>
          <a:ln w="9360">
            <a:noFill/>
          </a:ln>
        </p:spPr>
      </p:pic>
      <p:sp>
        <p:nvSpPr>
          <p:cNvPr id="118" name="CustomShape 1"/>
          <p:cNvSpPr/>
          <p:nvPr/>
        </p:nvSpPr>
        <p:spPr>
          <a:xfrm>
            <a:off x="611640" y="2277000"/>
            <a:ext cx="410328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4500" b="0" strike="noStrike" spc="-1" dirty="0">
                <a:solidFill>
                  <a:srgbClr val="FAA61A"/>
                </a:solidFill>
                <a:latin typeface="Arial"/>
                <a:ea typeface="DejaVu Sans"/>
              </a:rPr>
              <a:t>TELA DE </a:t>
            </a:r>
            <a:r>
              <a:rPr lang="pt-BR" sz="4500" spc="-1" dirty="0">
                <a:solidFill>
                  <a:srgbClr val="FAA61A"/>
                </a:solidFill>
                <a:latin typeface="Arial"/>
                <a:ea typeface="DejaVu Sans"/>
              </a:rPr>
              <a:t>LOGIN</a:t>
            </a:r>
            <a:endParaRPr lang="pt-BR" sz="4500" b="0" strike="noStrike" spc="-1" dirty="0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0" y="6336000"/>
            <a:ext cx="9179280" cy="520920"/>
          </a:xfrm>
          <a:prstGeom prst="rect">
            <a:avLst/>
          </a:prstGeom>
          <a:solidFill>
            <a:srgbClr val="FAA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DF061C46-685A-4545-B9FC-FA966B6BE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640" y="0"/>
            <a:ext cx="4480000" cy="63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8691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3"/>
          <p:cNvPicPr/>
          <p:nvPr/>
        </p:nvPicPr>
        <p:blipFill>
          <a:blip r:embed="rId3"/>
          <a:stretch/>
        </p:blipFill>
        <p:spPr>
          <a:xfrm>
            <a:off x="683640" y="1556640"/>
            <a:ext cx="7775640" cy="1149840"/>
          </a:xfrm>
          <a:prstGeom prst="rect">
            <a:avLst/>
          </a:prstGeom>
          <a:ln w="9360">
            <a:noFill/>
          </a:ln>
        </p:spPr>
      </p:pic>
      <p:sp>
        <p:nvSpPr>
          <p:cNvPr id="118" name="CustomShape 1"/>
          <p:cNvSpPr/>
          <p:nvPr/>
        </p:nvSpPr>
        <p:spPr>
          <a:xfrm>
            <a:off x="611640" y="2277000"/>
            <a:ext cx="410328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4500" b="0" strike="noStrike" spc="-1" dirty="0">
                <a:solidFill>
                  <a:srgbClr val="FAA61A"/>
                </a:solidFill>
                <a:latin typeface="Arial"/>
                <a:ea typeface="DejaVu Sans"/>
              </a:rPr>
              <a:t>TELA INICIAL</a:t>
            </a:r>
            <a:endParaRPr lang="pt-BR" sz="4500" b="0" strike="noStrike" spc="-1" dirty="0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0" y="6336000"/>
            <a:ext cx="9179280" cy="520920"/>
          </a:xfrm>
          <a:prstGeom prst="rect">
            <a:avLst/>
          </a:prstGeom>
          <a:solidFill>
            <a:srgbClr val="FAA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DCB1EA84-D665-5C44-9F23-21FB1E879A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00" y="0"/>
            <a:ext cx="4480000" cy="63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2086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3"/>
          <p:cNvPicPr/>
          <p:nvPr/>
        </p:nvPicPr>
        <p:blipFill>
          <a:blip r:embed="rId3"/>
          <a:stretch/>
        </p:blipFill>
        <p:spPr>
          <a:xfrm>
            <a:off x="683640" y="1556640"/>
            <a:ext cx="7775640" cy="1149840"/>
          </a:xfrm>
          <a:prstGeom prst="rect">
            <a:avLst/>
          </a:prstGeom>
          <a:ln w="9360">
            <a:noFill/>
          </a:ln>
        </p:spPr>
      </p:pic>
      <p:sp>
        <p:nvSpPr>
          <p:cNvPr id="118" name="CustomShape 1"/>
          <p:cNvSpPr/>
          <p:nvPr/>
        </p:nvSpPr>
        <p:spPr>
          <a:xfrm>
            <a:off x="573540" y="2277000"/>
            <a:ext cx="448000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4500" b="0" strike="noStrike" spc="-1" dirty="0">
                <a:solidFill>
                  <a:srgbClr val="FAA61A"/>
                </a:solidFill>
                <a:latin typeface="Arial"/>
                <a:ea typeface="DejaVu Sans"/>
              </a:rPr>
              <a:t>TELA </a:t>
            </a:r>
          </a:p>
          <a:p>
            <a:pPr algn="ctr">
              <a:lnSpc>
                <a:spcPct val="100000"/>
              </a:lnSpc>
            </a:pPr>
            <a:r>
              <a:rPr lang="pt-BR" sz="3700" b="0" strike="noStrike" spc="-1" dirty="0">
                <a:solidFill>
                  <a:srgbClr val="FAA61A"/>
                </a:solidFill>
                <a:latin typeface="Arial"/>
                <a:ea typeface="DejaVu Sans"/>
              </a:rPr>
              <a:t>DE AGENDAMENTO</a:t>
            </a:r>
            <a:endParaRPr lang="pt-BR" sz="3700" b="0" strike="noStrike" spc="-1" dirty="0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0" y="6336000"/>
            <a:ext cx="9179280" cy="520920"/>
          </a:xfrm>
          <a:prstGeom prst="rect">
            <a:avLst/>
          </a:prstGeom>
          <a:solidFill>
            <a:srgbClr val="FAA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" name="Picture 3" descr="Graphical user interface, application, chat or text message&#10;&#10;Description automatically generated">
            <a:extLst>
              <a:ext uri="{FF2B5EF4-FFF2-40B4-BE49-F238E27FC236}">
                <a16:creationId xmlns:a16="http://schemas.microsoft.com/office/drawing/2014/main" id="{EE74CE4F-923D-BB4B-BC24-385FAED78E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00" y="0"/>
            <a:ext cx="4480000" cy="63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0273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3"/>
          <p:cNvPicPr/>
          <p:nvPr/>
        </p:nvPicPr>
        <p:blipFill>
          <a:blip r:embed="rId3"/>
          <a:stretch/>
        </p:blipFill>
        <p:spPr>
          <a:xfrm>
            <a:off x="683640" y="1556640"/>
            <a:ext cx="7775640" cy="1149840"/>
          </a:xfrm>
          <a:prstGeom prst="rect">
            <a:avLst/>
          </a:prstGeom>
          <a:ln w="9360">
            <a:noFill/>
          </a:ln>
        </p:spPr>
      </p:pic>
      <p:sp>
        <p:nvSpPr>
          <p:cNvPr id="118" name="CustomShape 1"/>
          <p:cNvSpPr/>
          <p:nvPr/>
        </p:nvSpPr>
        <p:spPr>
          <a:xfrm>
            <a:off x="573540" y="2277000"/>
            <a:ext cx="448000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4500" b="0" strike="noStrike" spc="-1" dirty="0">
                <a:solidFill>
                  <a:srgbClr val="FAA61A"/>
                </a:solidFill>
                <a:latin typeface="Arial"/>
                <a:ea typeface="DejaVu Sans"/>
              </a:rPr>
              <a:t>TELA </a:t>
            </a:r>
          </a:p>
          <a:p>
            <a:pPr algn="ctr">
              <a:lnSpc>
                <a:spcPct val="100000"/>
              </a:lnSpc>
            </a:pPr>
            <a:r>
              <a:rPr lang="pt-BR" sz="3700" b="0" strike="noStrike" spc="-1" dirty="0">
                <a:solidFill>
                  <a:srgbClr val="FAA61A"/>
                </a:solidFill>
                <a:latin typeface="Arial"/>
                <a:ea typeface="DejaVu Sans"/>
              </a:rPr>
              <a:t>DE AGENDAMENTO</a:t>
            </a:r>
          </a:p>
          <a:p>
            <a:pPr algn="ctr">
              <a:lnSpc>
                <a:spcPct val="100000"/>
              </a:lnSpc>
            </a:pPr>
            <a:r>
              <a:rPr lang="pt-BR" sz="3700" spc="-1" dirty="0">
                <a:solidFill>
                  <a:srgbClr val="FAA61A"/>
                </a:solidFill>
                <a:latin typeface="Arial"/>
              </a:rPr>
              <a:t>2</a:t>
            </a:r>
            <a:endParaRPr lang="pt-BR" sz="3700" b="0" strike="noStrike" spc="-1" dirty="0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0" y="6336000"/>
            <a:ext cx="9179280" cy="520920"/>
          </a:xfrm>
          <a:prstGeom prst="rect">
            <a:avLst/>
          </a:prstGeom>
          <a:solidFill>
            <a:srgbClr val="FAA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8AD6342-CD90-AB4E-9CE9-19DE11BD90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00" y="0"/>
            <a:ext cx="4480000" cy="63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3622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3"/>
          <p:cNvPicPr/>
          <p:nvPr/>
        </p:nvPicPr>
        <p:blipFill>
          <a:blip r:embed="rId3"/>
          <a:stretch/>
        </p:blipFill>
        <p:spPr>
          <a:xfrm>
            <a:off x="683640" y="1556640"/>
            <a:ext cx="7775640" cy="1149840"/>
          </a:xfrm>
          <a:prstGeom prst="rect">
            <a:avLst/>
          </a:prstGeom>
          <a:ln w="9360">
            <a:noFill/>
          </a:ln>
        </p:spPr>
      </p:pic>
      <p:sp>
        <p:nvSpPr>
          <p:cNvPr id="118" name="CustomShape 1"/>
          <p:cNvSpPr/>
          <p:nvPr/>
        </p:nvSpPr>
        <p:spPr>
          <a:xfrm>
            <a:off x="573540" y="2277000"/>
            <a:ext cx="448000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4500" b="0" strike="noStrike" spc="-1" dirty="0">
                <a:solidFill>
                  <a:srgbClr val="FAA61A"/>
                </a:solidFill>
                <a:latin typeface="Arial"/>
                <a:ea typeface="DejaVu Sans"/>
              </a:rPr>
              <a:t>TELA </a:t>
            </a:r>
          </a:p>
          <a:p>
            <a:pPr algn="ctr">
              <a:lnSpc>
                <a:spcPct val="100000"/>
              </a:lnSpc>
            </a:pPr>
            <a:r>
              <a:rPr lang="pt-BR" sz="3700" spc="-1" dirty="0">
                <a:solidFill>
                  <a:srgbClr val="FAA61A"/>
                </a:solidFill>
                <a:latin typeface="Arial"/>
              </a:rPr>
              <a:t>DE ACEITE DE AGENDAMENTO </a:t>
            </a:r>
            <a:br>
              <a:rPr lang="pt-BR" sz="3700" spc="-1" dirty="0">
                <a:solidFill>
                  <a:srgbClr val="FAA61A"/>
                </a:solidFill>
                <a:latin typeface="Arial"/>
              </a:rPr>
            </a:br>
            <a:r>
              <a:rPr lang="pt-BR" sz="3700" spc="-1" dirty="0">
                <a:solidFill>
                  <a:srgbClr val="FAA61A"/>
                </a:solidFill>
                <a:latin typeface="Arial"/>
              </a:rPr>
              <a:t>PARA CATADOR</a:t>
            </a:r>
            <a:endParaRPr lang="pt-BR" sz="3700" b="0" strike="noStrike" spc="-1" dirty="0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0" y="6336000"/>
            <a:ext cx="9179280" cy="520920"/>
          </a:xfrm>
          <a:prstGeom prst="rect">
            <a:avLst/>
          </a:prstGeom>
          <a:solidFill>
            <a:srgbClr val="FAA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1F6F7784-2C82-1F48-AE68-8A4A4026B7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100" y="0"/>
            <a:ext cx="4480000" cy="63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6165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-99360"/>
            <a:ext cx="9142920" cy="1294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2"/>
          <p:cNvSpPr/>
          <p:nvPr/>
        </p:nvSpPr>
        <p:spPr>
          <a:xfrm>
            <a:off x="0" y="4797000"/>
            <a:ext cx="9179280" cy="2059920"/>
          </a:xfrm>
          <a:prstGeom prst="rect">
            <a:avLst/>
          </a:prstGeom>
          <a:solidFill>
            <a:srgbClr val="FAA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3"/>
          <p:cNvSpPr/>
          <p:nvPr/>
        </p:nvSpPr>
        <p:spPr>
          <a:xfrm>
            <a:off x="-100800" y="1845000"/>
            <a:ext cx="9280080" cy="97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400" b="1" strike="noStrike" spc="-1">
                <a:solidFill>
                  <a:srgbClr val="000000"/>
                </a:solidFill>
                <a:latin typeface="Aharoni"/>
                <a:ea typeface="DejaVu Sans"/>
              </a:rPr>
              <a:t>ALUNOS</a:t>
            </a:r>
            <a:endParaRPr lang="pt-BR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2400" b="0" strike="noStrike" spc="-1">
              <a:latin typeface="Arial"/>
            </a:endParaRPr>
          </a:p>
        </p:txBody>
      </p:sp>
      <p:sp>
        <p:nvSpPr>
          <p:cNvPr id="88" name="CustomShape 4"/>
          <p:cNvSpPr/>
          <p:nvPr/>
        </p:nvSpPr>
        <p:spPr>
          <a:xfrm>
            <a:off x="0" y="-520560"/>
            <a:ext cx="9179280" cy="2059920"/>
          </a:xfrm>
          <a:prstGeom prst="rect">
            <a:avLst/>
          </a:prstGeom>
          <a:solidFill>
            <a:srgbClr val="FFA9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5"/>
          <p:cNvSpPr/>
          <p:nvPr/>
        </p:nvSpPr>
        <p:spPr>
          <a:xfrm>
            <a:off x="1512000" y="2661840"/>
            <a:ext cx="6620400" cy="136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1. Débora Cardoso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2. Everaldo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3. Luiz Armando Silveira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4. Renata Oliveira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5. Sylvio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823920" y="1024920"/>
            <a:ext cx="1540800" cy="69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85000"/>
              </a:lnSpc>
            </a:pPr>
            <a:r>
              <a:rPr lang="pt-BR" sz="4800" b="0" strike="noStrike" spc="-43">
                <a:solidFill>
                  <a:srgbClr val="FAA61A"/>
                </a:solidFill>
                <a:latin typeface="Aharoni"/>
                <a:ea typeface="DejaVu Sans"/>
              </a:rPr>
              <a:t>DOR</a:t>
            </a:r>
            <a:endParaRPr lang="pt-BR" sz="4800" b="0" strike="noStrike" spc="-1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251640" y="2277000"/>
            <a:ext cx="8712000" cy="374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342900" indent="-3429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Font typeface="Wingdings" pitchFamily="2" charset="2"/>
              <a:buChar char="v"/>
            </a:pPr>
            <a:r>
              <a:rPr lang="pt-BR" sz="24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Destinação incorreta de recicláveis;</a:t>
            </a:r>
            <a:endParaRPr lang="pt-BR" sz="2400" spc="-1" dirty="0">
              <a:latin typeface="Arial"/>
            </a:endParaRPr>
          </a:p>
          <a:p>
            <a:pPr marL="342900" indent="-3429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Font typeface="Wingdings" pitchFamily="2" charset="2"/>
              <a:buChar char="v"/>
            </a:pPr>
            <a:r>
              <a:rPr lang="pt-BR" sz="2400" b="0" strike="noStrike" spc="-1" dirty="0">
                <a:solidFill>
                  <a:srgbClr val="404040"/>
                </a:solidFill>
                <a:latin typeface="Calibri"/>
                <a:ea typeface="Calibri"/>
              </a:rPr>
              <a:t>Dificuldade ou ausência de coleta seletiva domiciliar;</a:t>
            </a:r>
            <a:endParaRPr lang="pt-BR" sz="2400" spc="-1" dirty="0">
              <a:latin typeface="Arial"/>
            </a:endParaRPr>
          </a:p>
          <a:p>
            <a:pPr marL="342900" indent="-3429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Font typeface="Wingdings" pitchFamily="2" charset="2"/>
              <a:buChar char="v"/>
            </a:pPr>
            <a:r>
              <a:rPr lang="pt-BR" sz="2400" b="0" strike="noStrike" spc="-1" dirty="0">
                <a:solidFill>
                  <a:srgbClr val="404040"/>
                </a:solidFill>
                <a:latin typeface="Calibri"/>
                <a:ea typeface="Calibri"/>
              </a:rPr>
              <a:t>Ausência ou pequeno número de postos de recolhimento de materiais recicláveis, inclusive eletrônicos;</a:t>
            </a:r>
            <a:endParaRPr lang="pt-BR" sz="2400" spc="-1" dirty="0">
              <a:latin typeface="Arial"/>
            </a:endParaRPr>
          </a:p>
          <a:p>
            <a:pPr marL="342900" indent="-3429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Font typeface="Wingdings" pitchFamily="2" charset="2"/>
              <a:buChar char="v"/>
            </a:pPr>
            <a:r>
              <a:rPr lang="pt-BR" sz="2400" b="0" strike="noStrike" spc="-1" dirty="0">
                <a:solidFill>
                  <a:srgbClr val="404040"/>
                </a:solidFill>
                <a:latin typeface="Calibri"/>
                <a:ea typeface="Calibri"/>
              </a:rPr>
              <a:t>Poucas opções de plataformas que centralizam o comércio de produtos e serviços sustentáveis;</a:t>
            </a:r>
            <a:endParaRPr lang="pt-BR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pt-BR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pt-BR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pt-BR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pt-BR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pt-BR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pt-BR" sz="2400" b="0" strike="noStrike" spc="-1" dirty="0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0" y="6336000"/>
            <a:ext cx="9179280" cy="520920"/>
          </a:xfrm>
          <a:prstGeom prst="rect">
            <a:avLst/>
          </a:prstGeom>
          <a:solidFill>
            <a:srgbClr val="FAA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85000"/>
              </a:lnSpc>
            </a:pPr>
            <a:r>
              <a:rPr lang="pt-BR" sz="4800" b="0" strike="noStrike" spc="-43">
                <a:solidFill>
                  <a:srgbClr val="FAA61A"/>
                </a:solidFill>
                <a:latin typeface="Aharoni"/>
                <a:ea typeface="DejaVu Sans"/>
              </a:rPr>
              <a:t>DOR </a:t>
            </a:r>
            <a:r>
              <a:rPr lang="pt-BR" sz="4000" b="0" strike="noStrike" spc="-43">
                <a:solidFill>
                  <a:srgbClr val="FAA61A"/>
                </a:solidFill>
                <a:latin typeface="Aharoni"/>
                <a:ea typeface="DejaVu Sans"/>
              </a:rPr>
              <a:t>(Informações Externas)</a:t>
            </a:r>
            <a:endParaRPr lang="pt-BR" sz="4000" b="0" strike="noStrike" spc="-1">
              <a:latin typeface="Arial"/>
            </a:endParaRPr>
          </a:p>
        </p:txBody>
      </p:sp>
      <p:pic>
        <p:nvPicPr>
          <p:cNvPr id="94" name="Picture 93"/>
          <p:cNvPicPr/>
          <p:nvPr/>
        </p:nvPicPr>
        <p:blipFill>
          <a:blip r:embed="rId2"/>
          <a:stretch/>
        </p:blipFill>
        <p:spPr>
          <a:xfrm>
            <a:off x="5112000" y="2016000"/>
            <a:ext cx="3722760" cy="2375280"/>
          </a:xfrm>
          <a:prstGeom prst="rect">
            <a:avLst/>
          </a:prstGeom>
          <a:ln>
            <a:noFill/>
          </a:ln>
        </p:spPr>
      </p:pic>
      <p:pic>
        <p:nvPicPr>
          <p:cNvPr id="95" name="Picture 94"/>
          <p:cNvPicPr/>
          <p:nvPr/>
        </p:nvPicPr>
        <p:blipFill>
          <a:blip r:embed="rId3"/>
          <a:stretch/>
        </p:blipFill>
        <p:spPr>
          <a:xfrm>
            <a:off x="194760" y="2016000"/>
            <a:ext cx="4664520" cy="2363760"/>
          </a:xfrm>
          <a:prstGeom prst="rect">
            <a:avLst/>
          </a:prstGeom>
          <a:ln>
            <a:noFill/>
          </a:ln>
        </p:spPr>
      </p:pic>
      <p:pic>
        <p:nvPicPr>
          <p:cNvPr id="96" name="Picture 95"/>
          <p:cNvPicPr/>
          <p:nvPr/>
        </p:nvPicPr>
        <p:blipFill>
          <a:blip r:embed="rId4"/>
          <a:stretch/>
        </p:blipFill>
        <p:spPr>
          <a:xfrm>
            <a:off x="0" y="4453560"/>
            <a:ext cx="9143280" cy="2399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pt-BR" sz="4800" b="0" strike="noStrike" spc="-43" dirty="0">
                <a:solidFill>
                  <a:srgbClr val="FBA619"/>
                </a:solidFill>
                <a:latin typeface="Aharoni"/>
                <a:ea typeface="DejaVu Sans"/>
              </a:rPr>
              <a:t>VALIDAÇÃO DA DOR </a:t>
            </a:r>
            <a:br>
              <a:rPr dirty="0">
                <a:solidFill>
                  <a:srgbClr val="FBA619"/>
                </a:solidFill>
              </a:rPr>
            </a:br>
            <a:r>
              <a:rPr lang="pt-BR" sz="3600" b="0" strike="noStrike" spc="-43" dirty="0">
                <a:solidFill>
                  <a:srgbClr val="FBA619"/>
                </a:solidFill>
                <a:latin typeface="Aharoni"/>
                <a:ea typeface="DejaVu Sans"/>
              </a:rPr>
              <a:t>(169 entrevistados)</a:t>
            </a:r>
            <a:endParaRPr lang="pt-BR" sz="3600" b="0" strike="noStrike" spc="-1" dirty="0">
              <a:solidFill>
                <a:srgbClr val="FBA619"/>
              </a:solidFill>
              <a:latin typeface="Arial"/>
            </a:endParaRPr>
          </a:p>
        </p:txBody>
      </p:sp>
      <p:pic>
        <p:nvPicPr>
          <p:cNvPr id="1032" name="Picture 8" descr="Gráfico de respostas do Formulários Google. Título da pergunta: Qual nível da sua preocupação com o desperdício de produtos que poderiam ser reciclados?. Número de respostas: 169 respostas.">
            <a:extLst>
              <a:ext uri="{FF2B5EF4-FFF2-40B4-BE49-F238E27FC236}">
                <a16:creationId xmlns:a16="http://schemas.microsoft.com/office/drawing/2014/main" id="{6B111192-8E61-4E4F-A793-5C26F5A62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814" y="4178698"/>
            <a:ext cx="4998852" cy="237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ráfico de respostas do Formulários Google. Título da pergunta: Qual seu nível de preocupação com sustentabilidade?. Número de respostas: 169 respostas.">
            <a:extLst>
              <a:ext uri="{FF2B5EF4-FFF2-40B4-BE49-F238E27FC236}">
                <a16:creationId xmlns:a16="http://schemas.microsoft.com/office/drawing/2014/main" id="{23BD7320-1D9C-FC42-A20F-7D2865666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814" y="1792859"/>
            <a:ext cx="4998852" cy="237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CustomShape 5"/>
          <p:cNvSpPr/>
          <p:nvPr/>
        </p:nvSpPr>
        <p:spPr>
          <a:xfrm>
            <a:off x="0" y="6336000"/>
            <a:ext cx="9179280" cy="520920"/>
          </a:xfrm>
          <a:prstGeom prst="rect">
            <a:avLst/>
          </a:prstGeom>
          <a:solidFill>
            <a:srgbClr val="FAA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B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57A3B2-62EC-FC47-BACF-CD7855D40B1B}"/>
              </a:ext>
            </a:extLst>
          </p:cNvPr>
          <p:cNvSpPr/>
          <p:nvPr/>
        </p:nvSpPr>
        <p:spPr>
          <a:xfrm>
            <a:off x="5013680" y="2344119"/>
            <a:ext cx="1922986" cy="1536700"/>
          </a:xfrm>
          <a:prstGeom prst="rect">
            <a:avLst/>
          </a:prstGeom>
          <a:noFill/>
          <a:ln>
            <a:solidFill>
              <a:srgbClr val="FBA6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F261C7-86BA-2842-9F73-7218C3852E55}"/>
              </a:ext>
            </a:extLst>
          </p:cNvPr>
          <p:cNvSpPr/>
          <p:nvPr/>
        </p:nvSpPr>
        <p:spPr>
          <a:xfrm>
            <a:off x="5013680" y="4723100"/>
            <a:ext cx="1922986" cy="1536700"/>
          </a:xfrm>
          <a:prstGeom prst="rect">
            <a:avLst/>
          </a:prstGeom>
          <a:noFill/>
          <a:ln>
            <a:solidFill>
              <a:srgbClr val="FBA6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pt-BR" sz="4800" b="0" strike="noStrike" spc="-43" dirty="0">
                <a:solidFill>
                  <a:srgbClr val="FBA619"/>
                </a:solidFill>
                <a:latin typeface="Aharoni"/>
                <a:ea typeface="DejaVu Sans"/>
              </a:rPr>
              <a:t>VALIDAÇÃO DA DOR </a:t>
            </a:r>
            <a:br>
              <a:rPr dirty="0">
                <a:solidFill>
                  <a:srgbClr val="FBA619"/>
                </a:solidFill>
              </a:rPr>
            </a:br>
            <a:r>
              <a:rPr lang="pt-BR" sz="3600" b="0" strike="noStrike" spc="-43" dirty="0">
                <a:solidFill>
                  <a:srgbClr val="FBA619"/>
                </a:solidFill>
                <a:latin typeface="Aharoni"/>
                <a:ea typeface="DejaVu Sans"/>
              </a:rPr>
              <a:t>(169 entrevistados)</a:t>
            </a:r>
            <a:endParaRPr lang="pt-BR" sz="3600" b="0" strike="noStrike" spc="-1" dirty="0">
              <a:solidFill>
                <a:srgbClr val="FBA619"/>
              </a:solidFill>
              <a:latin typeface="Arial"/>
            </a:endParaRPr>
          </a:p>
        </p:txBody>
      </p:sp>
      <p:pic>
        <p:nvPicPr>
          <p:cNvPr id="4098" name="Picture 2" descr="Gráfico de respostas do Formulários Google. Título da pergunta: Qual a chance de você comprar um produto com preço maior, mas que seja de um material reciclável?. Número de respostas: 169 respostas.">
            <a:extLst>
              <a:ext uri="{FF2B5EF4-FFF2-40B4-BE49-F238E27FC236}">
                <a16:creationId xmlns:a16="http://schemas.microsoft.com/office/drawing/2014/main" id="{8D0B65F9-080E-4948-BFCD-8489A87DF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588" y="1889356"/>
            <a:ext cx="4676512" cy="237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AF261C7-86BA-2842-9F73-7218C3852E55}"/>
              </a:ext>
            </a:extLst>
          </p:cNvPr>
          <p:cNvSpPr/>
          <p:nvPr/>
        </p:nvSpPr>
        <p:spPr>
          <a:xfrm>
            <a:off x="4406900" y="2732319"/>
            <a:ext cx="2362200" cy="1293303"/>
          </a:xfrm>
          <a:prstGeom prst="rect">
            <a:avLst/>
          </a:prstGeom>
          <a:noFill/>
          <a:ln>
            <a:solidFill>
              <a:srgbClr val="FBA6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pic>
        <p:nvPicPr>
          <p:cNvPr id="4100" name="Picture 4" descr="Gráfico de respostas do Formulários Google. Título da pergunta: Quais as chances de você mudar a escolha de um produto se este atender alguma causa social?. Número de respostas: 169 respostas.">
            <a:extLst>
              <a:ext uri="{FF2B5EF4-FFF2-40B4-BE49-F238E27FC236}">
                <a16:creationId xmlns:a16="http://schemas.microsoft.com/office/drawing/2014/main" id="{76FC44F3-D600-3D4B-B796-A90430EF2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588" y="4211107"/>
            <a:ext cx="4676512" cy="2226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CustomShape 5"/>
          <p:cNvSpPr/>
          <p:nvPr/>
        </p:nvSpPr>
        <p:spPr>
          <a:xfrm>
            <a:off x="0" y="6336000"/>
            <a:ext cx="9179280" cy="520920"/>
          </a:xfrm>
          <a:prstGeom prst="rect">
            <a:avLst/>
          </a:prstGeom>
          <a:solidFill>
            <a:srgbClr val="FAA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B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26D2E3-92ED-AE4C-8FF5-4DE68643CD70}"/>
              </a:ext>
            </a:extLst>
          </p:cNvPr>
          <p:cNvSpPr/>
          <p:nvPr/>
        </p:nvSpPr>
        <p:spPr>
          <a:xfrm>
            <a:off x="4953000" y="4868585"/>
            <a:ext cx="1816100" cy="1293303"/>
          </a:xfrm>
          <a:prstGeom prst="rect">
            <a:avLst/>
          </a:prstGeom>
          <a:noFill/>
          <a:ln>
            <a:solidFill>
              <a:srgbClr val="FBA6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8071776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pt-BR" sz="4800" b="0" strike="noStrike" spc="-43" dirty="0">
                <a:solidFill>
                  <a:srgbClr val="FBA619"/>
                </a:solidFill>
                <a:latin typeface="Aharoni"/>
                <a:ea typeface="DejaVu Sans"/>
              </a:rPr>
              <a:t>VALIDAÇÃO DA DOR </a:t>
            </a:r>
            <a:br>
              <a:rPr dirty="0">
                <a:solidFill>
                  <a:srgbClr val="FBA619"/>
                </a:solidFill>
              </a:rPr>
            </a:br>
            <a:r>
              <a:rPr lang="pt-BR" sz="3600" b="0" strike="noStrike" spc="-43" dirty="0">
                <a:solidFill>
                  <a:srgbClr val="FBA619"/>
                </a:solidFill>
                <a:latin typeface="Aharoni"/>
                <a:ea typeface="DejaVu Sans"/>
              </a:rPr>
              <a:t>(169 entrevistados)</a:t>
            </a:r>
            <a:endParaRPr lang="pt-BR" sz="3600" b="0" strike="noStrike" spc="-1" dirty="0">
              <a:solidFill>
                <a:srgbClr val="FBA619"/>
              </a:solidFill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0" y="6336000"/>
            <a:ext cx="9179280" cy="520920"/>
          </a:xfrm>
          <a:prstGeom prst="rect">
            <a:avLst/>
          </a:prstGeom>
          <a:solidFill>
            <a:srgbClr val="FAA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100209CF-D7A2-2244-80F4-CA3F2867646A}"/>
              </a:ext>
            </a:extLst>
          </p:cNvPr>
          <p:cNvSpPr/>
          <p:nvPr/>
        </p:nvSpPr>
        <p:spPr>
          <a:xfrm>
            <a:off x="395640" y="1998000"/>
            <a:ext cx="84283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D34817"/>
              </a:buClr>
              <a:buFont typeface="Calibri"/>
              <a:buChar char=" "/>
            </a:pPr>
            <a:r>
              <a:rPr lang="pt-BR" sz="24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Principais conclusões da pesquisa:</a:t>
            </a:r>
            <a:endParaRPr lang="pt-BR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pt-BR" sz="2400" b="0" strike="noStrike" spc="-1" dirty="0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chemeClr val="tx2"/>
              </a:buClr>
              <a:buFont typeface="Wingdings" charset="2"/>
              <a:buChar char=""/>
            </a:pPr>
            <a:r>
              <a:rPr lang="pt-BR" sz="2400" spc="-1" dirty="0">
                <a:solidFill>
                  <a:srgbClr val="404040"/>
                </a:solidFill>
                <a:latin typeface="Calibri"/>
              </a:rPr>
              <a:t> Sustentabilidade e reciclagem foram percebidos como sendo importante para a maioria das pessoas atingidas pelo formulário;</a:t>
            </a: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chemeClr val="tx2"/>
              </a:buClr>
              <a:buFont typeface="Wingdings" charset="2"/>
              <a:buChar char=""/>
            </a:pPr>
            <a:r>
              <a:rPr lang="pt-BR" sz="2400" spc="-1" dirty="0">
                <a:solidFill>
                  <a:srgbClr val="404040"/>
                </a:solidFill>
                <a:latin typeface="Calibri"/>
              </a:rPr>
              <a:t> Um número significativo de pessoas se mostrou aberta a compra de produtos provenientes de reciclagem, mesmo que estes tenham preço elevado;</a:t>
            </a:r>
            <a:endParaRPr lang="pt-BR" sz="2400" spc="-1" dirty="0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chemeClr val="tx2"/>
              </a:buClr>
              <a:buFont typeface="Wingdings" charset="2"/>
              <a:buChar char=""/>
            </a:pPr>
            <a:r>
              <a:rPr lang="pt-BR" sz="2400" spc="-1" dirty="0">
                <a:solidFill>
                  <a:srgbClr val="404040"/>
                </a:solidFill>
                <a:latin typeface="Calibri"/>
              </a:rPr>
              <a:t> Grande parte também disse considerar mais um produto caso este atenda a alguma causa social;</a:t>
            </a:r>
            <a:endParaRPr lang="pt-BR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pt-BR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pt-BR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pt-BR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pt-BR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pt-BR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97433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85000"/>
              </a:lnSpc>
            </a:pPr>
            <a:r>
              <a:rPr lang="pt-BR" sz="4800" b="0" strike="noStrike" spc="-43">
                <a:solidFill>
                  <a:srgbClr val="FAA61A"/>
                </a:solidFill>
                <a:latin typeface="Aharoni"/>
                <a:ea typeface="DejaVu Sans"/>
              </a:rPr>
              <a:t>PROPOSTA DE VALOR</a:t>
            </a:r>
            <a:endParaRPr lang="pt-BR" sz="4800" b="0" strike="noStrike" spc="-1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395640" y="1998000"/>
            <a:ext cx="84283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D34817"/>
              </a:buClr>
              <a:buFont typeface="Calibri"/>
              <a:buChar char=" "/>
            </a:pPr>
            <a:r>
              <a:rPr lang="pt-BR" sz="24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O aplicativo presente tem o intuito de :</a:t>
            </a:r>
            <a:endParaRPr lang="pt-BR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pt-BR" sz="2400" b="0" strike="noStrike" spc="-1" dirty="0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chemeClr val="tx2"/>
              </a:buClr>
              <a:buFont typeface="Wingdings" charset="2"/>
              <a:buChar char=""/>
            </a:pPr>
            <a:r>
              <a:rPr lang="pt-BR" sz="24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Criar uma rede de catadores de material reciclável;</a:t>
            </a:r>
            <a:endParaRPr lang="pt-BR" sz="2400" spc="-1" dirty="0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chemeClr val="tx2"/>
              </a:buClr>
              <a:buFont typeface="Wingdings" charset="2"/>
              <a:buChar char=""/>
            </a:pPr>
            <a:r>
              <a:rPr lang="pt-BR" sz="24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Criação sistema de agendamento de coleta;</a:t>
            </a:r>
            <a:endParaRPr lang="pt-BR" sz="2400" spc="-1" dirty="0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chemeClr val="tx2"/>
              </a:buClr>
              <a:buFont typeface="Wingdings" charset="2"/>
              <a:buChar char=""/>
            </a:pPr>
            <a:r>
              <a:rPr lang="pt-BR" sz="2400" b="0" strike="noStrike" spc="-1" dirty="0">
                <a:solidFill>
                  <a:srgbClr val="404040"/>
                </a:solidFill>
                <a:latin typeface="Arial"/>
                <a:ea typeface="DejaVu Sans"/>
              </a:rPr>
              <a:t> </a:t>
            </a:r>
            <a:r>
              <a:rPr lang="pt-BR" sz="24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Disponibilização de Informações sobre acondicionamento correto dos materiais recicláveis;</a:t>
            </a:r>
            <a:endParaRPr lang="pt-BR" sz="2400" spc="-1" dirty="0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chemeClr val="tx2"/>
              </a:buClr>
              <a:buFont typeface="Wingdings" charset="2"/>
              <a:buChar char=""/>
            </a:pPr>
            <a:r>
              <a:rPr lang="pt-BR" sz="2400" b="0" strike="noStrike" spc="-1" dirty="0">
                <a:solidFill>
                  <a:srgbClr val="404040"/>
                </a:solidFill>
                <a:latin typeface="Arial"/>
                <a:ea typeface="DejaVu Sans"/>
              </a:rPr>
              <a:t> </a:t>
            </a:r>
            <a:r>
              <a:rPr lang="pt-BR" sz="24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Aumentar o número de doações de material reciclável incentivando o desenvolvimento socioambiental e econômico.</a:t>
            </a:r>
            <a:endParaRPr lang="pt-BR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pt-BR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pt-BR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pt-BR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pt-BR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pt-BR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pt-BR" sz="2400" b="0" strike="noStrike" spc="-1" dirty="0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0" y="6336000"/>
            <a:ext cx="9179280" cy="520920"/>
          </a:xfrm>
          <a:prstGeom prst="rect">
            <a:avLst/>
          </a:prstGeom>
          <a:solidFill>
            <a:srgbClr val="FAA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3"/>
          <p:cNvPicPr/>
          <p:nvPr/>
        </p:nvPicPr>
        <p:blipFill>
          <a:blip r:embed="rId3"/>
          <a:stretch/>
        </p:blipFill>
        <p:spPr>
          <a:xfrm>
            <a:off x="683640" y="1556640"/>
            <a:ext cx="7775640" cy="1149840"/>
          </a:xfrm>
          <a:prstGeom prst="rect">
            <a:avLst/>
          </a:prstGeom>
          <a:ln w="9360">
            <a:noFill/>
          </a:ln>
        </p:spPr>
      </p:pic>
      <p:sp>
        <p:nvSpPr>
          <p:cNvPr id="118" name="CustomShape 1"/>
          <p:cNvSpPr/>
          <p:nvPr/>
        </p:nvSpPr>
        <p:spPr>
          <a:xfrm>
            <a:off x="611640" y="2277000"/>
            <a:ext cx="410328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4500" b="0" strike="noStrike" spc="-1">
                <a:solidFill>
                  <a:srgbClr val="FAA61A"/>
                </a:solidFill>
                <a:latin typeface="Arial"/>
                <a:ea typeface="DejaVu Sans"/>
              </a:rPr>
              <a:t>TELA DE ABERTURA</a:t>
            </a:r>
            <a:endParaRPr lang="pt-BR" sz="4500" b="0" strike="noStrike" spc="-1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0" y="6336000"/>
            <a:ext cx="9179280" cy="520920"/>
          </a:xfrm>
          <a:prstGeom prst="rect">
            <a:avLst/>
          </a:prstGeom>
          <a:solidFill>
            <a:srgbClr val="FAA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76278F8B-3738-8F4A-B548-BD0DDE6C99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354" y="0"/>
            <a:ext cx="4439646" cy="62789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1762</TotalTime>
  <Words>241</Words>
  <Application>Microsoft Macintosh PowerPoint</Application>
  <PresentationFormat>On-screen Show (4:3)</PresentationFormat>
  <Paragraphs>54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Aharoni</vt:lpstr>
      <vt:lpstr>Arial</vt:lpstr>
      <vt:lpstr>Calibri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Barcelos Souza, L.</dc:creator>
  <dc:description/>
  <cp:lastModifiedBy>Débora Silveira</cp:lastModifiedBy>
  <cp:revision>141</cp:revision>
  <dcterms:created xsi:type="dcterms:W3CDTF">2015-11-17T16:16:56Z</dcterms:created>
  <dcterms:modified xsi:type="dcterms:W3CDTF">2020-11-14T15:41:43Z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Accenture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Apresentação na tela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10</vt:i4>
  </property>
</Properties>
</file>