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1" r:id="rId8"/>
    <p:sldId id="260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</a:t>
            </a:r>
            <a:r>
              <a:rPr lang="en-US" altLang="zh-CN"/>
              <a:t>aplacian EigenMap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0405 </a:t>
            </a:r>
            <a:r>
              <a:rPr lang="zh-CN" altLang="en-US"/>
              <a:t>第一次小組討論</a:t>
            </a:r>
            <a:endParaRPr lang="zh-CN" altLang="en-US"/>
          </a:p>
          <a:p>
            <a:pPr algn="r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 Card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7180"/>
            <a:ext cx="10515600" cy="48748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/>
              <a:t>1.</a:t>
            </a:r>
            <a:r>
              <a:rPr lang="en-US" altLang="zh-CN" sz="2400"/>
              <a:t> Task</a:t>
            </a:r>
            <a:r>
              <a:rPr lang="zh-CN" altLang="en-US" sz="2400"/>
              <a:t>? Constructing a </a:t>
            </a:r>
            <a:r>
              <a:rPr lang="zh-CN" altLang="en-US" sz="2400" u="sng"/>
              <a:t>representation for data</a:t>
            </a:r>
            <a:r>
              <a:rPr lang="zh-CN" altLang="en-US" sz="2400"/>
              <a:t>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2. What kind of algorithm? “A </a:t>
            </a:r>
            <a:r>
              <a:rPr lang="zh-CN" altLang="en-US" sz="2400" u="sng"/>
              <a:t>geometrically motivated</a:t>
            </a:r>
            <a:r>
              <a:rPr lang="zh-CN" altLang="en-US" sz="2400"/>
              <a:t> algorithm”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3. What kind of data?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“data </a:t>
            </a:r>
            <a:r>
              <a:rPr lang="zh-CN" altLang="en-US" sz="2400" u="sng"/>
              <a:t>sampled from a low dim manifold</a:t>
            </a:r>
            <a:r>
              <a:rPr lang="zh-CN" altLang="en-US" sz="2400"/>
              <a:t> embedded in a higher dimensional space”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4. What</a:t>
            </a:r>
            <a:r>
              <a:rPr lang="en-US" altLang="zh-CN" sz="2400"/>
              <a:t>’ </a:t>
            </a:r>
            <a:r>
              <a:rPr lang="zh-CN" altLang="en-US" sz="2400"/>
              <a:t>s the tool/key?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Graph Laplacian;Laplace Beltrami operator;Heat Equation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5. What</a:t>
            </a:r>
            <a:r>
              <a:rPr lang="en-US" altLang="zh-CN" sz="2400"/>
              <a:t>’</a:t>
            </a:r>
            <a:r>
              <a:rPr lang="zh-CN" altLang="en-US" sz="2400"/>
              <a:t>s the insight?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Take into account </a:t>
            </a:r>
            <a:r>
              <a:rPr lang="zh-CN" altLang="en-US" sz="2400" u="sng"/>
              <a:t>the structure of the manifold</a:t>
            </a:r>
            <a:r>
              <a:rPr lang="zh-CN" altLang="en-US" sz="2400"/>
              <a:t>.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6. What</a:t>
            </a:r>
            <a:r>
              <a:rPr lang="en-US" altLang="zh-CN" sz="2400"/>
              <a:t>’</a:t>
            </a:r>
            <a:r>
              <a:rPr lang="zh-CN" altLang="en-US" sz="2400"/>
              <a:t>s the advantage?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 u="sng"/>
              <a:t>Computationally efficient</a:t>
            </a:r>
            <a:r>
              <a:rPr lang="zh-CN" altLang="en-US" sz="2400"/>
              <a:t> approach to non linear dimensionality reduction; </a:t>
            </a:r>
            <a:r>
              <a:rPr lang="zh-CN" altLang="en-US" sz="2400" u="sng"/>
              <a:t>locally preserving properties</a:t>
            </a:r>
            <a:r>
              <a:rPr lang="zh-CN" altLang="en-US" sz="2400"/>
              <a:t>; natural connection to </a:t>
            </a:r>
            <a:r>
              <a:rPr lang="zh-CN" altLang="en-US" sz="2400" u="sng"/>
              <a:t>clustering</a:t>
            </a:r>
            <a:r>
              <a:rPr lang="zh-CN" altLang="en-US" sz="2400"/>
              <a:t>. 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en-US" altLang="zh-CN"/>
              <a:t>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9663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1. Constructing the graph.</a:t>
            </a:r>
            <a:endParaRPr lang="zh-CN" altLang="en-US"/>
          </a:p>
          <a:p>
            <a:r>
              <a:rPr lang="zh-CN" altLang="en-US"/>
              <a:t>A. Epsilon neighborhoods</a:t>
            </a:r>
            <a:r>
              <a:rPr lang="en-US" altLang="zh-CN"/>
              <a:t> / </a:t>
            </a:r>
            <a:r>
              <a:rPr lang="zh-CN" altLang="en-US">
                <a:sym typeface="+mn-ea"/>
              </a:rPr>
              <a:t>B. N nearest neighbors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Choosing the weights</a:t>
            </a:r>
            <a:endParaRPr lang="zh-CN" altLang="en-US"/>
          </a:p>
          <a:p>
            <a:r>
              <a:rPr lang="zh-CN" altLang="en-US"/>
              <a:t>A. Heat Kernel</a:t>
            </a:r>
            <a:r>
              <a:rPr lang="en-US" altLang="zh-CN"/>
              <a:t> / </a:t>
            </a:r>
            <a:r>
              <a:rPr lang="zh-CN" altLang="en-US"/>
              <a:t>B. Simple Minded (Wij = 1 if and only if i and j are connected)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Eigen maps</a:t>
            </a:r>
            <a:endParaRPr lang="zh-CN" altLang="en-US"/>
          </a:p>
          <a:p>
            <a:r>
              <a:rPr lang="en-US" altLang="zh-CN"/>
              <a:t>Compute eigen values and eigen vectors</a:t>
            </a:r>
            <a:r>
              <a:rPr lang="zh-CN" altLang="en-US"/>
              <a:t> </a:t>
            </a:r>
            <a:r>
              <a:rPr lang="en-US" altLang="zh-CN"/>
              <a:t>for the generalized eigen vector problem, </a:t>
            </a:r>
            <a:endParaRPr lang="zh-CN" altLang="en-US"/>
          </a:p>
          <a:p>
            <a:r>
              <a:rPr lang="zh-CN" altLang="en-US"/>
              <a:t>The image of xi under the embedding into the lower dimensional space is given by (y1(i), ..., ym(i))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Justification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9663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……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1060" y="1920240"/>
            <a:ext cx="7204535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 Examples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/>
          <a:p>
            <a:r>
              <a:rPr lang="en-US" altLang="zh-CN"/>
              <a:t>Swiss Roll</a:t>
            </a:r>
            <a:endParaRPr lang="en-US" altLang="zh-CN"/>
          </a:p>
          <a:p>
            <a:r>
              <a:rPr lang="en-US" altLang="zh-CN"/>
              <a:t>T</a:t>
            </a:r>
            <a:r>
              <a:rPr lang="en-US" altLang="zh-CN"/>
              <a:t>oy Vision</a:t>
            </a:r>
            <a:endParaRPr lang="en-US" altLang="zh-CN"/>
          </a:p>
          <a:p>
            <a:r>
              <a:rPr lang="en-US" altLang="zh-CN"/>
              <a:t>Word Cluster</a:t>
            </a:r>
            <a:endParaRPr lang="en-US" altLang="zh-CN"/>
          </a:p>
          <a:p>
            <a:r>
              <a:rPr lang="en-US" altLang="zh-CN"/>
              <a:t>Speech Cluster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1471295"/>
            <a:ext cx="3121548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1471295"/>
            <a:ext cx="4571257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" y="3719195"/>
            <a:ext cx="3907133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53790"/>
            <a:ext cx="3700282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4505" y="756285"/>
            <a:ext cx="4087495" cy="59448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Further Examples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690" y="1825625"/>
            <a:ext cx="10515600" cy="4351338"/>
          </a:xfrm>
        </p:spPr>
        <p:txBody>
          <a:bodyPr/>
          <a:p>
            <a:r>
              <a:rPr lang="en-US" altLang="zh-CN"/>
              <a:t>Supervised LEs for Pattern Recognition and  Image Clustering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7465"/>
            <a:ext cx="5523230" cy="4243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 Remained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</a:t>
            </a:r>
            <a:r>
              <a:rPr lang="en-US" altLang="zh-CN" u="sng"/>
              <a:t>estimate the intrinsic dimensionality</a:t>
            </a:r>
            <a:r>
              <a:rPr lang="en-US" altLang="zh-CN"/>
              <a:t> is not answered. </a:t>
            </a:r>
            <a:endParaRPr lang="en-US" altLang="zh-CN"/>
          </a:p>
          <a:p>
            <a:r>
              <a:rPr lang="en-US" altLang="zh-CN"/>
              <a:t>Appropriate choices for </a:t>
            </a:r>
            <a:r>
              <a:rPr lang="en-US" altLang="zh-CN" u="sng"/>
              <a:t>N and t and their effect</a:t>
            </a:r>
            <a:r>
              <a:rPr lang="en-US" altLang="zh-CN"/>
              <a:t> on the behavior of the embedddings need to be better understood. </a:t>
            </a:r>
            <a:endParaRPr lang="en-US" altLang="zh-CN"/>
          </a:p>
          <a:p>
            <a:r>
              <a:rPr lang="en-US" altLang="zh-CN"/>
              <a:t>The </a:t>
            </a:r>
            <a:r>
              <a:rPr lang="en-US" altLang="zh-CN" u="sng"/>
              <a:t>convergence</a:t>
            </a:r>
            <a:r>
              <a:rPr lang="en-US" altLang="zh-CN"/>
              <a:t> of the finite sample esitmates of the embedding maps needs to be stressed.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Report 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86855" cy="482092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1 </a:t>
            </a:r>
            <a:r>
              <a:rPr lang="zh-CN" altLang="en-US"/>
              <a:t>Introduction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 </a:t>
            </a:r>
            <a:r>
              <a:rPr lang="zh-CN" altLang="en-US"/>
              <a:t>The Algorithm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 </a:t>
            </a:r>
            <a:r>
              <a:rPr lang="zh-CN" altLang="en-US"/>
              <a:t>Justification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 </a:t>
            </a:r>
            <a:r>
              <a:rPr lang="zh-CN" altLang="en-US"/>
              <a:t>Examples</a:t>
            </a:r>
            <a:endParaRPr lang="zh-CN" altLang="en-US"/>
          </a:p>
          <a:p>
            <a:pPr marL="0" indent="457200">
              <a:buNone/>
            </a:pPr>
            <a:r>
              <a:rPr lang="en-US" altLang="zh-CN"/>
              <a:t>a</a:t>
            </a:r>
            <a:r>
              <a:rPr lang="zh-CN" altLang="en-US"/>
              <a:t>. Generated data</a:t>
            </a:r>
            <a:r>
              <a:rPr lang="en-US" altLang="zh-CN"/>
              <a:t> (Toy / Swiss Roll)</a:t>
            </a:r>
            <a:endParaRPr lang="zh-CN" altLang="en-US"/>
          </a:p>
          <a:p>
            <a:pPr marL="0" indent="457200">
              <a:buNone/>
            </a:pPr>
            <a:r>
              <a:rPr lang="en-US" altLang="zh-CN"/>
              <a:t>b</a:t>
            </a:r>
            <a:r>
              <a:rPr lang="zh-CN" altLang="en-US"/>
              <a:t>. Real world data</a:t>
            </a:r>
            <a:r>
              <a:rPr lang="en-US" altLang="zh-CN"/>
              <a:t> (Sound / Words)</a:t>
            </a:r>
            <a:endParaRPr lang="zh-CN" altLang="en-US"/>
          </a:p>
          <a:p>
            <a:pPr marL="0" indent="457200">
              <a:buNone/>
            </a:pPr>
            <a:r>
              <a:rPr lang="en-US" altLang="zh-CN"/>
              <a:t>c</a:t>
            </a:r>
            <a:r>
              <a:rPr lang="zh-CN" altLang="en-US"/>
              <a:t>. Further Applications</a:t>
            </a:r>
            <a:r>
              <a:rPr lang="en-US" altLang="zh-CN"/>
              <a:t> (Image Clustering?)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 </a:t>
            </a:r>
            <a:r>
              <a:rPr lang="zh-CN" altLang="en-US"/>
              <a:t>Discussion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(Maybe we can answer the</a:t>
            </a:r>
            <a:r>
              <a:rPr lang="en-US" altLang="zh-CN"/>
              <a:t> remained</a:t>
            </a:r>
            <a:r>
              <a:rPr lang="zh-CN" altLang="en-US"/>
              <a:t> questions.)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337425" y="227965"/>
            <a:ext cx="4831080" cy="6628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Survey Stage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A. Mathematical Justification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(</a:t>
            </a:r>
            <a:r>
              <a:rPr lang="en-US" altLang="zh-CN">
                <a:sym typeface="+mn-ea"/>
              </a:rPr>
              <a:t>Comparison? Further investigate?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B. Realization (Need Coding)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(Supervised LE for further application?)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Weekly meeting to update the progress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1st Deadline 04/28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Wrap up Stage: 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Make Slide (Canva)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Presentation (5/14-6/4)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Written Report (6/4) (Overleaf)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5720" y="1336040"/>
            <a:ext cx="2855876" cy="216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演示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Laplacian EigenMap</vt:lpstr>
      <vt:lpstr>Algorithm Card</vt:lpstr>
      <vt:lpstr>Algorithm</vt:lpstr>
      <vt:lpstr>Justification</vt:lpstr>
      <vt:lpstr>Simple Examples</vt:lpstr>
      <vt:lpstr>Further Examples</vt:lpstr>
      <vt:lpstr>Questions Remained</vt:lpstr>
      <vt:lpstr>Report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184</cp:revision>
  <dcterms:created xsi:type="dcterms:W3CDTF">2023-08-09T12:44:00Z</dcterms:created>
  <dcterms:modified xsi:type="dcterms:W3CDTF">2024-04-05T13:35:48Z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