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1" r:id="rId11"/>
    <p:sldId id="268" r:id="rId12"/>
    <p:sldId id="269" r:id="rId13"/>
    <p:sldId id="273" r:id="rId14"/>
    <p:sldId id="271" r:id="rId15"/>
    <p:sldId id="26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zh-CN"/>
              <a:t>0415Meeting</a:t>
            </a:r>
            <a:endParaRPr lang="en-GB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Toy Results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405255"/>
            <a:ext cx="5886450" cy="463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95" y="365125"/>
            <a:ext cx="4215764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95" y="3192780"/>
            <a:ext cx="527160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Toy Results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3902075"/>
            <a:ext cx="4590573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90" y="832485"/>
            <a:ext cx="4830236" cy="28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1369695"/>
            <a:ext cx="4807529" cy="28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78275"/>
            <a:ext cx="48225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6830" y="1825625"/>
            <a:ext cx="7037705" cy="435165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Corpus D</a:t>
            </a:r>
            <a:r>
              <a:rPr lang="en-US" altLang="zh-CN"/>
              <a:t>istances Matrix Results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309245"/>
            <a:ext cx="10565130" cy="623887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715010" y="159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Corpus Results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對比鄰接圖構建方法（knn/enn），對比不同參數（k/e），對比</a:t>
            </a:r>
            <a:r>
              <a:rPr lang="zh-CN" altLang="en-US" u="sng"/>
              <a:t>採用不同特征向量（</a:t>
            </a:r>
            <a:r>
              <a:rPr lang="en-US" altLang="zh-CN" u="sng"/>
              <a:t>12</a:t>
            </a:r>
            <a:r>
              <a:rPr lang="zh-CN" altLang="en-US" u="sng"/>
              <a:t>，</a:t>
            </a:r>
            <a:r>
              <a:rPr lang="en-US" altLang="zh-CN" u="sng"/>
              <a:t>23</a:t>
            </a:r>
            <a:r>
              <a:rPr lang="zh-CN" altLang="en-US" u="sng"/>
              <a:t>，</a:t>
            </a:r>
            <a:r>
              <a:rPr lang="en-US" altLang="zh-CN" u="sng"/>
              <a:t>34</a:t>
            </a:r>
            <a:r>
              <a:rPr lang="zh-CN" altLang="en-US" u="sng"/>
              <a:t>，</a:t>
            </a:r>
            <a:r>
              <a:rPr lang="en-US" altLang="zh-CN" u="sng"/>
              <a:t>45……</a:t>
            </a:r>
            <a:r>
              <a:rPr lang="zh-CN" altLang="en-US" u="sng"/>
              <a:t>）</a:t>
            </a:r>
            <a:r>
              <a:rPr lang="zh-CN" altLang="en-US"/>
              <a:t>，對比其它降維方法（PCA？MDS？）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2. 將laplacian eigen map方法應用到Corpus和Toy兩個資料集中。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3. 閱讀文章"Kernelized Supervised Laplacian Eigenmap for Visualization and Classification of Multi-Label Data", 嘗試將Lap方法應用到圖像的分類中，研究有監督的Lap方法。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數學小隊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Dataset: search or construct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Laplacian: realized by package/hand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Plan: parameter, the number of selected  vectors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Swiss Roll / My Swiss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80405" y="210820"/>
            <a:ext cx="55733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p(</a:t>
            </a:r>
            <a:r>
              <a:rPr lang="en-US" altLang="zh-CN" sz="2800">
                <a:sym typeface="+mn-ea"/>
              </a:rPr>
              <a:t>number of columns</a:t>
            </a:r>
            <a:r>
              <a:rPr lang="en-US" altLang="zh-CN" sz="2800"/>
              <a:t>): 4</a:t>
            </a:r>
            <a:endParaRPr lang="en-US" altLang="zh-CN" sz="2800"/>
          </a:p>
          <a:p>
            <a:r>
              <a:rPr lang="en-US" altLang="zh-CN" sz="2800"/>
              <a:t>column names: x, y, z, t</a:t>
            </a:r>
            <a:endParaRPr lang="en-US" altLang="zh-CN" sz="2800"/>
          </a:p>
          <a:p>
            <a:r>
              <a:rPr lang="en-US" altLang="zh-CN" sz="2800"/>
              <a:t>low dim manifold: F(t, z)=0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255" y="2538095"/>
            <a:ext cx="6393323" cy="43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" y="3972560"/>
            <a:ext cx="633412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28060" cy="485711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 Swiss Roll / My Swiss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/>
              <a:t>2. Vertical/ Horizonal Bars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low dim manifold: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F(startx, starty;shape)=0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[0,...0,...0,...0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0,...1,...1,...0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...,...,...,...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0,...1,...,1...,0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0,...0,...0,...0]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780405" y="210820"/>
            <a:ext cx="58629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p(</a:t>
            </a:r>
            <a:r>
              <a:rPr lang="en-US" altLang="zh-CN" sz="2800">
                <a:sym typeface="+mn-ea"/>
              </a:rPr>
              <a:t>number of columns</a:t>
            </a:r>
            <a:r>
              <a:rPr lang="en-US" altLang="zh-CN" sz="2800">
                <a:sym typeface="+mn-ea"/>
              </a:rPr>
              <a:t>): 1600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column names: v1,...,v1600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elements: 0/1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sum(x_i) is the same: width*length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6" name="图片 5" descr="vertical_ba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3780" y="3429000"/>
            <a:ext cx="7169150" cy="1530350"/>
          </a:xfrm>
          <a:prstGeom prst="rect">
            <a:avLst/>
          </a:prstGeom>
        </p:spPr>
      </p:pic>
      <p:pic>
        <p:nvPicPr>
          <p:cNvPr id="8" name="图片 7" descr="horizontal_ba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30" y="5276850"/>
            <a:ext cx="7353300" cy="1581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30" y="2212340"/>
            <a:ext cx="468630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17515" cy="48571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 Swiss Roll / My Swiss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2. Vertical/ Horizonal Bars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Corpus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”</a:t>
            </a:r>
            <a:r>
              <a:rPr lang="en-US" altLang="zh-CN">
                <a:sym typeface="+mn-ea"/>
              </a:rPr>
              <a:t>window</a:t>
            </a:r>
            <a:r>
              <a:rPr lang="en-US" altLang="zh-CN"/>
              <a:t>”: 2+1+2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Count the cooccurrence frequency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Example:</a:t>
            </a:r>
            <a:endParaRPr lang="en-US" altLang="zh-CN"/>
          </a:p>
          <a:p>
            <a:pPr marL="0" indent="0">
              <a:buNone/>
            </a:pPr>
            <a:r>
              <a:rPr lang="en-US" altLang="zh-CN" i="1"/>
              <a:t>This </a:t>
            </a:r>
            <a:r>
              <a:rPr lang="en-US" altLang="zh-CN" i="1" u="sng"/>
              <a:t>book describes</a:t>
            </a:r>
            <a:r>
              <a:rPr lang="en-US" altLang="zh-CN" i="1"/>
              <a:t> </a:t>
            </a:r>
            <a:r>
              <a:rPr lang="en-US" altLang="zh-CN" i="1" strike="sngStrike"/>
              <a:t>and</a:t>
            </a:r>
            <a:r>
              <a:rPr lang="en-US" altLang="zh-CN" i="1"/>
              <a:t> [</a:t>
            </a:r>
            <a:r>
              <a:rPr lang="en-US" altLang="zh-CN" i="1">
                <a:sym typeface="+mn-ea"/>
              </a:rPr>
              <a:t>illustrates</a:t>
            </a:r>
            <a:r>
              <a:rPr lang="en-US" altLang="zh-CN" i="1"/>
              <a:t>] </a:t>
            </a:r>
            <a:r>
              <a:rPr lang="en-US" altLang="zh-CN" i="1" strike="sngStrike"/>
              <a:t>a</a:t>
            </a:r>
            <a:r>
              <a:rPr lang="en-US" altLang="zh-CN" i="1"/>
              <a:t> </a:t>
            </a:r>
            <a:r>
              <a:rPr lang="en-US" altLang="zh-CN" i="1" u="sng"/>
              <a:t>sunny day</a:t>
            </a:r>
            <a:r>
              <a:rPr lang="en-US" altLang="zh-CN" i="1"/>
              <a:t>.</a:t>
            </a:r>
            <a:endParaRPr lang="en-US" altLang="zh-CN" i="1"/>
          </a:p>
        </p:txBody>
      </p:sp>
      <p:sp>
        <p:nvSpPr>
          <p:cNvPr id="4" name="文本框 3"/>
          <p:cNvSpPr txBox="1"/>
          <p:nvPr/>
        </p:nvSpPr>
        <p:spPr>
          <a:xfrm>
            <a:off x="5780405" y="1585595"/>
            <a:ext cx="58629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p(</a:t>
            </a:r>
            <a:r>
              <a:rPr lang="en-US" altLang="zh-CN" sz="2800">
                <a:sym typeface="+mn-ea"/>
              </a:rPr>
              <a:t>number of columns</a:t>
            </a:r>
            <a:r>
              <a:rPr lang="en-US" altLang="zh-CN" sz="2800">
                <a:sym typeface="+mn-ea"/>
              </a:rPr>
              <a:t>): 600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column names: l1,...,l300,r1,...,r300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elements: integers{</a:t>
            </a:r>
            <a:r>
              <a:rPr lang="en-US" altLang="zh-CN" sz="2800">
                <a:sym typeface="+mn-ea"/>
              </a:rPr>
              <a:t>0,1,2,...</a:t>
            </a:r>
            <a:r>
              <a:rPr lang="en-US" altLang="zh-CN" sz="2800">
                <a:sym typeface="+mn-ea"/>
              </a:rPr>
              <a:t>}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9675" y="3297555"/>
            <a:ext cx="52959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Laplacian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pPr marL="0" indent="0">
              <a:buNone/>
            </a:pPr>
            <a:r>
              <a:rPr lang="en-US" altLang="zh-CN"/>
              <a:t>1. do.lapeig() function</a:t>
            </a: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7835" y="76200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le1 &lt;- do.lapeig(X,</a:t>
            </a:r>
            <a:r>
              <a:rPr lang="en-US" altLang="zh-CN"/>
              <a:t>ndim=2,</a:t>
            </a:r>
            <a:r>
              <a:rPr lang="zh-CN" altLang="en-US"/>
              <a:t> type=c("knn",k), weighted=FALSE)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Input: X(n*p) matrix or R data.frame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Method: </a:t>
            </a:r>
            <a:endParaRPr lang="en-US" altLang="zh-CN"/>
          </a:p>
          <a:p>
            <a:r>
              <a:rPr lang="en-US" altLang="zh-CN" u="sng"/>
              <a:t>proportion</a:t>
            </a:r>
            <a:endParaRPr lang="en-US" altLang="zh-CN"/>
          </a:p>
          <a:p>
            <a:r>
              <a:rPr lang="en-US" altLang="zh-CN" u="sng"/>
              <a:t>knn</a:t>
            </a:r>
            <a:r>
              <a:rPr lang="en-US" altLang="zh-CN"/>
              <a:t> (k nearest neighbor)</a:t>
            </a:r>
            <a:endParaRPr lang="en-US" altLang="zh-CN"/>
          </a:p>
          <a:p>
            <a:r>
              <a:rPr lang="en-US" altLang="zh-CN" u="sng"/>
              <a:t>enn</a:t>
            </a:r>
            <a:r>
              <a:rPr lang="en-US" altLang="zh-CN"/>
              <a:t> (epsilon nearest neighbor)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Kernel: t</a:t>
            </a:r>
            <a:r>
              <a:rPr lang="en-US" altLang="zh-CN"/>
              <a:t>urn on or not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5030470"/>
            <a:ext cx="9391650" cy="150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557780"/>
            <a:ext cx="3578182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Laplacian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 do.lapeig() function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made by hand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855" y="2424430"/>
            <a:ext cx="8296275" cy="429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20" y="250825"/>
            <a:ext cx="687705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Toy Results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786890"/>
            <a:ext cx="3019253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89230"/>
            <a:ext cx="5404519" cy="32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90" y="3482340"/>
            <a:ext cx="4493494" cy="32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05" y="3482340"/>
            <a:ext cx="4528193" cy="324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演示</Application>
  <PresentationFormat>宽屏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0415Meeting</vt:lpstr>
      <vt:lpstr>數學小隊</vt:lpstr>
      <vt:lpstr>Coding 小隊</vt:lpstr>
      <vt:lpstr>Dataset</vt:lpstr>
      <vt:lpstr>Dataset</vt:lpstr>
      <vt:lpstr>Dataset</vt:lpstr>
      <vt:lpstr>Laplacian</vt:lpstr>
      <vt:lpstr>Laplacian</vt:lpstr>
      <vt:lpstr>Toy Results</vt:lpstr>
      <vt:lpstr>Toy Results</vt:lpstr>
      <vt:lpstr>Toy Results</vt:lpstr>
      <vt:lpstr>Toy Results</vt:lpstr>
      <vt:lpstr>Corpus Distances Matrix Results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223</cp:revision>
  <dcterms:created xsi:type="dcterms:W3CDTF">2023-08-09T12:44:00Z</dcterms:created>
  <dcterms:modified xsi:type="dcterms:W3CDTF">2024-04-14T12:52:02Z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