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3" r:id="rId7"/>
    <p:sldId id="264" r:id="rId8"/>
    <p:sldId id="265" r:id="rId9"/>
    <p:sldId id="266" r:id="rId10"/>
    <p:sldId id="261" r:id="rId11"/>
    <p:sldId id="268" r:id="rId12"/>
    <p:sldId id="269" r:id="rId13"/>
    <p:sldId id="273" r:id="rId14"/>
    <p:sldId id="271" r:id="rId15"/>
    <p:sldId id="267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GB" altLang="zh-CN"/>
              <a:t>041</a:t>
            </a:r>
            <a:r>
              <a:rPr lang="en-US" altLang="en-GB"/>
              <a:t>4</a:t>
            </a:r>
            <a:r>
              <a:rPr lang="en-GB" altLang="zh-CN"/>
              <a:t>Meeting</a:t>
            </a:r>
            <a:endParaRPr lang="en-GB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Toy Results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945" y="1405255"/>
            <a:ext cx="5886450" cy="4638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930" y="214630"/>
            <a:ext cx="4215764" cy="288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395" y="3192780"/>
            <a:ext cx="5271601" cy="360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Toy Results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8990" y="3902075"/>
            <a:ext cx="4590573" cy="288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990" y="832485"/>
            <a:ext cx="4830236" cy="288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15" y="1369695"/>
            <a:ext cx="4807529" cy="288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78275"/>
            <a:ext cx="4822500" cy="288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76830" y="1825625"/>
            <a:ext cx="7037705" cy="4351655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Corpus D</a:t>
            </a:r>
            <a:r>
              <a:rPr lang="en-US" altLang="zh-CN"/>
              <a:t>istances Matrix Results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6460" y="309245"/>
            <a:ext cx="10565130" cy="6238875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/>
        </p:nvSpPr>
        <p:spPr>
          <a:xfrm>
            <a:off x="715010" y="1593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Corpus Results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Plan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8371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1. </a:t>
            </a:r>
            <a:r>
              <a:rPr lang="zh-CN" altLang="en-US" u="sng"/>
              <a:t>對比</a:t>
            </a:r>
            <a:r>
              <a:rPr lang="zh-CN" altLang="en-US"/>
              <a:t>鄰接圖構建方法（knn/enn），對比不同參數（k/e），對比</a:t>
            </a:r>
            <a:r>
              <a:rPr lang="zh-CN" altLang="en-US" u="sng"/>
              <a:t>採用不同特征向量（</a:t>
            </a:r>
            <a:r>
              <a:rPr lang="en-US" altLang="zh-CN" u="sng"/>
              <a:t>12</a:t>
            </a:r>
            <a:r>
              <a:rPr lang="zh-CN" altLang="en-US" u="sng"/>
              <a:t>，</a:t>
            </a:r>
            <a:r>
              <a:rPr lang="en-US" altLang="zh-CN" u="sng"/>
              <a:t>23</a:t>
            </a:r>
            <a:r>
              <a:rPr lang="zh-CN" altLang="en-US" u="sng"/>
              <a:t>，</a:t>
            </a:r>
            <a:r>
              <a:rPr lang="en-US" altLang="zh-CN" u="sng"/>
              <a:t>34</a:t>
            </a:r>
            <a:r>
              <a:rPr lang="zh-CN" altLang="en-US" u="sng"/>
              <a:t>，</a:t>
            </a:r>
            <a:r>
              <a:rPr lang="en-US" altLang="zh-CN" u="sng"/>
              <a:t>45……</a:t>
            </a:r>
            <a:r>
              <a:rPr lang="zh-CN" altLang="en-US" u="sng"/>
              <a:t>）</a:t>
            </a:r>
            <a:r>
              <a:rPr lang="zh-CN" altLang="en-US"/>
              <a:t>，對比其它降維方法（PCA？MDS？）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2. 將laplacian eigen map方法</a:t>
            </a:r>
            <a:r>
              <a:rPr lang="zh-CN" altLang="en-US" u="sng"/>
              <a:t>應用到Corpus和Toy兩個資料集中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3. 閱讀文章"Kernelized Supervised Laplacian Eigenmap for Visualization and Classification of Multi-Label Data", 嘗試將Lap方法應用到圖像的分類中，研究有監督的Lap方法。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數學小隊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Coding </a:t>
            </a:r>
            <a:r>
              <a:rPr lang="zh-CN" altLang="en-US"/>
              <a:t>小隊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Dataset: search or construct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 Laplacian: realized by package/hand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 Plan: parameter, the number of selected  vectors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Dataset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Swiss Roll / My Swiss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780405" y="210820"/>
            <a:ext cx="557339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p(</a:t>
            </a:r>
            <a:r>
              <a:rPr lang="en-US" altLang="zh-CN" sz="2800">
                <a:sym typeface="+mn-ea"/>
              </a:rPr>
              <a:t>number of columns</a:t>
            </a:r>
            <a:r>
              <a:rPr lang="en-US" altLang="zh-CN" sz="2800"/>
              <a:t>): 4</a:t>
            </a:r>
            <a:endParaRPr lang="en-US" altLang="zh-CN" sz="2800"/>
          </a:p>
          <a:p>
            <a:r>
              <a:rPr lang="en-US" altLang="zh-CN" sz="2800"/>
              <a:t>column names: x, y, z, t</a:t>
            </a:r>
            <a:endParaRPr lang="en-US" altLang="zh-CN" sz="2800"/>
          </a:p>
          <a:p>
            <a:r>
              <a:rPr lang="en-US" altLang="zh-CN" sz="2800"/>
              <a:t>low dim manifold: F(t, z)=0</a:t>
            </a:r>
            <a:endParaRPr lang="en-US" altLang="zh-CN" sz="2800"/>
          </a:p>
          <a:p>
            <a:endParaRPr lang="en-US" altLang="zh-CN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3255" y="2538095"/>
            <a:ext cx="6393323" cy="432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" y="3972560"/>
            <a:ext cx="6334125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Dataset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405" y="1793240"/>
            <a:ext cx="3528060" cy="4857115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1. Swiss Roll / My Swiss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/>
              <a:t>2. Vertical/ Horizonal Bars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low dim manifold: 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F(startx, starty;shape)=0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[0,...0,...0,...0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0,...1,...1,...0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...,...,...,...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0,...1,...,1...,0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0,...0,...0,...0]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780405" y="210820"/>
            <a:ext cx="586295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p(</a:t>
            </a:r>
            <a:r>
              <a:rPr lang="en-US" altLang="zh-CN" sz="2800">
                <a:sym typeface="+mn-ea"/>
              </a:rPr>
              <a:t>number of columns</a:t>
            </a:r>
            <a:r>
              <a:rPr lang="en-US" altLang="zh-CN" sz="2800">
                <a:sym typeface="+mn-ea"/>
              </a:rPr>
              <a:t>): 1600</a:t>
            </a:r>
            <a:endParaRPr lang="en-US" altLang="zh-CN" sz="2800"/>
          </a:p>
          <a:p>
            <a:r>
              <a:rPr lang="en-US" altLang="zh-CN" sz="2800">
                <a:sym typeface="+mn-ea"/>
              </a:rPr>
              <a:t>column names: v1,...,v1600</a:t>
            </a:r>
            <a:endParaRPr lang="en-US" altLang="zh-CN" sz="2800"/>
          </a:p>
          <a:p>
            <a:r>
              <a:rPr lang="en-US" altLang="zh-CN" sz="2800">
                <a:sym typeface="+mn-ea"/>
              </a:rPr>
              <a:t>elements: 0/1</a:t>
            </a:r>
            <a:endParaRPr lang="en-US" altLang="zh-CN" sz="2800"/>
          </a:p>
          <a:p>
            <a:r>
              <a:rPr lang="en-US" altLang="zh-CN" sz="2800">
                <a:sym typeface="+mn-ea"/>
              </a:rPr>
              <a:t>sum(x_i) is the same: width*length</a:t>
            </a:r>
            <a:endParaRPr lang="en-US" altLang="zh-CN" sz="2800"/>
          </a:p>
          <a:p>
            <a:endParaRPr lang="en-US" altLang="zh-CN" sz="2800"/>
          </a:p>
        </p:txBody>
      </p:sp>
      <p:pic>
        <p:nvPicPr>
          <p:cNvPr id="6" name="图片 5" descr="vertical_ba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4210" y="3178810"/>
            <a:ext cx="7169150" cy="1530350"/>
          </a:xfrm>
          <a:prstGeom prst="rect">
            <a:avLst/>
          </a:prstGeom>
        </p:spPr>
      </p:pic>
      <p:pic>
        <p:nvPicPr>
          <p:cNvPr id="8" name="图片 7" descr="horizontal_bar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210" y="4915535"/>
            <a:ext cx="7353300" cy="15811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730" y="2212340"/>
            <a:ext cx="4686300" cy="6953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Dataset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517515" cy="485711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1. Swiss Roll / My Swiss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2. Vertical/ Horizonal Bars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 Corpus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”</a:t>
            </a:r>
            <a:r>
              <a:rPr lang="en-US" altLang="zh-CN">
                <a:sym typeface="+mn-ea"/>
              </a:rPr>
              <a:t>window</a:t>
            </a:r>
            <a:r>
              <a:rPr lang="en-US" altLang="zh-CN"/>
              <a:t>”: 2+1+2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Count the </a:t>
            </a:r>
            <a:r>
              <a:rPr lang="en-US" altLang="zh-CN" u="sng"/>
              <a:t>cooccurrence</a:t>
            </a:r>
            <a:r>
              <a:rPr lang="en-US" altLang="zh-CN"/>
              <a:t> frequency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Example:</a:t>
            </a:r>
            <a:endParaRPr lang="en-US" altLang="zh-CN"/>
          </a:p>
          <a:p>
            <a:pPr marL="0" indent="0">
              <a:buNone/>
            </a:pPr>
            <a:r>
              <a:rPr lang="en-US" altLang="zh-CN" i="1"/>
              <a:t>This </a:t>
            </a:r>
            <a:r>
              <a:rPr lang="en-US" altLang="zh-CN" i="1" u="sng"/>
              <a:t>book describes</a:t>
            </a:r>
            <a:r>
              <a:rPr lang="en-US" altLang="zh-CN" i="1"/>
              <a:t> </a:t>
            </a:r>
            <a:r>
              <a:rPr lang="en-US" altLang="zh-CN" i="1" strike="sngStrike"/>
              <a:t>and</a:t>
            </a:r>
            <a:r>
              <a:rPr lang="en-US" altLang="zh-CN" i="1"/>
              <a:t> [</a:t>
            </a:r>
            <a:r>
              <a:rPr lang="en-US" altLang="zh-CN" i="1">
                <a:sym typeface="+mn-ea"/>
              </a:rPr>
              <a:t>illustrates</a:t>
            </a:r>
            <a:r>
              <a:rPr lang="en-US" altLang="zh-CN" i="1"/>
              <a:t>] </a:t>
            </a:r>
            <a:r>
              <a:rPr lang="en-US" altLang="zh-CN" i="1" strike="sngStrike"/>
              <a:t>a</a:t>
            </a:r>
            <a:r>
              <a:rPr lang="en-US" altLang="zh-CN" i="1"/>
              <a:t> </a:t>
            </a:r>
            <a:r>
              <a:rPr lang="en-US" altLang="zh-CN" i="1" u="sng"/>
              <a:t>sunny day</a:t>
            </a:r>
            <a:r>
              <a:rPr lang="en-US" altLang="zh-CN" i="1"/>
              <a:t>.</a:t>
            </a:r>
            <a:endParaRPr lang="en-US" altLang="zh-CN" i="1"/>
          </a:p>
        </p:txBody>
      </p:sp>
      <p:sp>
        <p:nvSpPr>
          <p:cNvPr id="4" name="文本框 3"/>
          <p:cNvSpPr txBox="1"/>
          <p:nvPr/>
        </p:nvSpPr>
        <p:spPr>
          <a:xfrm>
            <a:off x="5780405" y="621030"/>
            <a:ext cx="586295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p(</a:t>
            </a:r>
            <a:r>
              <a:rPr lang="en-US" altLang="zh-CN" sz="2800">
                <a:sym typeface="+mn-ea"/>
              </a:rPr>
              <a:t>number of columns</a:t>
            </a:r>
            <a:r>
              <a:rPr lang="en-US" altLang="zh-CN" sz="2800">
                <a:sym typeface="+mn-ea"/>
              </a:rPr>
              <a:t>): 600</a:t>
            </a:r>
            <a:endParaRPr lang="en-US" altLang="zh-CN" sz="2800"/>
          </a:p>
          <a:p>
            <a:r>
              <a:rPr lang="en-US" altLang="zh-CN" sz="2800">
                <a:sym typeface="+mn-ea"/>
              </a:rPr>
              <a:t>column names: l1,...,l300,r1,...,r300</a:t>
            </a:r>
            <a:endParaRPr lang="en-US" altLang="zh-CN" sz="2800"/>
          </a:p>
          <a:p>
            <a:r>
              <a:rPr lang="en-US" altLang="zh-CN" sz="2800">
                <a:sym typeface="+mn-ea"/>
              </a:rPr>
              <a:t>elements: integers{</a:t>
            </a:r>
            <a:r>
              <a:rPr lang="en-US" altLang="zh-CN" sz="2800">
                <a:sym typeface="+mn-ea"/>
              </a:rPr>
              <a:t>0,1,2,...</a:t>
            </a:r>
            <a:r>
              <a:rPr lang="en-US" altLang="zh-CN" sz="2800">
                <a:sym typeface="+mn-ea"/>
              </a:rPr>
              <a:t>}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 u="sng"/>
              <a:t>context embedding</a:t>
            </a:r>
            <a:endParaRPr lang="en-US" altLang="zh-CN" sz="2800"/>
          </a:p>
          <a:p>
            <a:endParaRPr lang="en-US" altLang="zh-CN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4250" y="3297555"/>
            <a:ext cx="52959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Laplacian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655"/>
          </a:xfrm>
        </p:spPr>
        <p:txBody>
          <a:bodyPr/>
          <a:p>
            <a:pPr marL="0" indent="0">
              <a:buNone/>
            </a:pPr>
            <a:r>
              <a:rPr lang="en-US" altLang="zh-CN"/>
              <a:t>1. do.lapeig() function</a:t>
            </a:r>
            <a:endParaRPr lang="en-US" altLang="zh-CN"/>
          </a:p>
          <a:p>
            <a:pPr marL="0" indent="0">
              <a:buNone/>
            </a:pP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37835" y="762000"/>
            <a:ext cx="60960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le1 &lt;- do.lapeig(X,</a:t>
            </a:r>
            <a:r>
              <a:rPr lang="en-US" altLang="zh-CN"/>
              <a:t>ndim=2,</a:t>
            </a:r>
            <a:r>
              <a:rPr lang="zh-CN" altLang="en-US"/>
              <a:t> type=c("knn",k), weighted=FALSE)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Input: X(n*p) matrix or R data.frame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Method: </a:t>
            </a:r>
            <a:endParaRPr lang="en-US" altLang="zh-CN"/>
          </a:p>
          <a:p>
            <a:r>
              <a:rPr lang="en-US" altLang="zh-CN" u="sng"/>
              <a:t>proportion</a:t>
            </a:r>
            <a:endParaRPr lang="en-US" altLang="zh-CN"/>
          </a:p>
          <a:p>
            <a:r>
              <a:rPr lang="en-US" altLang="zh-CN" u="sng"/>
              <a:t>knn</a:t>
            </a:r>
            <a:r>
              <a:rPr lang="en-US" altLang="zh-CN"/>
              <a:t> (k nearest neighbor)</a:t>
            </a:r>
            <a:endParaRPr lang="en-US" altLang="zh-CN"/>
          </a:p>
          <a:p>
            <a:r>
              <a:rPr lang="en-US" altLang="zh-CN" u="sng"/>
              <a:t>enn</a:t>
            </a:r>
            <a:r>
              <a:rPr lang="en-US" altLang="zh-CN"/>
              <a:t> (epsilon nearest neighbor)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Kernel: t</a:t>
            </a:r>
            <a:r>
              <a:rPr lang="en-US" altLang="zh-CN"/>
              <a:t>urn on or not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2185" y="5030470"/>
            <a:ext cx="9391650" cy="1504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60" y="2557780"/>
            <a:ext cx="3578182" cy="216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Laplacian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655"/>
          </a:xfrm>
        </p:spPr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1. do.lapeig() function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2. made by hand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2855" y="2424430"/>
            <a:ext cx="8296275" cy="4295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220" y="250825"/>
            <a:ext cx="6877050" cy="1885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Toy Results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1786890"/>
            <a:ext cx="3019253" cy="288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555" y="91440"/>
            <a:ext cx="5404519" cy="324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760" y="3618230"/>
            <a:ext cx="4493494" cy="324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565" y="3429000"/>
            <a:ext cx="4528193" cy="3240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TY1MjU2YWNjNzE1MTcyODk2NjkzYTc1YTMyM2JiNmQ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1424</Words>
  <Application>WPS 演示</Application>
  <PresentationFormat>宽屏</PresentationFormat>
  <Paragraphs>98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0415Meeting</vt:lpstr>
      <vt:lpstr>數學小隊</vt:lpstr>
      <vt:lpstr>Coding 小隊</vt:lpstr>
      <vt:lpstr>Dataset</vt:lpstr>
      <vt:lpstr>Dataset</vt:lpstr>
      <vt:lpstr>Dataset</vt:lpstr>
      <vt:lpstr>Laplacian</vt:lpstr>
      <vt:lpstr>Laplacian</vt:lpstr>
      <vt:lpstr>Toy Results</vt:lpstr>
      <vt:lpstr>Toy Results</vt:lpstr>
      <vt:lpstr>Toy Results</vt:lpstr>
      <vt:lpstr>Corpus Distances Matrix Results</vt:lpstr>
      <vt:lpstr>PowerPoint 演示文稿</vt:lpstr>
      <vt:lpstr>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韩晓汀</cp:lastModifiedBy>
  <cp:revision>227</cp:revision>
  <dcterms:created xsi:type="dcterms:W3CDTF">2023-08-09T12:44:00Z</dcterms:created>
  <dcterms:modified xsi:type="dcterms:W3CDTF">2024-04-14T13:24:55Z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2052-12.1.0.16417</vt:lpwstr>
  </property>
</Properties>
</file>