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layfair Display"/>
      <p:regular r:id="rId33"/>
      <p:bold r:id="rId34"/>
      <p:italic r:id="rId35"/>
      <p:boldItalic r:id="rId36"/>
    </p:embeddedFont>
    <p:embeddedFont>
      <p:font typeface="Assistant SemiBold"/>
      <p:regular r:id="rId37"/>
      <p:bold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Assistant"/>
      <p:regular r:id="rId43"/>
      <p:bold r:id="rId44"/>
    </p:embeddedFont>
    <p:embeddedFont>
      <p:font typeface="Montserrat Light"/>
      <p:regular r:id="rId45"/>
      <p:bold r:id="rId46"/>
      <p:italic r:id="rId47"/>
      <p:boldItalic r:id="rId48"/>
    </p:embeddedFont>
    <p:embeddedFont>
      <p:font typeface="Oswald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44" Type="http://schemas.openxmlformats.org/officeDocument/2006/relationships/font" Target="fonts/Assistant-bold.fntdata"/><Relationship Id="rId43" Type="http://schemas.openxmlformats.org/officeDocument/2006/relationships/font" Target="fonts/Assistant-regular.fntdata"/><Relationship Id="rId46" Type="http://schemas.openxmlformats.org/officeDocument/2006/relationships/font" Target="fonts/MontserratLight-bold.fntdata"/><Relationship Id="rId45" Type="http://schemas.openxmlformats.org/officeDocument/2006/relationships/font" Target="fonts/Montserrat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Light-boldItalic.fntdata"/><Relationship Id="rId47" Type="http://schemas.openxmlformats.org/officeDocument/2006/relationships/font" Target="fonts/MontserratLight-italic.fntdata"/><Relationship Id="rId4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PlayfairDisplay-regular.fntdata"/><Relationship Id="rId32" Type="http://schemas.openxmlformats.org/officeDocument/2006/relationships/slide" Target="slides/slide27.xml"/><Relationship Id="rId35" Type="http://schemas.openxmlformats.org/officeDocument/2006/relationships/font" Target="fonts/PlayfairDisplay-italic.fntdata"/><Relationship Id="rId34" Type="http://schemas.openxmlformats.org/officeDocument/2006/relationships/font" Target="fonts/PlayfairDisplay-bold.fntdata"/><Relationship Id="rId37" Type="http://schemas.openxmlformats.org/officeDocument/2006/relationships/font" Target="fonts/AssistantSemiBold-regular.fntdata"/><Relationship Id="rId36" Type="http://schemas.openxmlformats.org/officeDocument/2006/relationships/font" Target="fonts/PlayfairDisplay-boldItalic.fntdata"/><Relationship Id="rId39" Type="http://schemas.openxmlformats.org/officeDocument/2006/relationships/font" Target="fonts/Lato-regular.fntdata"/><Relationship Id="rId38" Type="http://schemas.openxmlformats.org/officeDocument/2006/relationships/font" Target="fonts/AssistantSemiBo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a77556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a77556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a775561f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ba775561f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fixing a deployment. Initial deployment failed. In this second deployment the other resources created are not changed, Terraform only creates what are missing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a77556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ba77556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on linux - only runs on linux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Agentless - no need to specially config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man - keep track of what config is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a775561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a775561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a775561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a775561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a775561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ba775561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a775561f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a775561f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a775561f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ba775561f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ba775561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ba775561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ba775561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ba775561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1770940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1770940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Microsoft Azure?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</a:t>
            </a:r>
            <a:r>
              <a:rPr lang="en"/>
              <a:t>loud computing service provided by Microsoft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Similar to AWS which all of us have used before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Provides resources such as VMs, databases and shared folders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a775561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a775561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JY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a775561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a775561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a775561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ba775561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ba775561f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ba775561f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9266eb7c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9266eb7c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ba77556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ba77556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Explanation on why we did not continue with DockerSwarm (Scalability + Load Balancing)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Not enough time, will leave it as an option for enhancement.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9266eb7c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9266eb7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ba775561f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ba775561f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a775561f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a775561f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already had 90 credits for Azure so it was immediately </a:t>
            </a:r>
            <a:r>
              <a:rPr b="1" lang="en"/>
              <a:t>cheaper than using AWS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Wanted to use </a:t>
            </a:r>
            <a:r>
              <a:rPr b="1" lang="en"/>
              <a:t>Raspberry Pi</a:t>
            </a:r>
            <a:r>
              <a:rPr lang="en"/>
              <a:t> but it was </a:t>
            </a:r>
            <a:r>
              <a:rPr b="1" lang="en"/>
              <a:t>not able to handle the load</a:t>
            </a:r>
            <a:r>
              <a:rPr lang="en"/>
              <a:t> of the server - Dynamic Allocation of resources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Buying a new physical server  will also take time - hence using Cloud COmputing is more efficient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Hence by using Azure, we need not sorry about the infrastructure restrictions (?)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Resource sharing via Azure :  everyone has access to the resource (vs 1 local RaspPi)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IaaS - We chose this service model as it is the most suitable for this project - whereby we have to manage/use a cloud service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a775561f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a775561f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266eb7c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9266eb7c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Ansible can only be run on a Linux OS, hence we used ubuntu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9266eb7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9266eb7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a775561f_2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a775561f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Traditionally, in a VM, an application would run on the 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Docker, the application and it’s relevant dependencies can be containerised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Hence the application will think that it’s running on its own OS, but it is actually running on the host’s 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allows developers to send containers containing applications that can run, but only on the similar OS that it came from (aka ubuntu on redhat, or windows on windows)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Extra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Your can choose which port you want a container to be port-forwarded 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Also, you can choose if you want multiple containers to be present on the same virtual network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Containers are isolated from each other by default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Container isolation = administrator does not need to handle as many configurations (e.g network config) as it will be handled by Docker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Docker is not a PaaS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Rather it is a platform that helps with the setup of PaaS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Why containers instead of VMs? → container images are smallers, no need a guest 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Also usually if you directly install the application on the VM itself, we have to ensure that the application and VM can run with each other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Whereas via containers, each application has it’s own “Virtual Network” and it able to run on its 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9266eb7c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9266eb7c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9266eb7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9266eb7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- Automatically creates / updates / destroy cloud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 - write code to define how the infrastructure is going to be 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 management - Keep track of config so that we know what we have applied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Desired state - Declare end state, Ansible and Terraform helps you get there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Reproducible - will always get the same end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Montserrat Light"/>
              <a:buNone/>
              <a:defRPr sz="52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 sz="2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Playfair Display"/>
              <a:buNone/>
              <a:defRPr sz="1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ssistant"/>
              <a:buNone/>
              <a:defRPr b="1"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ssistant"/>
              <a:buChar char="●"/>
              <a:defRPr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ssistant"/>
              <a:buChar char="○"/>
              <a:defRPr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ssistant"/>
              <a:buChar char="■"/>
              <a:defRPr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ssistant"/>
              <a:buChar char="●"/>
              <a:defRPr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ssistant"/>
              <a:buChar char="○"/>
              <a:defRPr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ssistant"/>
              <a:buChar char="■"/>
              <a:defRPr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ssistant"/>
              <a:buChar char="●"/>
              <a:defRPr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ssistant"/>
              <a:buChar char="○"/>
              <a:defRPr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ssistant"/>
              <a:buChar char="■"/>
              <a:defRPr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ssistant"/>
              <a:buChar char="●"/>
              <a:defRPr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○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■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●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○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■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●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○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Assistant"/>
              <a:buChar char="■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ssistant"/>
              <a:buChar char="●"/>
              <a:defRPr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○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■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●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○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■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●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○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Assistant"/>
              <a:buChar char="■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●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○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■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●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○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■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●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○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Assistant"/>
              <a:buChar char="■"/>
              <a:defRPr sz="12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ayfair Display"/>
              <a:buNone/>
              <a:defRPr sz="3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sistant"/>
              <a:buChar char="●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○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■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●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○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■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●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○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ssistant"/>
              <a:buChar char="■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0074B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800">
                <a:solidFill>
                  <a:schemeClr val="accen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22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 SemiBold"/>
                <a:ea typeface="Assistant SemiBold"/>
                <a:cs typeface="Assistant SemiBold"/>
                <a:sym typeface="Assistant SemiBold"/>
              </a:rPr>
              <a:t>Rui Bin, Jia Yi, Joanna</a:t>
            </a:r>
            <a:br>
              <a:rPr lang="en">
                <a:latin typeface="Assistant SemiBold"/>
                <a:ea typeface="Assistant SemiBold"/>
                <a:cs typeface="Assistant SemiBold"/>
                <a:sym typeface="Assistant SemiBold"/>
              </a:rPr>
            </a:br>
            <a:r>
              <a:rPr lang="en">
                <a:latin typeface="Assistant SemiBold"/>
                <a:ea typeface="Assistant SemiBold"/>
                <a:cs typeface="Assistant SemiBold"/>
                <a:sym typeface="Assistant SemiBold"/>
              </a:rPr>
              <a:t>s10169526, s10179524, s10163218</a:t>
            </a:r>
            <a:br>
              <a:rPr lang="en">
                <a:latin typeface="Assistant SemiBold"/>
                <a:ea typeface="Assistant SemiBold"/>
                <a:cs typeface="Assistant SemiBold"/>
                <a:sym typeface="Assistant SemiBold"/>
              </a:rPr>
            </a:br>
            <a:r>
              <a:rPr lang="en">
                <a:latin typeface="Assistant SemiBold"/>
                <a:ea typeface="Assistant SemiBold"/>
                <a:cs typeface="Assistant SemiBold"/>
                <a:sym typeface="Assistant SemiBold"/>
              </a:rPr>
              <a:t>PE21</a:t>
            </a:r>
            <a:endParaRPr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NETCD Project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Automation for the </a:t>
            </a:r>
            <a:r>
              <a:rPr lang="en" sz="2200"/>
              <a:t>setup and</a:t>
            </a:r>
            <a:r>
              <a:rPr lang="en" sz="2200"/>
              <a:t> configuration of VMs and cloud resources (Storage, etc)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Easy setup and </a:t>
            </a:r>
            <a:r>
              <a:rPr lang="en" sz="2200"/>
              <a:t>teardown</a:t>
            </a:r>
            <a:r>
              <a:rPr lang="en" sz="2200"/>
              <a:t> environment through code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-"/>
            </a:pPr>
            <a:r>
              <a:rPr lang="en" sz="2200"/>
              <a:t>Dynamic allocation of resources</a:t>
            </a:r>
            <a:endParaRPr sz="220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350700"/>
            <a:ext cx="4035000" cy="10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/>
          <p:nvPr/>
        </p:nvSpPr>
        <p:spPr>
          <a:xfrm>
            <a:off x="5625725" y="754200"/>
            <a:ext cx="2682900" cy="8781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Terraform</a:t>
            </a:r>
            <a:endParaRPr b="1" sz="360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Runs on Linux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Agentless, use SSH or WinRM to manage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Configuration management tool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Automates applications and packages installation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Easily rebuilds config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679" y="3424879"/>
            <a:ext cx="3058975" cy="12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Ansible - Configuring Docker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1927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3931" l="0" r="36856" t="14840"/>
          <a:stretch/>
        </p:blipFill>
        <p:spPr>
          <a:xfrm>
            <a:off x="101660" y="0"/>
            <a:ext cx="71081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Ansible - Configuring NextCloud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1927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0" r="32764" t="13073"/>
          <a:stretch/>
        </p:blipFill>
        <p:spPr>
          <a:xfrm>
            <a:off x="59359" y="0"/>
            <a:ext cx="70729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Terraform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 - Config snippet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2B36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64396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Ansible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 - Playbook snippet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Cloud Service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375" y="1828336"/>
            <a:ext cx="5747250" cy="14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2B36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0173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9493" y="3506782"/>
            <a:ext cx="1657973" cy="144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Control Git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Keep track of config changes</a:t>
            </a:r>
            <a:endParaRPr sz="22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I.e. Commit history</a:t>
            </a:r>
            <a:endParaRPr sz="20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Easily revert breaking changes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Store code in same place as application source code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GitHub - Commit history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80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we faced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152475"/>
            <a:ext cx="538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Attempts to create hybrid cloud failed as the local server (Raspberry Pi) ran out of RAM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Attempted to create multi-cloud using AWS RDS but was unable to connect to the Database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Wanted to use Azure Blob Storage but NextCloud could not connect directly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Wanted to use a cheaper VM size but it was not available without contacting Microsoft</a:t>
            </a:r>
            <a:endParaRPr/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575" y="1152475"/>
            <a:ext cx="2850725" cy="3200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00" y="4246125"/>
            <a:ext cx="662075" cy="6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Cloud Diagram (Enhancement)</a:t>
            </a:r>
            <a:endParaRPr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375" y="-117462"/>
            <a:ext cx="7171250" cy="53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1388100" y="602925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ssistant"/>
                <a:ea typeface="Assistant"/>
                <a:cs typeface="Assistant"/>
                <a:sym typeface="Assistant"/>
              </a:rPr>
              <a:t>Demonstration</a:t>
            </a:r>
            <a:endParaRPr b="1" sz="6000"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788" y="4333275"/>
            <a:ext cx="695175" cy="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1513" y="4333275"/>
            <a:ext cx="695175" cy="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238" y="4333275"/>
            <a:ext cx="695175" cy="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963" y="4333275"/>
            <a:ext cx="695175" cy="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688" y="4333275"/>
            <a:ext cx="695175" cy="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413" y="4333275"/>
            <a:ext cx="695175" cy="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138" y="4333275"/>
            <a:ext cx="695175" cy="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863" y="4333275"/>
            <a:ext cx="695175" cy="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588" y="4333275"/>
            <a:ext cx="695175" cy="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313" y="4333275"/>
            <a:ext cx="695175" cy="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38" y="4333275"/>
            <a:ext cx="695175" cy="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3038" y="208275"/>
            <a:ext cx="695175" cy="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087313" y="208275"/>
            <a:ext cx="695175" cy="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871588" y="208275"/>
            <a:ext cx="695175" cy="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655863" y="208275"/>
            <a:ext cx="695175" cy="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440138" y="208275"/>
            <a:ext cx="695175" cy="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224413" y="208275"/>
            <a:ext cx="695175" cy="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008688" y="208275"/>
            <a:ext cx="695175" cy="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792963" y="208275"/>
            <a:ext cx="695175" cy="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577238" y="208275"/>
            <a:ext cx="695175" cy="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361513" y="208275"/>
            <a:ext cx="695175" cy="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145788" y="208275"/>
            <a:ext cx="695175" cy="6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ssistant"/>
                <a:ea typeface="Assistant"/>
                <a:cs typeface="Assistant"/>
                <a:sym typeface="Assistant"/>
              </a:rPr>
              <a:t>Thank You</a:t>
            </a:r>
            <a:endParaRPr b="1" sz="6000"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descr="Image result for pusheen thank you gif"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125" y="821075"/>
            <a:ext cx="3501350" cy="35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211975" y="1571250"/>
            <a:ext cx="1966500" cy="20010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</a:rPr>
              <a:t>$</a:t>
            </a:r>
            <a:endParaRPr b="1" sz="9600"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2463160" y="1571250"/>
            <a:ext cx="1966500" cy="2001000"/>
          </a:xfrm>
          <a:prstGeom prst="ellips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4714345" y="1571250"/>
            <a:ext cx="1966500" cy="20010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965525" y="1571250"/>
            <a:ext cx="1966500" cy="20010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server icon"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13" y="1903775"/>
            <a:ext cx="1460287" cy="138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loud computing icon"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175" y="1901327"/>
            <a:ext cx="1340826" cy="134084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Factors 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13700" y="3572250"/>
            <a:ext cx="1556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4C2F4"/>
                </a:solidFill>
                <a:latin typeface="Assistant"/>
                <a:ea typeface="Assistant"/>
                <a:cs typeface="Assistant"/>
                <a:sym typeface="Assistant"/>
              </a:rPr>
              <a:t>Cheaper</a:t>
            </a:r>
            <a:endParaRPr b="1" sz="1800">
              <a:solidFill>
                <a:srgbClr val="A4C2F4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378538" y="3572250"/>
            <a:ext cx="21288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Assistant"/>
                <a:ea typeface="Assistant"/>
                <a:cs typeface="Assistant"/>
                <a:sym typeface="Assistant"/>
              </a:rPr>
              <a:t>Dynamic Allocation of Resources</a:t>
            </a:r>
            <a:endParaRPr b="1" sz="1800">
              <a:solidFill>
                <a:srgbClr val="E06666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916075" y="3572250"/>
            <a:ext cx="15561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  <a:latin typeface="Assistant"/>
                <a:ea typeface="Assistant"/>
                <a:cs typeface="Assistant"/>
                <a:sym typeface="Assistant"/>
              </a:rPr>
              <a:t>Resource Sharing</a:t>
            </a:r>
            <a:endParaRPr b="1" sz="1800">
              <a:solidFill>
                <a:srgbClr val="93C47D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174200" y="3572250"/>
            <a:ext cx="1556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Assistant"/>
                <a:ea typeface="Assistant"/>
                <a:cs typeface="Assistant"/>
                <a:sym typeface="Assistant"/>
              </a:rPr>
              <a:t>IaaS</a:t>
            </a:r>
            <a:endParaRPr b="1" sz="1800">
              <a:solidFill>
                <a:srgbClr val="FFD966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descr="Image result for IaaS icon"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175" y="1681800"/>
            <a:ext cx="1860150" cy="183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SaaS on IaaS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Azure to provision </a:t>
            </a:r>
            <a:r>
              <a:rPr lang="en" sz="2200"/>
              <a:t>infrastructure</a:t>
            </a:r>
            <a:r>
              <a:rPr lang="en" sz="2200"/>
              <a:t> where we create our VMs on</a:t>
            </a:r>
            <a:endParaRPr sz="22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Install and manage using Ansible and Terraform</a:t>
            </a:r>
            <a:endParaRPr sz="20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Install NextCloud within the VM</a:t>
            </a:r>
            <a:endParaRPr sz="22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Utilise Docker to set up</a:t>
            </a:r>
            <a:endParaRPr sz="20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-"/>
            </a:pPr>
            <a:r>
              <a:rPr lang="en" sz="2200"/>
              <a:t>Docker is not PaaS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Cloud Diagram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1227213" y="196200"/>
            <a:ext cx="6689573" cy="47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555675" y="1345450"/>
            <a:ext cx="2859000" cy="770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</a:t>
            </a:r>
            <a:r>
              <a:rPr b="0" lang="en"/>
              <a:t>🐋</a:t>
            </a:r>
            <a:endParaRPr b="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470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Runs s</a:t>
            </a:r>
            <a:r>
              <a:rPr lang="en" sz="2000"/>
              <a:t>oftware packaged in container images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Containers are isolated from one another and communication between each container is managed by Docker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-"/>
            </a:pPr>
            <a:r>
              <a:rPr b="1" lang="en" sz="2000"/>
              <a:t>Portability</a:t>
            </a:r>
            <a:r>
              <a:rPr lang="en" sz="2000"/>
              <a:t>: Bring containers to any other machines with Docker</a:t>
            </a:r>
            <a:endParaRPr sz="20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100" y="1152475"/>
            <a:ext cx="3620374" cy="33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ontainerisation diagram"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NextCloud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460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SaaS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For creating and using file hosting services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Highly extensible through apps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Free &amp; Open-Source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Image result for nextcloud"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400" y="1460275"/>
            <a:ext cx="3580700" cy="28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&amp; Ansible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Automation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Infrastructure as code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Configuration management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Desired state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Reproducible</a:t>
            </a:r>
            <a:endParaRPr sz="2000">
              <a:solidFill>
                <a:schemeClr val="dk1"/>
              </a:solidFill>
            </a:endParaRPr>
          </a:p>
        </p:txBody>
      </p:sp>
      <p:grpSp>
        <p:nvGrpSpPr>
          <p:cNvPr id="116" name="Google Shape;116;p21"/>
          <p:cNvGrpSpPr/>
          <p:nvPr/>
        </p:nvGrpSpPr>
        <p:grpSpPr>
          <a:xfrm>
            <a:off x="4324706" y="2225725"/>
            <a:ext cx="4241802" cy="2002800"/>
            <a:chOff x="2529300" y="1471500"/>
            <a:chExt cx="4233758" cy="2002800"/>
          </a:xfrm>
        </p:grpSpPr>
        <p:sp>
          <p:nvSpPr>
            <p:cNvPr id="117" name="Google Shape;117;p21"/>
            <p:cNvSpPr/>
            <p:nvPr/>
          </p:nvSpPr>
          <p:spPr>
            <a:xfrm>
              <a:off x="2529312" y="1471500"/>
              <a:ext cx="1964700" cy="2002800"/>
            </a:xfrm>
            <a:prstGeom prst="ellipse">
              <a:avLst/>
            </a:prstGeom>
            <a:solidFill>
              <a:srgbClr val="5C4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Image result for ansible icon" id="118" name="Google Shape;11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98369" y="1484506"/>
              <a:ext cx="1964653" cy="1976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21"/>
            <p:cNvSpPr/>
            <p:nvPr/>
          </p:nvSpPr>
          <p:spPr>
            <a:xfrm>
              <a:off x="4798358" y="1484506"/>
              <a:ext cx="1964700" cy="1976700"/>
            </a:xfrm>
            <a:prstGeom prst="ellipse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0" name="Google Shape;120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26208" y="1930964"/>
              <a:ext cx="1170882" cy="1178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21"/>
            <p:cNvSpPr/>
            <p:nvPr/>
          </p:nvSpPr>
          <p:spPr>
            <a:xfrm>
              <a:off x="2529300" y="1471500"/>
              <a:ext cx="1964700" cy="2002800"/>
            </a:xfrm>
            <a:prstGeom prst="ellipse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