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9C35EE-6D84-4D03-832C-6BED062AF3B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E3F361-724F-495F-B722-AB82232254B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98EB0D5-3F99-4731-B254-509318012DB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B45D83-6897-4932-A919-066B2A922A8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C783A8-6399-4E9A-A6C7-B64A3596D2B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6E21E7-997D-4D10-AA23-5213B65D2F7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628344-1A1E-46E2-97AB-47759F94DD8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69A3E6-B59A-4B0F-AF1B-A71D1CD1143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06F207-62BD-4F62-92D4-185CB9A3F92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BB6060-3021-4D13-BC9C-CF1D645A2BB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6854FB-CCCE-4A5B-B76E-A8CE0A5E50D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13F606-DFA3-4E5F-8E9B-E23E936E87C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016CBD-748A-4346-A3B2-2C039E5BE09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4ECF61-1B3A-46CF-A013-D15F063596C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2964A2-446C-4A81-A7DF-24C33F8F6D1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D44087-CE70-43FD-93CE-D0B79F63F5F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48591E-26AB-4309-8C06-AC804DB7A77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1D2097-D1ED-43ED-9536-E2B15D4D687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5F58F45-E301-4E5E-9508-4FA3D221524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74E73F8-C1D9-422E-B16D-5390EF88AB6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53BCD7-CC74-4F53-B419-8BE06F4375C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5EB841-6056-479C-B20C-4A95F5FB78D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06BB4A-6A2D-4B47-B3AA-2B789EA23E4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1BC188-1ECB-43DC-AB00-FF5FAB88E4D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5E75B61-EDBB-4599-8997-31115E80FD3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C21597C-B60B-47E4-A4F5-27E8C9BF109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 novo design of molecules for a biological target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250560" y="3784320"/>
            <a:ext cx="8520120" cy="110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2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Anshul Yadav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Nishant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Sathiyamoorthy A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Introduction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0f0f0f"/>
                </a:solidFill>
                <a:latin typeface="Roboto"/>
                <a:ea typeface="Roboto"/>
              </a:rPr>
              <a:t>Our goal is to construct a ligand from molecular fragments, leveraging a Monte Carlo with simulated annealing.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</a:rPr>
              <a:t>Methodology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8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 algorithm begins by constructing a fragment from a initial 3D point.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Next, it randomly selects a fragment from the available pool and add it into the ligand that has been computed thus far.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3d structure of ligand is calculated using RDKIT.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Then score of new ligand is calculated using autodock vina.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Score is used in Metropolis acceptance criteria to determine the acceptance of the new ligand.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Algorithm continues adding fragments until the ligand reaches the specified size.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1558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851760"/>
            <a:ext cx="8520120" cy="3716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595959"/>
                </a:solidFill>
                <a:latin typeface="Arial"/>
                <a:ea typeface="Arial"/>
              </a:rPr>
              <a:t>Ligand = CCN(C=O)C(=C)C1(O)CC1C=CC1C2CN3CC(CC13)C=NN=CN2CN(CC1=CC(=N)N(C)S1)C(C)=N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595959"/>
                </a:solidFill>
                <a:latin typeface="Arial"/>
                <a:ea typeface="Arial"/>
              </a:rPr>
              <a:t>Energy = -7.526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Google Shape;74;p16" descr=""/>
          <p:cNvPicPr/>
          <p:nvPr/>
        </p:nvPicPr>
        <p:blipFill>
          <a:blip r:embed="rId1"/>
          <a:stretch/>
        </p:blipFill>
        <p:spPr>
          <a:xfrm>
            <a:off x="2745000" y="1281240"/>
            <a:ext cx="6265080" cy="381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360360" y="37080"/>
            <a:ext cx="8471520" cy="453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595959"/>
                </a:solidFill>
                <a:latin typeface="Arial"/>
                <a:ea typeface="Arial"/>
              </a:rPr>
              <a:t>Ligand = CC1CC(O1)C(=O)C1CNCC1OCC(C)C1C2CC(C1C)C(=O)C2C#CC12CC1N=CNC2=CC#N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595959"/>
                </a:solidFill>
                <a:latin typeface="Arial"/>
                <a:ea typeface="Arial"/>
              </a:rPr>
              <a:t>Energy = -8.007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80;p17" descr=""/>
          <p:cNvPicPr/>
          <p:nvPr/>
        </p:nvPicPr>
        <p:blipFill>
          <a:blip r:embed="rId1"/>
          <a:stretch/>
        </p:blipFill>
        <p:spPr>
          <a:xfrm>
            <a:off x="2878560" y="483840"/>
            <a:ext cx="6265080" cy="465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11760" y="0"/>
            <a:ext cx="8520120" cy="4568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595959"/>
                </a:solidFill>
                <a:latin typeface="Arial"/>
                <a:ea typeface="Arial"/>
              </a:rPr>
              <a:t>Ligand = C=CC(=N)NCC=C(C#C)C#CCN1OC2=NN3CC3C2OCC1=NCC(C)=C1C=CC=C1C(=O)NC=O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595959"/>
                </a:solidFill>
                <a:latin typeface="Arial"/>
                <a:ea typeface="Arial"/>
              </a:rPr>
              <a:t>Energy = -7.11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86;p18" descr=""/>
          <p:cNvPicPr/>
          <p:nvPr/>
        </p:nvPicPr>
        <p:blipFill>
          <a:blip r:embed="rId1"/>
          <a:stretch/>
        </p:blipFill>
        <p:spPr>
          <a:xfrm>
            <a:off x="2819880" y="333000"/>
            <a:ext cx="6265080" cy="480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311760" y="0"/>
            <a:ext cx="8520120" cy="4568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595959"/>
                </a:solidFill>
                <a:latin typeface="Arial"/>
                <a:ea typeface="Arial"/>
              </a:rPr>
              <a:t>Ligand = CCC1=C(C#N)C(NOC=O)=NS1CC1C(C=C)N=CN1CCC(C)=CCC1(C)NCC2C3C4C(O)C4NC123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595959"/>
                </a:solidFill>
                <a:latin typeface="Arial"/>
                <a:ea typeface="Arial"/>
              </a:rPr>
              <a:t>Energy = -7.238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92;p19" descr=""/>
          <p:cNvPicPr/>
          <p:nvPr/>
        </p:nvPicPr>
        <p:blipFill>
          <a:blip r:embed="rId1"/>
          <a:stretch/>
        </p:blipFill>
        <p:spPr>
          <a:xfrm>
            <a:off x="2878560" y="411840"/>
            <a:ext cx="6265080" cy="47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2024-03-04T15:11:56Z</dcterms:modified>
  <cp:revision>1</cp:revision>
  <dc:subject/>
  <dc:title/>
</cp:coreProperties>
</file>