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8" r:id="rId4"/>
    <p:sldId id="257" r:id="rId5"/>
    <p:sldId id="267" r:id="rId6"/>
    <p:sldId id="265" r:id="rId7"/>
    <p:sldId id="259" r:id="rId8"/>
    <p:sldId id="263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347C2-A6A0-4F56-9472-CD7203E7A9AD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BA7F7-3CB1-4E0F-9C03-1E36D0584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744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BE679-EBDB-A80C-1AA7-95D5FAAEB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2BEB91-718D-064F-6475-969077DA4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77789-262D-81BA-B852-97E45735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ADB3-361F-45E4-A32A-111481C8E746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ED209-4A95-B7F0-62DA-1C60F25F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E18A46-46AA-8192-F0C2-49ED6C62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47BB-2B53-45C2-9D26-9D02F1E6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78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CD711-6FB5-A9B3-B100-195DAFF4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8942E-65A8-FC12-5282-47BF0B19B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932EA-88C9-86BF-26E0-CA7AA2CE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ADB3-361F-45E4-A32A-111481C8E746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FC623-F7A5-C9C2-8BDA-86F2AADD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B7573-202F-22DA-B8BE-C0826B05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47BB-2B53-45C2-9D26-9D02F1E6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10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8C17C4-7C1D-C577-00B2-E808981A9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0F8978-428E-9E07-5FAA-92E1F3FC7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47E78C-CFDC-970A-6CC8-F41F268A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ADB3-361F-45E4-A32A-111481C8E746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BD117-535A-806F-D2D3-A38371E7B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AF8F2-2B30-8C49-733E-2ED63950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47BB-2B53-45C2-9D26-9D02F1E6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0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917DD-415E-09B5-7538-59A6BC00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636C8-7FA0-5975-3A6A-9A014970F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A3668-91B1-4823-F529-1628002D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ADB3-361F-45E4-A32A-111481C8E746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215B2-34B5-8579-DC65-1747CBD0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BE5B8-C62E-F523-6EED-E7D97DDD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47BB-2B53-45C2-9D26-9D02F1E6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8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0D016-FC62-ADAD-16AD-366298999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A0FFB2-3974-876A-13EC-953692336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674EC-F12E-EB61-856D-ABCE4199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ADB3-361F-45E4-A32A-111481C8E746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6582D-2432-D7B9-411F-CEB77FBC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71B48-3C22-EC9E-829C-EB1C1F5A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47BB-2B53-45C2-9D26-9D02F1E6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18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DBE0F-2A0C-6A56-02DD-55B112EF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894C0-D7E1-F17C-A70D-D6EA4C271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996DA0-6CE8-2483-239D-A97CB03FC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3091FC-1AD8-DD6F-FC31-780A24F0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ADB3-361F-45E4-A32A-111481C8E746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0A3FD0-4F86-3CC7-6AD2-C197CB7A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A3D847-D61A-C6D6-5FE4-D9F34E09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47BB-2B53-45C2-9D26-9D02F1E6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23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ACE15-AE98-8D1D-F024-85142077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2FBC49-08E8-9211-8832-28D7380BF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E8C269-9910-1836-4A67-E0E5ADAFB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59FBF4-8275-4E5D-6EE8-CCC399C49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021145-6491-4567-0279-B56C30706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C7EF0C-8768-FF4D-1C4A-8A85B242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ADB3-361F-45E4-A32A-111481C8E746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1140A-EFED-78AF-919D-04F19BAC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C60533-30DD-ABAC-DE50-CA836B81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47BB-2B53-45C2-9D26-9D02F1E6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66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3D547-100E-5FA7-9CFD-971495D2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40B138-C292-0158-7068-3C3FB214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ADB3-361F-45E4-A32A-111481C8E746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49D3E9-F8C2-7D1C-8B18-334B31D9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2246B0-F018-5A1A-4CEF-3D7AC66F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47BB-2B53-45C2-9D26-9D02F1E6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35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F8D750-A97C-A33C-C02A-273AC152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ADB3-361F-45E4-A32A-111481C8E746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999A91-5B93-01EC-FE7A-7FC71251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68C14-3CE6-24A5-3E14-365EBF98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47BB-2B53-45C2-9D26-9D02F1E6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95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A3063-119B-4476-43B3-EF5AD83CA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08BF0-1A49-F5E1-D8C5-4BD8776A4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D62B21-28F2-1E57-70F3-B64C79667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650052-5845-D0C0-4267-5A5D81BD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ADB3-361F-45E4-A32A-111481C8E746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C4AC77-0350-F99C-92B4-C5213C54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1189D8-F02E-3042-B3AF-DE1DD98F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47BB-2B53-45C2-9D26-9D02F1E6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8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35344-C544-CA10-1AD0-843A3F5A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84DF5A-9448-A4C5-E676-D779A34DF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234BC-495B-B892-0CB2-C427301B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93E8CD-DCE2-ADA3-509B-C6664D25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ADB3-361F-45E4-A32A-111481C8E746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9B3DB-6D5F-223E-D5CC-F5BCDBC6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5953A4-E51C-2538-CC38-2BA06B1D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547BB-2B53-45C2-9D26-9D02F1E6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60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913677-7044-C2FA-84E0-8BD460D5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0F89E9-E5AE-C8E4-7A84-08BBAA282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D0104B-F1EE-525A-63A5-D9F8B9FB2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87ADB3-361F-45E4-A32A-111481C8E746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1CED0C-1B70-05A3-B330-094B5CC3E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DF1A9-735F-78A4-8EB4-969E30841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6547BB-2B53-45C2-9D26-9D02F1E66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63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CD428-BA9F-C247-34D8-69A1A2E0D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CNN_Regularization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D2436E-106E-4D0D-2D9F-3104BD120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Presented by </a:t>
            </a:r>
            <a:r>
              <a:rPr lang="en-US" altLang="zh-CN" dirty="0" err="1"/>
              <a:t>zhijie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81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D1285-13C7-B014-F5DF-76604E136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0AD5B-2AB9-6710-4D25-C2BA728E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CNN: theory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CD9E80-98B2-6DD4-A483-2AA532977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861" y="1690688"/>
            <a:ext cx="9394278" cy="427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8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DD94B-794A-F87B-7960-FB1625E9F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78899-AE0F-0E9F-91FC-3547FB9B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CNN: code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19AE4B-199E-A0FA-15FC-710F893B7DDB}"/>
              </a:ext>
            </a:extLst>
          </p:cNvPr>
          <p:cNvSpPr txBox="1"/>
          <p:nvPr/>
        </p:nvSpPr>
        <p:spPr>
          <a:xfrm>
            <a:off x="565361" y="5957563"/>
            <a:ext cx="668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Hyper params</a:t>
            </a:r>
            <a:r>
              <a:rPr lang="en-US" altLang="zh-CN" dirty="0"/>
              <a:t>: </a:t>
            </a:r>
            <a:r>
              <a:rPr lang="en-US" altLang="zh-CN" dirty="0" err="1"/>
              <a:t>num_epochs</a:t>
            </a:r>
            <a:r>
              <a:rPr lang="en-US" altLang="zh-CN" dirty="0"/>
              <a:t>=20, </a:t>
            </a:r>
            <a:r>
              <a:rPr lang="en-US" altLang="zh-CN" dirty="0" err="1"/>
              <a:t>lr</a:t>
            </a:r>
            <a:r>
              <a:rPr lang="en-US" altLang="zh-CN" dirty="0"/>
              <a:t>=0.001, </a:t>
            </a:r>
            <a:r>
              <a:rPr lang="en-US" altLang="zh-CN" dirty="0" err="1"/>
              <a:t>batch_size</a:t>
            </a:r>
            <a:r>
              <a:rPr lang="en-US" altLang="zh-CN" dirty="0"/>
              <a:t>=64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507BE0-7251-BE9E-90B7-041626B2D247}"/>
              </a:ext>
            </a:extLst>
          </p:cNvPr>
          <p:cNvSpPr txBox="1"/>
          <p:nvPr/>
        </p:nvSpPr>
        <p:spPr>
          <a:xfrm>
            <a:off x="645142" y="1476724"/>
            <a:ext cx="10849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Some work to prepare first:</a:t>
            </a:r>
          </a:p>
          <a:p>
            <a:r>
              <a:rPr lang="en-US" altLang="zh-CN" b="1" dirty="0" err="1"/>
              <a:t>Dataloader</a:t>
            </a:r>
            <a:r>
              <a:rPr lang="en-US" altLang="zh-CN" dirty="0"/>
              <a:t>, download MNIST, transform dataset into normalized tensor type, and shuffle the train dataset</a:t>
            </a:r>
          </a:p>
          <a:p>
            <a:r>
              <a:rPr lang="en-US" altLang="zh-CN" b="1" dirty="0">
                <a:solidFill>
                  <a:srgbClr val="404040"/>
                </a:solidFill>
                <a:latin typeface="Inter"/>
              </a:rPr>
              <a:t>A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pply regularization</a:t>
            </a:r>
            <a:r>
              <a:rPr lang="en-US" altLang="zh-CN" b="1" dirty="0">
                <a:solidFill>
                  <a:srgbClr val="404040"/>
                </a:solidFill>
                <a:latin typeface="Inter"/>
              </a:rPr>
              <a:t>(data augmentation) </a:t>
            </a:r>
            <a:r>
              <a:rPr lang="en-US" altLang="zh-CN" dirty="0">
                <a:solidFill>
                  <a:srgbClr val="404040"/>
                </a:solidFill>
                <a:latin typeface="Inter"/>
              </a:rPr>
              <a:t>when processing </a:t>
            </a:r>
            <a:r>
              <a:rPr lang="en-US" altLang="zh-CN" dirty="0" err="1">
                <a:solidFill>
                  <a:srgbClr val="404040"/>
                </a:solidFill>
                <a:latin typeface="Inter"/>
              </a:rPr>
              <a:t>train_dataset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13F828-2BB4-A464-E648-A20810403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421" y="2520717"/>
            <a:ext cx="7879158" cy="327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4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09281-D66F-557F-ABAF-7F4A607E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CNN: code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311355-72C8-6160-D80C-273EE98E43F3}"/>
              </a:ext>
            </a:extLst>
          </p:cNvPr>
          <p:cNvSpPr txBox="1"/>
          <p:nvPr/>
        </p:nvSpPr>
        <p:spPr>
          <a:xfrm>
            <a:off x="764017" y="1768095"/>
            <a:ext cx="48267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Implementation of the model</a:t>
            </a:r>
          </a:p>
          <a:p>
            <a:r>
              <a:rPr lang="en-US" altLang="zh-CN" dirty="0"/>
              <a:t>I </a:t>
            </a:r>
            <a:r>
              <a:rPr lang="en-US" altLang="zh-CN" dirty="0" err="1"/>
              <a:t>devide</a:t>
            </a:r>
            <a:r>
              <a:rPr lang="en-US" altLang="zh-CN" dirty="0"/>
              <a:t> the model into two parts: </a:t>
            </a:r>
            <a:br>
              <a:rPr lang="en-US" altLang="zh-CN" dirty="0"/>
            </a:br>
            <a:r>
              <a:rPr lang="en-US" altLang="zh-CN" b="1" dirty="0"/>
              <a:t>features and </a:t>
            </a:r>
            <a:r>
              <a:rPr lang="en-US" altLang="zh-CN" b="1" dirty="0" err="1"/>
              <a:t>clssifier</a:t>
            </a:r>
            <a:r>
              <a:rPr lang="en-US" altLang="zh-CN" b="1" dirty="0"/>
              <a:t> </a:t>
            </a:r>
            <a:br>
              <a:rPr lang="en-US" altLang="zh-CN" dirty="0"/>
            </a:br>
            <a:r>
              <a:rPr lang="en-US" altLang="zh-CN" b="1" dirty="0"/>
              <a:t>Features: </a:t>
            </a:r>
            <a:r>
              <a:rPr lang="en-US" altLang="zh-CN" dirty="0"/>
              <a:t>use CNN(conv, relu,maxpool2d) to extract the features of dataset</a:t>
            </a:r>
          </a:p>
          <a:p>
            <a:r>
              <a:rPr lang="en-US" altLang="zh-CN" b="1" dirty="0" err="1"/>
              <a:t>Classifer</a:t>
            </a:r>
            <a:r>
              <a:rPr lang="en-US" altLang="zh-CN" b="1" dirty="0"/>
              <a:t>: </a:t>
            </a:r>
            <a:r>
              <a:rPr lang="en-US" altLang="zh-CN" dirty="0"/>
              <a:t>use MLP(</a:t>
            </a:r>
            <a:r>
              <a:rPr lang="en-US" altLang="zh-CN" dirty="0" err="1"/>
              <a:t>linear,relu</a:t>
            </a:r>
            <a:r>
              <a:rPr lang="en-US" altLang="zh-CN" dirty="0"/>
              <a:t>) to map features to the final classification results</a:t>
            </a:r>
          </a:p>
          <a:p>
            <a:r>
              <a:rPr lang="en-US" altLang="zh-CN" b="1" dirty="0">
                <a:solidFill>
                  <a:srgbClr val="404040"/>
                </a:solidFill>
                <a:latin typeface="Inter"/>
              </a:rPr>
              <a:t>A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pply regularization</a:t>
            </a:r>
            <a:r>
              <a:rPr lang="en-US" altLang="zh-CN" b="1" dirty="0">
                <a:solidFill>
                  <a:srgbClr val="404040"/>
                </a:solidFill>
                <a:latin typeface="Inter"/>
              </a:rPr>
              <a:t>(dropout, batchnorm2d) </a:t>
            </a:r>
            <a:r>
              <a:rPr lang="en-US" altLang="zh-CN" dirty="0">
                <a:solidFill>
                  <a:srgbClr val="404040"/>
                </a:solidFill>
                <a:latin typeface="Inter"/>
              </a:rPr>
              <a:t>into both the two parts of the model</a:t>
            </a:r>
          </a:p>
          <a:p>
            <a:r>
              <a:rPr lang="en-US" altLang="zh-CN" dirty="0">
                <a:solidFill>
                  <a:srgbClr val="404040"/>
                </a:solidFill>
                <a:latin typeface="Inter"/>
              </a:rPr>
              <a:t>And between these two parts, we need to flatten  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6ABB4D1-9988-E321-A281-4618426AF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799" y="1027906"/>
            <a:ext cx="5563023" cy="501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0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A6716-2C21-B49F-E824-2258BAD10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C76A8-6754-A8EB-5126-4691195D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CNN: code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74BDFC-007F-98FB-4869-24A54784DF8C}"/>
              </a:ext>
            </a:extLst>
          </p:cNvPr>
          <p:cNvSpPr txBox="1"/>
          <p:nvPr/>
        </p:nvSpPr>
        <p:spPr>
          <a:xfrm>
            <a:off x="1108224" y="2088135"/>
            <a:ext cx="977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Something suitable for this </a:t>
            </a:r>
            <a:r>
              <a:rPr lang="en-US" altLang="zh-CN" dirty="0" err="1"/>
              <a:t>cnn</a:t>
            </a:r>
            <a:r>
              <a:rPr lang="en-US" altLang="zh-CN" dirty="0"/>
              <a:t> model:</a:t>
            </a:r>
          </a:p>
          <a:p>
            <a:r>
              <a:rPr lang="en-US" altLang="zh-CN" dirty="0"/>
              <a:t>Choose </a:t>
            </a:r>
            <a:r>
              <a:rPr lang="en-US" altLang="zh-CN" b="1" dirty="0" err="1"/>
              <a:t>adam</a:t>
            </a:r>
            <a:r>
              <a:rPr lang="en-US" altLang="zh-CN" dirty="0"/>
              <a:t> as optimizer, and </a:t>
            </a:r>
            <a:r>
              <a:rPr lang="en-US" altLang="zh-CN" b="1" dirty="0"/>
              <a:t>apply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Inter"/>
              </a:rPr>
              <a:t> regularization</a:t>
            </a:r>
            <a:r>
              <a:rPr lang="en-US" altLang="zh-CN" b="1" dirty="0">
                <a:solidFill>
                  <a:srgbClr val="404040"/>
                </a:solidFill>
                <a:latin typeface="Inter"/>
              </a:rPr>
              <a:t>(L2 weight decay) </a:t>
            </a:r>
            <a:r>
              <a:rPr lang="en-US" altLang="zh-CN" b="1" dirty="0"/>
              <a:t> </a:t>
            </a:r>
          </a:p>
          <a:p>
            <a:r>
              <a:rPr lang="en-US" altLang="zh-CN" dirty="0"/>
              <a:t>Use </a:t>
            </a:r>
            <a:r>
              <a:rPr lang="en-US" altLang="zh-CN" b="1" dirty="0" err="1"/>
              <a:t>crossentropyloss</a:t>
            </a:r>
            <a:r>
              <a:rPr lang="en-US" altLang="zh-CN" dirty="0"/>
              <a:t> for criterion</a:t>
            </a:r>
          </a:p>
          <a:p>
            <a:r>
              <a:rPr lang="en-US" altLang="zh-CN" dirty="0"/>
              <a:t>Use </a:t>
            </a:r>
            <a:r>
              <a:rPr lang="en-US" altLang="zh-CN" b="1" dirty="0" err="1"/>
              <a:t>ReduceLROnPlateau</a:t>
            </a:r>
            <a:r>
              <a:rPr lang="en-US" altLang="zh-CN" dirty="0"/>
              <a:t> to schedule the best learning rate automatically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AD946E-D1DB-D482-5CD9-02B6CADA1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14" y="3962910"/>
            <a:ext cx="11402383" cy="138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5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5396F-F870-5E01-72DB-CE81468A8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257DC-ACB5-5FAC-6140-CBB5FC40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 Regression: code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3623AF-AC02-4335-5414-EC715D5F21F9}"/>
              </a:ext>
            </a:extLst>
          </p:cNvPr>
          <p:cNvSpPr txBox="1"/>
          <p:nvPr/>
        </p:nvSpPr>
        <p:spPr>
          <a:xfrm>
            <a:off x="951186" y="1491269"/>
            <a:ext cx="9272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Train and test function</a:t>
            </a:r>
            <a:r>
              <a:rPr lang="en-US" altLang="zh-CN" b="1" dirty="0">
                <a:sym typeface="Wingdings" panose="05000000000000000000" pitchFamily="2" charset="2"/>
              </a:rPr>
              <a:t>: </a:t>
            </a:r>
            <a:r>
              <a:rPr lang="en-US" altLang="zh-CN" dirty="0">
                <a:sym typeface="Wingdings" panose="05000000000000000000" pitchFamily="2" charset="2"/>
              </a:rPr>
              <a:t>(the same as last task)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test: with torch.no grad, in this way reducing grad computation, in fact during test we don’t need to compute grad to backward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15FA32-47C7-EFE9-C70F-BA55CCDBD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05" y="2718641"/>
            <a:ext cx="5214927" cy="34534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FE86B75-9867-DA8B-3610-11BABFE4C0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084"/>
          <a:stretch/>
        </p:blipFill>
        <p:spPr>
          <a:xfrm>
            <a:off x="6096000" y="2691730"/>
            <a:ext cx="5529095" cy="350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734E3-4F4C-EB1F-8D5A-4AAF52AA6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436EE-BEFA-B4E8-A738-3938359C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CNN: result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E9104B-75AF-10F2-7064-16D7D3903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87" y="1690688"/>
            <a:ext cx="9530626" cy="46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9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8C350-6AB8-00C2-F86B-8A09C6C35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1FDC7-3B4C-D066-87EA-202EFEEB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CNN: result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49DA54-7EB0-D80A-262C-E09F8DF5B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52" y="1890169"/>
            <a:ext cx="8629495" cy="400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4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A2D93-875A-3065-6DB1-1DF3F5D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B77B7-A4F9-095B-4908-8F8E6A1F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25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/>
              <a:t>Dropout: </a:t>
            </a:r>
            <a:r>
              <a:rPr lang="en-US" altLang="zh-CN" dirty="0"/>
              <a:t>Used in the fully connected layers </a:t>
            </a:r>
            <a:r>
              <a:rPr lang="en-US" altLang="zh-CN" b="1" dirty="0"/>
              <a:t>(Dropout(0.5)), </a:t>
            </a:r>
            <a:r>
              <a:rPr lang="en-US" altLang="zh-CN" dirty="0"/>
              <a:t>it randomly drops 50% of the neurons during training, forcing the network to learn more robust features.</a:t>
            </a:r>
          </a:p>
          <a:p>
            <a:r>
              <a:rPr lang="en-US" altLang="zh-CN" b="1" dirty="0"/>
              <a:t>L2 Regularization (Weight Decay): </a:t>
            </a:r>
            <a:r>
              <a:rPr lang="en-US" altLang="zh-CN" dirty="0"/>
              <a:t>Applied in the Adam optimizer </a:t>
            </a:r>
            <a:r>
              <a:rPr lang="en-US" altLang="zh-CN" b="1" dirty="0"/>
              <a:t>(</a:t>
            </a:r>
            <a:r>
              <a:rPr lang="en-US" altLang="zh-CN" b="1" dirty="0" err="1"/>
              <a:t>weight_decay</a:t>
            </a:r>
            <a:r>
              <a:rPr lang="en-US" altLang="zh-CN" b="1" dirty="0"/>
              <a:t>=1e-5), </a:t>
            </a:r>
            <a:r>
              <a:rPr lang="en-US" altLang="zh-CN" dirty="0"/>
              <a:t>it adds a penalty proportional to the square of the weights, discouraging large weights and reducing overfitting.</a:t>
            </a:r>
          </a:p>
          <a:p>
            <a:r>
              <a:rPr lang="en-US" altLang="zh-CN" b="1" dirty="0"/>
              <a:t>Batch Normalization: </a:t>
            </a:r>
            <a:r>
              <a:rPr lang="en-US" altLang="zh-CN" dirty="0"/>
              <a:t>Used after convolutional layers </a:t>
            </a:r>
            <a:r>
              <a:rPr lang="en-US" altLang="zh-CN" b="1" dirty="0"/>
              <a:t>(BatchNorm2d), </a:t>
            </a:r>
            <a:r>
              <a:rPr lang="en-US" altLang="zh-CN" dirty="0"/>
              <a:t>it normalizes the activations, stabilizing and accelerating training while also providing a slight regularization effect.</a:t>
            </a:r>
          </a:p>
          <a:p>
            <a:r>
              <a:rPr lang="en-US" altLang="zh-CN" b="1" dirty="0"/>
              <a:t>Data Augmentation: </a:t>
            </a:r>
            <a:r>
              <a:rPr lang="en-US" altLang="zh-CN" dirty="0"/>
              <a:t>Applied during training </a:t>
            </a:r>
            <a:r>
              <a:rPr lang="en-US" altLang="zh-CN" b="1" dirty="0"/>
              <a:t>(</a:t>
            </a:r>
            <a:r>
              <a:rPr lang="en-US" altLang="zh-CN" b="1" dirty="0" err="1"/>
              <a:t>RandomHorizontalFlip</a:t>
            </a:r>
            <a:r>
              <a:rPr lang="en-US" altLang="zh-CN" b="1" dirty="0"/>
              <a:t>, </a:t>
            </a:r>
            <a:r>
              <a:rPr lang="en-US" altLang="zh-CN" b="1" dirty="0" err="1"/>
              <a:t>RandomCrop</a:t>
            </a:r>
            <a:r>
              <a:rPr lang="en-US" altLang="zh-CN" b="1" dirty="0"/>
              <a:t>), </a:t>
            </a:r>
            <a:r>
              <a:rPr lang="en-US" altLang="zh-CN" dirty="0"/>
              <a:t>it artificially increases the diversity of the training data, helping the model generalize better to unseen data.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54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357</Words>
  <Application>Microsoft Office PowerPoint</Application>
  <PresentationFormat>宽屏</PresentationFormat>
  <Paragraphs>29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Inter</vt:lpstr>
      <vt:lpstr>等线</vt:lpstr>
      <vt:lpstr>等线 Light</vt:lpstr>
      <vt:lpstr>Arial</vt:lpstr>
      <vt:lpstr>Wingdings</vt:lpstr>
      <vt:lpstr>Office 主题​​</vt:lpstr>
      <vt:lpstr>CNN_Regularization</vt:lpstr>
      <vt:lpstr>CNN: theory</vt:lpstr>
      <vt:lpstr>CNN: code</vt:lpstr>
      <vt:lpstr>CNN: code</vt:lpstr>
      <vt:lpstr>CNN: code</vt:lpstr>
      <vt:lpstr>Logistic Regression: code</vt:lpstr>
      <vt:lpstr>CNN: result</vt:lpstr>
      <vt:lpstr>CNN: result</vt:lpstr>
      <vt:lpstr>My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志杰 王</dc:creator>
  <cp:lastModifiedBy>志杰 王</cp:lastModifiedBy>
  <cp:revision>4</cp:revision>
  <dcterms:created xsi:type="dcterms:W3CDTF">2025-01-17T10:49:56Z</dcterms:created>
  <dcterms:modified xsi:type="dcterms:W3CDTF">2025-01-24T15:51:27Z</dcterms:modified>
</cp:coreProperties>
</file>