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0964-576D-4D64-89A2-6CBB357639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6117-C825-4357-8C4B-7E3A6132C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8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ED1B-F89B-4258-B6E1-AAE9D6C8F168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F42-4ED5-406D-86B2-28A7C63EE064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857-5FC1-4639-BC71-1CF8585561BB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BEC8-733E-499C-B91A-32AA1287762D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84B3-8C02-4835-951A-7DB6BFC86FE3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8248-507E-4D9C-94A5-8461440E5282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B9AB-6F93-40F0-A91F-6795E3672D0F}" type="datetime1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D8D-A9BD-4F4A-B7B1-DA9ECEB76BB5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A61-9B80-4540-B6ED-1C425B712D01}" type="datetime1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3A4-282A-4AB0-AC54-0814E95DDD40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10DE-EF03-4B9B-9D4E-F389076EADD4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F8CA-D8A0-4311-A956-9F02A2489743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МИНИСТЕРСТВО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ТВОРЧЕСКИЙ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«ПРОТОКОЛЫ И ИНТЕРФЕЙСЫ КОМПЬЮТЕРНЫХ СИСТЕМ»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Серых К.В.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АПО-22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78" y="731520"/>
            <a:ext cx="11512145" cy="525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2" y="766354"/>
            <a:ext cx="11535054" cy="525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695061"/>
            <a:ext cx="11564983" cy="525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19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2" y="657186"/>
            <a:ext cx="11522706" cy="5308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3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" y="636495"/>
            <a:ext cx="11403105" cy="5281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0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9" y="1225731"/>
            <a:ext cx="3459481" cy="345948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Современная статистика,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демонстрирует высокий спрос на автомобили в регионе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тем самым возникает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доступных и удобных решений для приобретения автотранспорта. Однако не всем потенциальным покупателям по карману новые автомобили из-за ограничений в финансах. Сегодня на рынке присутствует множество автосалонов и дилерских центров, предоставляющих разнообразный выбор транспортных средств, но большинство из них функционируют на коммерческих условиях, что делает доступ к автомобилям недоступным для значительной части потенциальных покупателей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является создание онлайн-платформы, которая позволит потенциальным клиентам искать доступные автомобили с подробными описаниями и фотографиями, а также получать возможность проводить полноценную проверку транспортного средства перед покупкой. Реализация этой инициативы поможет сделать процесс покупки автомобиля более удобным и доступным для всех заинтересованных покупателей, вне зависимости от их финансового положения.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8605" y="474345"/>
            <a:ext cx="105896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Создание многофункциональной онлайн-платформы, где пользователи могут легко и удобно выбирать, сравнивать и покупать автомобили, запчасти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аксессуары. Предоставление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клиентам широкого ассортимента товаров различных марок и моделей, чтобы удовлетворить разнообразные потребности.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данного проекта: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интерфейса веб-платформы с интуитивно понятной навигацией для поиска и выбора товаров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подробных каталогов автомобилей, запчастей и аксессуаров с фильтрами для быстрого поиска.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информационных разделов о предоставляемых услугах: техосмотр,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шиномонтаж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страхование, кредитование.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рганизация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акций и специальных предложений для привлечения клиентов и стимулирования использования услуг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записи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техосмотры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моделей автомобилей с учетом пожеланий и предпочтений клиентов.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Практическая значимость данного проекта состоит в следующем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экономия времени клиентов: Предоставление возможности приобретения автомобилей, запчастей, аксессуаров и получения различных услуг, таких как техосмотр,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шиномонтаж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страхование и кредитование, на одной платформе экономит время и упрощает процесс принятия решения для клиентов.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конкурентоспособности бизнеса: Создание такой многофункциональной онлайн-платформы позволяет компании расширить свою аудиторию и привлечь новых клиентов за счет предоставления разнообразных услуг и удобства пользования сервисом.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безопасности на дорогах: Предоставление услуг техосмотра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шиномонтажа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способствует поддержанию технической исправности автомобилей, что в свою очередь снижает вероятность дорожно-транспортных происшествий и повышает общую безопасность на дорогах.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сервиса: Постоянное развитие и улучшение функционала платформы, в том числе предоставление онлайн-консультаций и поддержки, повышает уровень обслуживания клиентов, что способствует формированию положительного имиджа компании.</a:t>
            </a:r>
          </a:p>
          <a:p>
            <a:pPr lvl="0" algn="just"/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6057" y="474345"/>
            <a:ext cx="11225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75668"/>
              </p:ext>
            </p:extLst>
          </p:nvPr>
        </p:nvGraphicFramePr>
        <p:xfrm>
          <a:off x="912223" y="936010"/>
          <a:ext cx="10441577" cy="5519406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3936649258"/>
                    </a:ext>
                  </a:extLst>
                </a:gridCol>
                <a:gridCol w="1072727">
                  <a:extLst>
                    <a:ext uri="{9D8B030D-6E8A-4147-A177-3AD203B41FA5}">
                      <a16:colId xmlns:a16="http://schemas.microsoft.com/office/drawing/2014/main" val="4281489303"/>
                    </a:ext>
                  </a:extLst>
                </a:gridCol>
                <a:gridCol w="782199">
                  <a:extLst>
                    <a:ext uri="{9D8B030D-6E8A-4147-A177-3AD203B41FA5}">
                      <a16:colId xmlns:a16="http://schemas.microsoft.com/office/drawing/2014/main" val="1580119871"/>
                    </a:ext>
                  </a:extLst>
                </a:gridCol>
                <a:gridCol w="262398">
                  <a:extLst>
                    <a:ext uri="{9D8B030D-6E8A-4147-A177-3AD203B41FA5}">
                      <a16:colId xmlns:a16="http://schemas.microsoft.com/office/drawing/2014/main" val="2680061262"/>
                    </a:ext>
                  </a:extLst>
                </a:gridCol>
                <a:gridCol w="1302110">
                  <a:extLst>
                    <a:ext uri="{9D8B030D-6E8A-4147-A177-3AD203B41FA5}">
                      <a16:colId xmlns:a16="http://schemas.microsoft.com/office/drawing/2014/main" val="3805401991"/>
                    </a:ext>
                  </a:extLst>
                </a:gridCol>
                <a:gridCol w="220750">
                  <a:extLst>
                    <a:ext uri="{9D8B030D-6E8A-4147-A177-3AD203B41FA5}">
                      <a16:colId xmlns:a16="http://schemas.microsoft.com/office/drawing/2014/main" val="2190250684"/>
                    </a:ext>
                  </a:extLst>
                </a:gridCol>
                <a:gridCol w="1086209">
                  <a:extLst>
                    <a:ext uri="{9D8B030D-6E8A-4147-A177-3AD203B41FA5}">
                      <a16:colId xmlns:a16="http://schemas.microsoft.com/office/drawing/2014/main" val="146061519"/>
                    </a:ext>
                  </a:extLst>
                </a:gridCol>
                <a:gridCol w="794842">
                  <a:extLst>
                    <a:ext uri="{9D8B030D-6E8A-4147-A177-3AD203B41FA5}">
                      <a16:colId xmlns:a16="http://schemas.microsoft.com/office/drawing/2014/main" val="2709317551"/>
                    </a:ext>
                  </a:extLst>
                </a:gridCol>
                <a:gridCol w="875220">
                  <a:extLst>
                    <a:ext uri="{9D8B030D-6E8A-4147-A177-3AD203B41FA5}">
                      <a16:colId xmlns:a16="http://schemas.microsoft.com/office/drawing/2014/main" val="3760827881"/>
                    </a:ext>
                  </a:extLst>
                </a:gridCol>
                <a:gridCol w="927453">
                  <a:extLst>
                    <a:ext uri="{9D8B030D-6E8A-4147-A177-3AD203B41FA5}">
                      <a16:colId xmlns:a16="http://schemas.microsoft.com/office/drawing/2014/main" val="2484568492"/>
                    </a:ext>
                  </a:extLst>
                </a:gridCol>
                <a:gridCol w="1837509">
                  <a:extLst>
                    <a:ext uri="{9D8B030D-6E8A-4147-A177-3AD203B41FA5}">
                      <a16:colId xmlns:a16="http://schemas.microsoft.com/office/drawing/2014/main" val="2286954693"/>
                    </a:ext>
                  </a:extLst>
                </a:gridCol>
              </a:tblGrid>
              <a:tr h="216174">
                <a:tc rowSpan="2"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Сайт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7917"/>
                  </a:ext>
                </a:extLst>
              </a:tr>
              <a:tr h="23003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5296"/>
                  </a:ext>
                </a:extLst>
              </a:tr>
              <a:tr h="300979">
                <a:tc gridSpan="1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                  Визуальный 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80923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https://aster.kz/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https://kolesa.kz/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https://selectauto.by/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https://favorit-motors.ru/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https://www.avtogermes.ru/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18922"/>
                  </a:ext>
                </a:extLst>
              </a:tr>
              <a:tr h="416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Aster.kz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Kolesa.kz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Selectauto.by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Favorit-motors.ru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avtogermes.ru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210515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77902"/>
                  </a:ext>
                </a:extLst>
              </a:tr>
              <a:tr h="15941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смена языка интерфейса, контакты для связи и помощи, правила размещения объявления, поиск желанного авто.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смена языка интерфейса, личный кабинет, подача заявления, ответы на популярные вопросы,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Контакты и приложения для связи, ответы на популярные вопросы, поиск желанного авто, представлены видео о купленном транспорте клиентами под заказ.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контакты и приложения для связи, отзывы, личный кабинет.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личный кабинет, обратная связь, возможность задать вопрос онлайн, ответы на часто задаваемые вопросы.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36537"/>
                  </a:ext>
                </a:extLst>
              </a:tr>
              <a:tr h="11956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Горизонтальное меню в верхней части страницы, переход осуществляется на этой же странице, по нажатию на пункт меню содержание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Горизонтальное меню, переход по нажатию на большую часть кнопок осуществляются на этой же странице, но на некоторых кнопках количество кнопок меню изменяется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 меню следует за пользователем, переход осуществляется на этой же странице сайта, по нажатию на пункт меню содержимое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 меню, переход осуществляется на этой же странице сайта, по нажатию на пункт меню содержимое страницы изменяется, меню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понятное. 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 меню следует за пользователем, переход осуществляется на этой же странице сайта, по нажатию на пункт меню содержимое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20691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455416"/>
            <a:ext cx="2743200" cy="365125"/>
          </a:xfrm>
        </p:spPr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1252"/>
              </p:ext>
            </p:extLst>
          </p:nvPr>
        </p:nvGraphicFramePr>
        <p:xfrm>
          <a:off x="1957665" y="530225"/>
          <a:ext cx="8144278" cy="6192320"/>
        </p:xfrm>
        <a:graphic>
          <a:graphicData uri="http://schemas.openxmlformats.org/drawingml/2006/table">
            <a:tbl>
              <a:tblPr firstRow="1" firstCol="1" bandRow="1"/>
              <a:tblGrid>
                <a:gridCol w="1402908">
                  <a:extLst>
                    <a:ext uri="{9D8B030D-6E8A-4147-A177-3AD203B41FA5}">
                      <a16:colId xmlns:a16="http://schemas.microsoft.com/office/drawing/2014/main" val="3250353102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1326405598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1797384473"/>
                    </a:ext>
                  </a:extLst>
                </a:gridCol>
                <a:gridCol w="1378385">
                  <a:extLst>
                    <a:ext uri="{9D8B030D-6E8A-4147-A177-3AD203B41FA5}">
                      <a16:colId xmlns:a16="http://schemas.microsoft.com/office/drawing/2014/main" val="1888994863"/>
                    </a:ext>
                  </a:extLst>
                </a:gridCol>
                <a:gridCol w="1383519">
                  <a:extLst>
                    <a:ext uri="{9D8B030D-6E8A-4147-A177-3AD203B41FA5}">
                      <a16:colId xmlns:a16="http://schemas.microsoft.com/office/drawing/2014/main" val="2355020645"/>
                    </a:ext>
                  </a:extLst>
                </a:gridCol>
                <a:gridCol w="1767892">
                  <a:extLst>
                    <a:ext uri="{9D8B030D-6E8A-4147-A177-3AD203B41FA5}">
                      <a16:colId xmlns:a16="http://schemas.microsoft.com/office/drawing/2014/main" val="2847487530"/>
                    </a:ext>
                  </a:extLst>
                </a:gridCol>
              </a:tblGrid>
              <a:tr h="43491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23571"/>
                  </a:ext>
                </a:extLst>
              </a:tr>
              <a:tr h="1339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97789"/>
                  </a:ext>
                </a:extLst>
              </a:tr>
              <a:tr h="1247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63102"/>
                  </a:ext>
                </a:extLst>
              </a:tr>
              <a:tr h="4349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06516"/>
                  </a:ext>
                </a:extLst>
              </a:tr>
              <a:tr h="18560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Автомобилей, машины,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астэр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астер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fcnth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fdnj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астера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</a:t>
                      </a:r>
                      <a:r>
                        <a:rPr lang="kk-KZ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Колсе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уолсе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колесакз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кооеса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калёса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коле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колеса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кейзет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auto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селект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селект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ауто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selectauto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авто под заказ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минск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Группа компаний фаворит,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гк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favorit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motors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паритете моторс, фаворит компания, лада фаворит специальная версия.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Fdnjuthvtc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автогермес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автомобильные салоны Москвы, автосалоны Москвы, салоны автомобилей в Москве, официальный дилер в Москве.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79903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YSlow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587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59" y="705394"/>
            <a:ext cx="9457509" cy="246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https://gtmetrix.com/reports/ - инструмент для тестирования производительности и скорости загрузки веб-страниц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https://serpstat.com/ru/projects/dashboard/?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no-projects=tru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нахождения ключевых слов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https://search.google.com/test/mobile-friendly – для определения адаптивности сайта на различных устройствах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11" y="1148177"/>
            <a:ext cx="6857143" cy="445714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2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9" y="859103"/>
            <a:ext cx="11432502" cy="5260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651</Words>
  <Application>Microsoft Office PowerPoint</Application>
  <PresentationFormat>Широкоэкранный</PresentationFormat>
  <Paragraphs>135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Kostya</dc:creator>
  <cp:lastModifiedBy>Kostya</cp:lastModifiedBy>
  <cp:revision>103</cp:revision>
  <dcterms:created xsi:type="dcterms:W3CDTF">2024-05-01T07:24:55Z</dcterms:created>
  <dcterms:modified xsi:type="dcterms:W3CDTF">2024-05-22T02:26:04Z</dcterms:modified>
</cp:coreProperties>
</file>