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04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5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5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69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82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10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55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2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0EEF5-F131-4A80-ADD3-BC4D0090C970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84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31522" y="378045"/>
            <a:ext cx="10607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МИНИСТЕРСТВО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НАУКИ И ВЫСШЕГО ОБРАЗОВАНИЯ РЕСПУБЛИКИ КАЗАХСТАН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СЕВЕРО-КАЗАХСТАНСКИЙ УНИВЕРСИТЕТ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ИМ. М. КОЗЫБАЕВА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ФАКУЛЬТЕТ ИНЖЕНЕРИИ И ЦИФРОВЫХ ТЕХНОЛОГИЙ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КАФЕДРА «ИНФОРМАЦИОННО-КОММУНИКАЦИОННЫЕ ТЕХНОЛОГИИ»  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97577" y="2844225"/>
            <a:ext cx="96229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ТВОРЧЕСКИЙ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ПО ДИСЦИПЛИНЕ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«ПРОТОКОЛЫ И ИНТЕРФЕЙСЫ КОМПЬЮТЕРНЫХ СИСТЕМ»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5097" y="4356187"/>
            <a:ext cx="11382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                                                                                                                           Серых К.В.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АПО-22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2024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78" y="731520"/>
            <a:ext cx="11207991" cy="5120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25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26" y="844731"/>
            <a:ext cx="11313990" cy="51588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40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1625" y="462987"/>
            <a:ext cx="65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-КОД НА ПУБЛИКАЦИЮ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519" y="1225731"/>
            <a:ext cx="3459481" cy="345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811" y="731520"/>
            <a:ext cx="109379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Современная статистика,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демонстрирует высокий спрос на автомобили в регионе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тем самым возникает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доступных и удобных решений для приобретения автотранспорта. Однако не всем потенциальным покупателям по карману новые автомобили из-за ограничений в финансах. Сегодня на рынке присутствует множество автосалонов и дилерских центров, предоставляющих разнообразный выбор транспортных средств, но большинство из них функционируют на коммерческих условиях, что делает доступ к автомобилям недоступным для значительной части потенциальных покупателей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является создание онлайн-платформы, которая позволит потенциальным клиентам искать доступные автомобили с подробными описаниями и фотографиями, а также получать возможность проводить полноценную проверку транспортного средства перед покупкой. Реализация этой инициативы поможет сделать процесс покупки автомобиля более удобным и доступным для всех заинтересованных покупателей, вне зависимости от их финансового положения.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4104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18605" y="474345"/>
            <a:ext cx="1058962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 предоставление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тест-драйвов для подготовки к выбору автомобиля в автосалоне, с целью обеспечения покупателей информацией и уверенностью в сделанном выборе. Содействие в предоставлении бесплатной консультации и помощи с целью повышения удовлетворенности клиентов и увеличения количества успешных покупок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данного проекта: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и совершенствование контента и функционала онлайн-платформы, основанное на обратной связи от пользователей и анализе их предпочтений и потребностей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рекламных кампаний и информационной работы, направленных на привлечение внимания потенциальных клиентов к онлайн-платформе и ее возможностям.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онлайн-консультаций с экспертами по автомобильной индустрии для ответа на вопросы покупателей и помощи в выборе автомобиля.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партнерских отношений с автосалонами и организациями в автомобильной индустрии для распространения информации о проекте и использования 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ресурсов для развития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программы лояльности и предоставление дополнительных бонусов и скидок для постоянных клиентов с целью увеличения их удовлетворенности и вероятности повторных покупок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0229" y="474014"/>
            <a:ext cx="10702834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ПРОЕКТА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Практическая значимость данного проекта состоит в следующем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удовлетворенности клиентов: Широкий выбор автомобилей, доступный на онлайн-платформе, а также возможность получить онлайн-консультацию от экспертов по автомобильной индустрии способствует улучшению опыта покупателей и повышению их удовлетворенности процессом выбора и приобретения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автомобиля.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прогресс: Развитие онлайн-платформы для выбора автомобилей способствует технологическому прогрессу в сфере автомобильной торговли. Внедрение новых технологий, таких как виртуальные тест-драйвы или расширенная реальность, может улучшить опыт покупателей и обеспечить более точное представление о выбранном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автомобиле.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автотранспорта: Предоставление онлайн-платформы для выбора и приобретения автомобилей делает процесс покупки более доступным для всех покупателей, независимо от их местоположения и финансового положения. Это способствует уменьшению географических и социальных барьеров при приобретении автомобиля и обеспечивает равные возможности для всех клиентов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значимость: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онлайн-платформы для выбора автомобилей помогает покупателям сэкономить время и деньги на поездках по автосалонам и поиске подходящего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автомобиля.</a:t>
            </a:r>
            <a:endParaRPr lang="ru-RU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Соответственно,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имеет значительное влияние на сферу автомобильной торговли, обеспечивая клиентам более удобный и доступный способ выбора и приобретения автомобиля.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66057" y="474345"/>
            <a:ext cx="11225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АНАЛОГИЧНЫХ ПРОЕКТОВ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831969"/>
              </p:ext>
            </p:extLst>
          </p:nvPr>
        </p:nvGraphicFramePr>
        <p:xfrm>
          <a:off x="896983" y="1062446"/>
          <a:ext cx="10441577" cy="5519406"/>
        </p:xfrm>
        <a:graphic>
          <a:graphicData uri="http://schemas.openxmlformats.org/drawingml/2006/table">
            <a:tbl>
              <a:tblPr firstRow="1" firstCol="1" bandRow="1"/>
              <a:tblGrid>
                <a:gridCol w="1280160">
                  <a:extLst>
                    <a:ext uri="{9D8B030D-6E8A-4147-A177-3AD203B41FA5}">
                      <a16:colId xmlns:a16="http://schemas.microsoft.com/office/drawing/2014/main" val="3936649258"/>
                    </a:ext>
                  </a:extLst>
                </a:gridCol>
                <a:gridCol w="1072727">
                  <a:extLst>
                    <a:ext uri="{9D8B030D-6E8A-4147-A177-3AD203B41FA5}">
                      <a16:colId xmlns:a16="http://schemas.microsoft.com/office/drawing/2014/main" val="4281489303"/>
                    </a:ext>
                  </a:extLst>
                </a:gridCol>
                <a:gridCol w="782199">
                  <a:extLst>
                    <a:ext uri="{9D8B030D-6E8A-4147-A177-3AD203B41FA5}">
                      <a16:colId xmlns:a16="http://schemas.microsoft.com/office/drawing/2014/main" val="1580119871"/>
                    </a:ext>
                  </a:extLst>
                </a:gridCol>
                <a:gridCol w="262398">
                  <a:extLst>
                    <a:ext uri="{9D8B030D-6E8A-4147-A177-3AD203B41FA5}">
                      <a16:colId xmlns:a16="http://schemas.microsoft.com/office/drawing/2014/main" val="2680061262"/>
                    </a:ext>
                  </a:extLst>
                </a:gridCol>
                <a:gridCol w="1302110">
                  <a:extLst>
                    <a:ext uri="{9D8B030D-6E8A-4147-A177-3AD203B41FA5}">
                      <a16:colId xmlns:a16="http://schemas.microsoft.com/office/drawing/2014/main" val="3805401991"/>
                    </a:ext>
                  </a:extLst>
                </a:gridCol>
                <a:gridCol w="220750">
                  <a:extLst>
                    <a:ext uri="{9D8B030D-6E8A-4147-A177-3AD203B41FA5}">
                      <a16:colId xmlns:a16="http://schemas.microsoft.com/office/drawing/2014/main" val="2190250684"/>
                    </a:ext>
                  </a:extLst>
                </a:gridCol>
                <a:gridCol w="1086209">
                  <a:extLst>
                    <a:ext uri="{9D8B030D-6E8A-4147-A177-3AD203B41FA5}">
                      <a16:colId xmlns:a16="http://schemas.microsoft.com/office/drawing/2014/main" val="146061519"/>
                    </a:ext>
                  </a:extLst>
                </a:gridCol>
                <a:gridCol w="794842">
                  <a:extLst>
                    <a:ext uri="{9D8B030D-6E8A-4147-A177-3AD203B41FA5}">
                      <a16:colId xmlns:a16="http://schemas.microsoft.com/office/drawing/2014/main" val="2709317551"/>
                    </a:ext>
                  </a:extLst>
                </a:gridCol>
                <a:gridCol w="875220">
                  <a:extLst>
                    <a:ext uri="{9D8B030D-6E8A-4147-A177-3AD203B41FA5}">
                      <a16:colId xmlns:a16="http://schemas.microsoft.com/office/drawing/2014/main" val="3760827881"/>
                    </a:ext>
                  </a:extLst>
                </a:gridCol>
                <a:gridCol w="927453">
                  <a:extLst>
                    <a:ext uri="{9D8B030D-6E8A-4147-A177-3AD203B41FA5}">
                      <a16:colId xmlns:a16="http://schemas.microsoft.com/office/drawing/2014/main" val="2484568492"/>
                    </a:ext>
                  </a:extLst>
                </a:gridCol>
                <a:gridCol w="1837509">
                  <a:extLst>
                    <a:ext uri="{9D8B030D-6E8A-4147-A177-3AD203B41FA5}">
                      <a16:colId xmlns:a16="http://schemas.microsoft.com/office/drawing/2014/main" val="2286954693"/>
                    </a:ext>
                  </a:extLst>
                </a:gridCol>
              </a:tblGrid>
              <a:tr h="216174">
                <a:tc rowSpan="2"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                                     Сайт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7917"/>
                  </a:ext>
                </a:extLst>
              </a:tr>
              <a:tr h="23003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4-й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95296"/>
                  </a:ext>
                </a:extLst>
              </a:tr>
              <a:tr h="300979">
                <a:tc gridSpan="1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                                                       Визуальный анализ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80923"/>
                  </a:ext>
                </a:extLst>
              </a:tr>
              <a:tr h="5978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Адрес (скриншот главной страницы в приложении)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https://aster.kz/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https://kolesa.kz/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https://selectauto.by/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https://favorit-motors.ru/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https://www.avtogermes.ru/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118922"/>
                  </a:ext>
                </a:extLst>
              </a:tr>
              <a:tr h="4168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Aster.kz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Kolesa.kz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Selectauto.by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Favorit-motors.ru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avtogermes.ru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210515"/>
                  </a:ext>
                </a:extLst>
              </a:tr>
              <a:tr h="5978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Целевая аудитория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18-65 лет, для М и Ж.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18-65 лет, для М и Ж.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18-65 лет, для М и Ж.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18-65 лет, для М и Ж.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18-65 лет, для М и Ж.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877902"/>
                  </a:ext>
                </a:extLst>
              </a:tr>
              <a:tr h="15941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Сервисы (функционал) 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Регистрация, смена языка интерфейса, контакты для связи и помощи, правила размещения объявления, поиск желанного авто.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Регистрация, смена языка интерфейса, личный кабинет, подача заявления, ответы на популярные вопросы,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540385"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540385" algn="just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Контакты и приложения для связи, ответы на популярные вопросы, поиск желанного авто, представлены видео о купленном транспорте клиентами под заказ.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Регистрация, контакты и приложения для связи, отзывы, личный кабинет.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Регистрация, личный кабинет, обратная связь, возможность задать вопрос онлайн, ответы на часто задаваемые вопросы.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836537"/>
                  </a:ext>
                </a:extLst>
              </a:tr>
              <a:tr h="11956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Навигация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Горизонтальное меню в верхней части страницы, переход осуществляется на этой же странице, по нажатию на пункт меню содержание страницы изменяется.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Горизонтальное меню, переход по нажатию на большую часть кнопок осуществляются на этой же странице, но на некоторых кнопках количество кнопок меню изменяется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Горизонтально меню следует за пользователем, переход осуществляется на этой же странице сайта, по нажатию на пункт меню содержимое страницы изменяется.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540385"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Горизонтально меню, переход осуществляется на этой же странице сайта, по нажатию на пункт меню содержимое страницы изменяется, меню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понятное. 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Горизонтально меню следует за пользователем, переход осуществляется на этой же странице сайта, по нажатию на пункт меню содержимое страницы изменяется.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320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3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51252"/>
              </p:ext>
            </p:extLst>
          </p:nvPr>
        </p:nvGraphicFramePr>
        <p:xfrm>
          <a:off x="1957665" y="530225"/>
          <a:ext cx="8144278" cy="6192320"/>
        </p:xfrm>
        <a:graphic>
          <a:graphicData uri="http://schemas.openxmlformats.org/drawingml/2006/table">
            <a:tbl>
              <a:tblPr firstRow="1" firstCol="1" bandRow="1"/>
              <a:tblGrid>
                <a:gridCol w="1402908">
                  <a:extLst>
                    <a:ext uri="{9D8B030D-6E8A-4147-A177-3AD203B41FA5}">
                      <a16:colId xmlns:a16="http://schemas.microsoft.com/office/drawing/2014/main" val="3250353102"/>
                    </a:ext>
                  </a:extLst>
                </a:gridCol>
                <a:gridCol w="1105787">
                  <a:extLst>
                    <a:ext uri="{9D8B030D-6E8A-4147-A177-3AD203B41FA5}">
                      <a16:colId xmlns:a16="http://schemas.microsoft.com/office/drawing/2014/main" val="1326405598"/>
                    </a:ext>
                  </a:extLst>
                </a:gridCol>
                <a:gridCol w="1105787">
                  <a:extLst>
                    <a:ext uri="{9D8B030D-6E8A-4147-A177-3AD203B41FA5}">
                      <a16:colId xmlns:a16="http://schemas.microsoft.com/office/drawing/2014/main" val="1797384473"/>
                    </a:ext>
                  </a:extLst>
                </a:gridCol>
                <a:gridCol w="1378385">
                  <a:extLst>
                    <a:ext uri="{9D8B030D-6E8A-4147-A177-3AD203B41FA5}">
                      <a16:colId xmlns:a16="http://schemas.microsoft.com/office/drawing/2014/main" val="1888994863"/>
                    </a:ext>
                  </a:extLst>
                </a:gridCol>
                <a:gridCol w="1383519">
                  <a:extLst>
                    <a:ext uri="{9D8B030D-6E8A-4147-A177-3AD203B41FA5}">
                      <a16:colId xmlns:a16="http://schemas.microsoft.com/office/drawing/2014/main" val="2355020645"/>
                    </a:ext>
                  </a:extLst>
                </a:gridCol>
                <a:gridCol w="1767892">
                  <a:extLst>
                    <a:ext uri="{9D8B030D-6E8A-4147-A177-3AD203B41FA5}">
                      <a16:colId xmlns:a16="http://schemas.microsoft.com/office/drawing/2014/main" val="2847487530"/>
                    </a:ext>
                  </a:extLst>
                </a:gridCol>
              </a:tblGrid>
              <a:tr h="434919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Технологический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анализ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23571"/>
                  </a:ext>
                </a:extLst>
              </a:tr>
              <a:tr h="13398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Кросс-браузерность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в: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Mozilla Firefox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 Chrome 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Microsoft Edge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в: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Mozilla Firefox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 Chrome 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Microsoft Edge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в: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Mozilla Firefox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 Chrome 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Microsoft Edge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в: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Mozilla Firefox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 Chrome 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Microsoft Edge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в: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Mozilla Firefox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 Chrome 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Microsoft Edge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497789"/>
                  </a:ext>
                </a:extLst>
              </a:tr>
              <a:tr h="1247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Адаптивность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на мобильных устройствах и ПК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на мобильных устройствах и ПК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на мобильных устройствах и ПК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на мобильных устройствах и ПК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Корректно отображается на мобильных устройствах и ПК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363102"/>
                  </a:ext>
                </a:extLst>
              </a:tr>
              <a:tr h="4349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Скорость загрузки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3,6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1,6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2,9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2,3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506516"/>
                  </a:ext>
                </a:extLst>
              </a:tr>
              <a:tr h="18560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Ключевые слова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Автомобилей, машины,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астэр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авто,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астер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авто,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fcnth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fdnj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астера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авто</a:t>
                      </a:r>
                      <a:r>
                        <a:rPr lang="kk-KZ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Колсе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кз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уолсе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кз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колесакз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кооеса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кз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калёса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кз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коле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кз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колеса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кейзет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auto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селект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авто,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селект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ауто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selectauto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авто под заказ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минск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Группа компаний фаворит,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гк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favorit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motors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паритете моторс, фаворит компания, лада фаворит специальная версия.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Fdnjuthvtc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автогермес</a:t>
                      </a: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автомобильные салоны Москвы, автосалоны Москвы, салоны автомобилей в Москве, официальный дилер в Москве.</a:t>
                      </a: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479903"/>
                  </a:ext>
                </a:extLst>
              </a:tr>
              <a:tr h="5823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Производительность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YSlow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57%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62%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41%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458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4959" y="705394"/>
            <a:ext cx="9457509" cy="246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Использованные сервисы: 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https://gtmetrix.com/reports/ - инструмент для тестирования производительности и скорости загрузки веб-страниц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https://serpstat.com/ru/projects/dashboard/?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no-projects=tru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нахождения ключевых слов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https://spywords.ru/ – для нахождения ключевых слов.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https://search.google.com/test/mobile-friendly – для определения адаптивности сайта на различных устройствах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https://www.browserling.com/ – для определения кросс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браузерности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7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11977" y="531223"/>
            <a:ext cx="742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11" y="1148177"/>
            <a:ext cx="6857143" cy="4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254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СКРИНЫ ОСНОВЫХ ИНТЕРФЕЙСОВ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4" y="1018563"/>
            <a:ext cx="11249031" cy="5181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61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637</Words>
  <Application>Microsoft Office PowerPoint</Application>
  <PresentationFormat>Широкоэкранный</PresentationFormat>
  <Paragraphs>122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Kostya</dc:creator>
  <cp:lastModifiedBy>Kostya</cp:lastModifiedBy>
  <cp:revision>91</cp:revision>
  <dcterms:created xsi:type="dcterms:W3CDTF">2024-05-01T07:24:55Z</dcterms:created>
  <dcterms:modified xsi:type="dcterms:W3CDTF">2024-05-03T09:12:32Z</dcterms:modified>
</cp:coreProperties>
</file>