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302" r:id="rId3"/>
    <p:sldId id="312" r:id="rId4"/>
    <p:sldId id="304" r:id="rId5"/>
    <p:sldId id="305" r:id="rId6"/>
    <p:sldId id="306" r:id="rId7"/>
    <p:sldId id="315" r:id="rId8"/>
    <p:sldId id="316" r:id="rId9"/>
    <p:sldId id="317" r:id="rId10"/>
    <p:sldId id="311" r:id="rId11"/>
    <p:sldId id="318" r:id="rId12"/>
    <p:sldId id="319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1" autoAdjust="0"/>
  </p:normalViewPr>
  <p:slideViewPr>
    <p:cSldViewPr>
      <p:cViewPr varScale="1">
        <p:scale>
          <a:sx n="64" d="100"/>
          <a:sy n="64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3EDD4-F0B8-4AE4-BE3E-2FFFA66A579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8EB54-36BE-4481-B57A-F9DBC98D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15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4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22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7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8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0574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5800"/>
            <a:ext cx="9601196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25134"/>
            <a:ext cx="9601196" cy="375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6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D19EA7-5435-47F7-AA7B-6213FED9D01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406DA4-8D60-40A4-9E87-05D7E33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enum?view=netframework-4.7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II</a:t>
            </a:r>
          </a:p>
          <a:p>
            <a:r>
              <a:rPr lang="en-US" dirty="0"/>
              <a:t>North Carolina Department of Instruction</a:t>
            </a:r>
          </a:p>
        </p:txBody>
      </p:sp>
    </p:spTree>
    <p:extLst>
      <p:ext uri="{BB962C8B-B14F-4D97-AF65-F5344CB8AC3E}">
        <p14:creationId xmlns:p14="http://schemas.microsoft.com/office/powerpoint/2010/main" val="366458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5800"/>
            <a:ext cx="9601196" cy="762000"/>
          </a:xfrm>
        </p:spPr>
        <p:txBody>
          <a:bodyPr/>
          <a:lstStyle/>
          <a:p>
            <a:r>
              <a:rPr lang="en-US" dirty="0"/>
              <a:t>You do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71600"/>
            <a:ext cx="9601196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the last iteration of your Animals project.</a:t>
            </a:r>
          </a:p>
          <a:p>
            <a:r>
              <a:rPr lang="en-US" dirty="0"/>
              <a:t>The Veterinarian’s office who is using your software wants to start documenting the gender of an animal.  They want five possibilities: Male, Female, Neutered, Spayed, Unknown.</a:t>
            </a:r>
          </a:p>
          <a:p>
            <a:r>
              <a:rPr lang="en-US" b="1" dirty="0"/>
              <a:t>Create</a:t>
            </a:r>
            <a:r>
              <a:rPr lang="en-US" dirty="0"/>
              <a:t> an </a:t>
            </a:r>
            <a:r>
              <a:rPr lang="en-US" dirty="0" err="1"/>
              <a:t>enum</a:t>
            </a:r>
            <a:r>
              <a:rPr lang="en-US" dirty="0"/>
              <a:t> inside the Namespace.  Call it Gender and name the items the five names above.  Remember the naming convention.</a:t>
            </a:r>
          </a:p>
          <a:p>
            <a:r>
              <a:rPr lang="en-US" b="1" dirty="0"/>
              <a:t>Modify</a:t>
            </a:r>
            <a:r>
              <a:rPr lang="en-US" dirty="0"/>
              <a:t> your abstract Animal class to include an auto-implemented property of the </a:t>
            </a:r>
            <a:r>
              <a:rPr lang="en-US" dirty="0" err="1"/>
              <a:t>enum</a:t>
            </a:r>
            <a:r>
              <a:rPr lang="en-US" dirty="0"/>
              <a:t> type you created.</a:t>
            </a:r>
          </a:p>
          <a:p>
            <a:r>
              <a:rPr lang="en-US" b="1" dirty="0"/>
              <a:t>Modify</a:t>
            </a:r>
            <a:r>
              <a:rPr lang="en-US" dirty="0"/>
              <a:t> (do not delete) the constructor you already have in your Animal class to set the gender of the Animal to “Unknown” using your </a:t>
            </a:r>
            <a:r>
              <a:rPr lang="en-US" dirty="0" err="1"/>
              <a:t>enum</a:t>
            </a:r>
            <a:r>
              <a:rPr lang="en-US" dirty="0"/>
              <a:t> value.</a:t>
            </a:r>
          </a:p>
          <a:p>
            <a:r>
              <a:rPr lang="en-US" dirty="0"/>
              <a:t>NOTE: you should </a:t>
            </a:r>
            <a:r>
              <a:rPr lang="en-US" b="1" dirty="0"/>
              <a:t>never</a:t>
            </a:r>
            <a:r>
              <a:rPr lang="en-US" dirty="0"/>
              <a:t> delete a constructor for code that has been shipped!  Why?</a:t>
            </a:r>
          </a:p>
          <a:p>
            <a:r>
              <a:rPr lang="en-US" b="1" dirty="0"/>
              <a:t>Modify</a:t>
            </a:r>
            <a:r>
              <a:rPr lang="en-US" dirty="0"/>
              <a:t> your abstract Animal class to </a:t>
            </a:r>
            <a:r>
              <a:rPr lang="en-US" b="1" dirty="0"/>
              <a:t>ADD</a:t>
            </a:r>
            <a:r>
              <a:rPr lang="en-US" dirty="0"/>
              <a:t> a new constructor including the gender as a parameter.  (Note: if you have a default parameter on a constructor, it has to be the last one!)</a:t>
            </a:r>
          </a:p>
          <a:p>
            <a:r>
              <a:rPr lang="en-US" dirty="0"/>
              <a:t>Continue on the next slide…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5800"/>
            <a:ext cx="9601196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You do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143000"/>
            <a:ext cx="9601196" cy="5334000"/>
          </a:xfrm>
        </p:spPr>
        <p:txBody>
          <a:bodyPr>
            <a:normAutofit/>
          </a:bodyPr>
          <a:lstStyle/>
          <a:p>
            <a:r>
              <a:rPr lang="en-US" dirty="0"/>
              <a:t>In each child class, do the following: </a:t>
            </a:r>
          </a:p>
          <a:p>
            <a:pPr lvl="1"/>
            <a:r>
              <a:rPr lang="en-US" b="1" dirty="0"/>
              <a:t>ADD</a:t>
            </a:r>
            <a:r>
              <a:rPr lang="en-US" dirty="0"/>
              <a:t> a constructor (do not modify) that includes the gender as a parameter and have it call the new base constructor.</a:t>
            </a:r>
          </a:p>
          <a:p>
            <a:pPr lvl="1"/>
            <a:r>
              <a:rPr lang="en-US" dirty="0"/>
              <a:t>Modify the </a:t>
            </a:r>
            <a:r>
              <a:rPr lang="en-US" dirty="0" err="1"/>
              <a:t>ToString</a:t>
            </a:r>
            <a:r>
              <a:rPr lang="en-US" dirty="0"/>
              <a:t>() to include </a:t>
            </a:r>
            <a:r>
              <a:rPr lang="en-US"/>
              <a:t>the gender.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Now in your button click, do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Create a random number generator.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Generate a random number in the range of your </a:t>
            </a:r>
            <a:r>
              <a:rPr lang="en-US" dirty="0" err="1">
                <a:cs typeface="Consolas" panose="020B0609020204030204" pitchFamily="49" charset="0"/>
              </a:rPr>
              <a:t>enum</a:t>
            </a:r>
            <a:r>
              <a:rPr lang="en-US" dirty="0">
                <a:cs typeface="Consolas" panose="020B0609020204030204" pitchFamily="49" charset="0"/>
              </a:rPr>
              <a:t> with the following code: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Gender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randomGender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(Gender)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gen.Next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Gender.Male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Gender.Unknown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+ 1);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notice all the casting!!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Pass the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randomGender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to the new constructor you created for each animal.</a:t>
            </a:r>
          </a:p>
          <a:p>
            <a:pPr marL="914400" lvl="2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7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89EF-7A31-4B18-B4A4-7DC60CE2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5801"/>
            <a:ext cx="960119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29E2-97A4-40DC-B94C-334AE8BE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19200"/>
            <a:ext cx="9601196" cy="4656668"/>
          </a:xfrm>
        </p:spPr>
        <p:txBody>
          <a:bodyPr/>
          <a:lstStyle/>
          <a:p>
            <a:r>
              <a:rPr lang="en-US" dirty="0"/>
              <a:t>Your output should look something like the following:</a:t>
            </a:r>
          </a:p>
          <a:p>
            <a:endParaRPr lang="en-US" dirty="0"/>
          </a:p>
        </p:txBody>
      </p:sp>
      <p:pic>
        <p:nvPicPr>
          <p:cNvPr id="5" name="Picture 4" descr="Animals">
            <a:extLst>
              <a:ext uri="{FF2B5EF4-FFF2-40B4-BE49-F238E27FC236}">
                <a16:creationId xmlns:a16="http://schemas.microsoft.com/office/drawing/2014/main" id="{CE0CBED9-0EE3-4E36-AA26-8E43C781A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76400"/>
            <a:ext cx="345805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enumeration?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76400"/>
            <a:ext cx="9601196" cy="41994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enumeration</a:t>
            </a:r>
            <a:r>
              <a:rPr lang="en-US" dirty="0"/>
              <a:t> is a data type used to efficiently define a related </a:t>
            </a:r>
            <a:r>
              <a:rPr lang="en-US" b="1" i="1" dirty="0"/>
              <a:t>set of constants</a:t>
            </a:r>
            <a:r>
              <a:rPr lang="en-US" dirty="0"/>
              <a:t>.  It is kind of like an array of constants.</a:t>
            </a:r>
          </a:p>
          <a:p>
            <a:r>
              <a:rPr lang="en-US" dirty="0"/>
              <a:t>The keyword </a:t>
            </a:r>
            <a:r>
              <a:rPr lang="en-US" b="1" dirty="0" err="1"/>
              <a:t>enum</a:t>
            </a:r>
            <a:r>
              <a:rPr lang="en-US" dirty="0"/>
              <a:t> is used to declare an enumeration.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WeekDays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{Sun, Mon, Tue, Wed, Thu, Fri, Sat};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//example</a:t>
            </a:r>
          </a:p>
          <a:p>
            <a:r>
              <a:rPr lang="en-US" dirty="0"/>
              <a:t>By default the first element in the enumeration is given a value of 0 and each successive element is incremented by 1.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Sat</a:t>
            </a:r>
            <a:r>
              <a:rPr lang="en-US" dirty="0"/>
              <a:t> is therefore what value?</a:t>
            </a:r>
          </a:p>
          <a:p>
            <a:r>
              <a:rPr lang="en-US" dirty="0"/>
              <a:t>To access a value in the </a:t>
            </a:r>
            <a:r>
              <a:rPr lang="en-US" dirty="0" err="1"/>
              <a:t>enum</a:t>
            </a:r>
            <a:r>
              <a:rPr lang="en-US" dirty="0"/>
              <a:t> you use the </a:t>
            </a:r>
            <a:r>
              <a:rPr lang="en-US" dirty="0" err="1"/>
              <a:t>enum</a:t>
            </a:r>
            <a:r>
              <a:rPr lang="en-US" dirty="0"/>
              <a:t> name, the dot operator, and the item name.  Therefore, to access Wednesday, for example, you would use: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WeekDays.Wed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Convention is to bi-capitalize both the </a:t>
            </a:r>
            <a:r>
              <a:rPr lang="en-US" dirty="0" err="1">
                <a:cs typeface="Consolas" panose="020B0609020204030204" pitchFamily="49" charset="0"/>
              </a:rPr>
              <a:t>enum</a:t>
            </a:r>
            <a:r>
              <a:rPr lang="en-US" dirty="0">
                <a:cs typeface="Consolas" panose="020B0609020204030204" pitchFamily="49" charset="0"/>
              </a:rPr>
              <a:t> name and the items.</a:t>
            </a:r>
          </a:p>
        </p:txBody>
      </p:sp>
    </p:spTree>
    <p:extLst>
      <p:ext uri="{BB962C8B-B14F-4D97-AF65-F5344CB8AC3E}">
        <p14:creationId xmlns:p14="http://schemas.microsoft.com/office/powerpoint/2010/main" val="186860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7109-1B90-4719-B978-6FF5E81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used them before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3045-51F7-416A-804D-3B9C21D2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say: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(“Message”, “Title”,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MessageBoxButtons.YesNo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MessageBoxIcon.Question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The last two arguments to the method call are </a:t>
            </a:r>
            <a:r>
              <a:rPr lang="en-US" dirty="0" err="1"/>
              <a:t>enums</a:t>
            </a:r>
            <a:r>
              <a:rPr lang="en-US" dirty="0"/>
              <a:t>.  This is much more clear, and easier to read later, than this: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(“Message”, “Title”, 0, 1);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what do the last two numbers mean?</a:t>
            </a:r>
          </a:p>
          <a:p>
            <a:r>
              <a:rPr lang="en-US" dirty="0" err="1"/>
              <a:t>enums</a:t>
            </a:r>
            <a:r>
              <a:rPr lang="en-US" dirty="0"/>
              <a:t> make code easier to read, understand, and maintain</a:t>
            </a:r>
          </a:p>
          <a:p>
            <a:r>
              <a:rPr lang="en-US" dirty="0"/>
              <a:t>Whoever defined the </a:t>
            </a:r>
            <a:r>
              <a:rPr lang="en-US" dirty="0" err="1"/>
              <a:t>enum</a:t>
            </a:r>
            <a:r>
              <a:rPr lang="en-US" dirty="0"/>
              <a:t> could change the values and your code would still work.</a:t>
            </a:r>
          </a:p>
        </p:txBody>
      </p:sp>
    </p:spTree>
    <p:extLst>
      <p:ext uri="{BB962C8B-B14F-4D97-AF65-F5344CB8AC3E}">
        <p14:creationId xmlns:p14="http://schemas.microsoft.com/office/powerpoint/2010/main" val="24860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non-default</a:t>
            </a:r>
            <a:r>
              <a:rPr lang="en-US" b="1" dirty="0"/>
              <a:t> </a:t>
            </a:r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may use initializer(s) to start at something other than the default, or to set values.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WorkDays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{Sun = 4, Mon, Tue, Wed, Thu, Fri, Sat};</a:t>
            </a:r>
          </a:p>
          <a:p>
            <a:r>
              <a:rPr lang="en-US" dirty="0"/>
              <a:t>If a successive element is not initialized , the prior + 1 is used.</a:t>
            </a:r>
          </a:p>
          <a:p>
            <a:r>
              <a:rPr lang="en-US" dirty="0"/>
              <a:t>So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Mon</a:t>
            </a:r>
            <a:r>
              <a:rPr lang="en-US" dirty="0"/>
              <a:t> in this case is initialized to 5.</a:t>
            </a:r>
          </a:p>
        </p:txBody>
      </p:sp>
    </p:spTree>
    <p:extLst>
      <p:ext uri="{BB962C8B-B14F-4D97-AF65-F5344CB8AC3E}">
        <p14:creationId xmlns:p14="http://schemas.microsoft.com/office/powerpoint/2010/main" val="25463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non-default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is an </a:t>
            </a:r>
            <a:r>
              <a:rPr lang="en-US" b="1" dirty="0"/>
              <a:t>int</a:t>
            </a:r>
            <a:r>
              <a:rPr lang="en-US" dirty="0"/>
              <a:t>.  </a:t>
            </a:r>
          </a:p>
          <a:p>
            <a:r>
              <a:rPr lang="en-US" dirty="0"/>
              <a:t>That’s 4 bytes for each element. Plus, each value could be </a:t>
            </a:r>
            <a:r>
              <a:rPr lang="en-US" sz="1800" b="1" dirty="0"/>
              <a:t>+/-</a:t>
            </a:r>
            <a:r>
              <a:rPr lang="en-US" dirty="0"/>
              <a:t> 2+billion.</a:t>
            </a:r>
          </a:p>
          <a:p>
            <a:r>
              <a:rPr lang="en-US" dirty="0"/>
              <a:t>To save space, use a byte, short, or ushort.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WeekDays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: byte {Sun, Mon, Tue, Wed, Thu, Fri, Sat};</a:t>
            </a:r>
          </a:p>
          <a:p>
            <a:r>
              <a:rPr lang="en-US" dirty="0"/>
              <a:t>Approved types for an </a:t>
            </a:r>
            <a:r>
              <a:rPr lang="en-US" dirty="0" err="1"/>
              <a:t>enum</a:t>
            </a:r>
            <a:r>
              <a:rPr lang="en-US" dirty="0"/>
              <a:t> are byte, sbyte, short, ushort, int, uint, long, or ulong.</a:t>
            </a:r>
          </a:p>
          <a:p>
            <a:r>
              <a:rPr lang="en-US" dirty="0"/>
              <a:t>Decimal </a:t>
            </a:r>
            <a:r>
              <a:rPr lang="en-US" dirty="0" err="1"/>
              <a:t>enums</a:t>
            </a:r>
            <a:r>
              <a:rPr lang="en-US" dirty="0"/>
              <a:t> are not allowed.</a:t>
            </a:r>
          </a:p>
          <a:p>
            <a:r>
              <a:rPr lang="en-US" dirty="0"/>
              <a:t>Read pages 78-79 in the Farrell book and </a:t>
            </a:r>
            <a:r>
              <a:rPr lang="en-US" dirty="0">
                <a:hlinkClick r:id="rId2"/>
              </a:rPr>
              <a:t>https://docs.microsoft.com/en-us/dotnet/api/system.enum?view=netframework-4.7.1 </a:t>
            </a:r>
            <a:r>
              <a:rPr lang="en-US" dirty="0"/>
              <a:t>for more information on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28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5801"/>
            <a:ext cx="9601196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19200"/>
            <a:ext cx="9601196" cy="497058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Accessing an </a:t>
            </a:r>
            <a:r>
              <a:rPr lang="en-US" dirty="0" err="1"/>
              <a:t>enum’s</a:t>
            </a:r>
            <a:r>
              <a:rPr lang="en-US" dirty="0"/>
              <a:t> value as an actual number requires </a:t>
            </a:r>
            <a:r>
              <a:rPr lang="en-US" b="1" i="1" dirty="0"/>
              <a:t>typecasting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What is </a:t>
            </a: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typecasting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or more frequently </a:t>
            </a: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casting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?  Casting is a device present in C languages whereby you can convert a piece of data from one type to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With </a:t>
            </a: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base types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it is only required if data might be lost in the conversion, for example, double to int.  With </a:t>
            </a: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it is required to change from a parent type into a child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syntax to cast from one type to another is to put “(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newtype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)” in front of the piece of data.  For example: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dayNumber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WeekDays.Sun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a day into an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conversely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WeekDays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WeekDays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4;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an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into a day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9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casting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Turn an Object into a Book: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myBook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(Book)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best to check with “is”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Turn a double into an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3.4;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will be assigned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Implicit conversion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is allowed between base types where information cannot be lost: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dblX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cast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F2B1-B655-4936-AAF4-ABF4A70E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5801"/>
            <a:ext cx="9601196" cy="762000"/>
          </a:xfrm>
        </p:spPr>
        <p:txBody>
          <a:bodyPr/>
          <a:lstStyle/>
          <a:p>
            <a:r>
              <a:rPr lang="en-US" dirty="0"/>
              <a:t>Using “is” before a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49F1-BAD1-4975-84CA-D6E89F7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95400"/>
            <a:ext cx="9601196" cy="4800600"/>
          </a:xfrm>
        </p:spPr>
        <p:txBody>
          <a:bodyPr>
            <a:normAutofit/>
          </a:bodyPr>
          <a:lstStyle/>
          <a:p>
            <a:r>
              <a:rPr lang="en-US" dirty="0"/>
              <a:t>Some casts are invalid.  For example, you should not try to cast a Shape into a Dog.</a:t>
            </a:r>
          </a:p>
          <a:p>
            <a:r>
              <a:rPr lang="en-US" dirty="0"/>
              <a:t>You should check with “is” before casting classes: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is Book)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Book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newBook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(Book)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lblOutput.Text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(“The book price is {0:C2}”,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newBook.price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“C” is the currency formatter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Otherwise you may get an </a:t>
            </a:r>
            <a:r>
              <a:rPr lang="en-US" b="1" dirty="0" err="1">
                <a:cs typeface="Consolas" panose="020B0609020204030204" pitchFamily="49" charset="0"/>
              </a:rPr>
              <a:t>InvalidCastException</a:t>
            </a:r>
            <a:r>
              <a:rPr lang="en-US" dirty="0">
                <a:cs typeface="Consolas" panose="020B0609020204030204" pitchFamily="49" charset="0"/>
              </a:rPr>
              <a:t>.  Your code may compile but not run.</a:t>
            </a:r>
          </a:p>
        </p:txBody>
      </p:sp>
    </p:spTree>
    <p:extLst>
      <p:ext uri="{BB962C8B-B14F-4D97-AF65-F5344CB8AC3E}">
        <p14:creationId xmlns:p14="http://schemas.microsoft.com/office/powerpoint/2010/main" val="44257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A957-CE32-4167-A687-59BD352E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584-8031-45D8-A0A1-379DF979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details and examples about casting: </a:t>
            </a:r>
            <a:r>
              <a:rPr lang="en-US" dirty="0">
                <a:hlinkClick r:id="rId2"/>
              </a:rPr>
              <a:t>https://docs.microsoft.com/en-us/dotnet/csharp/programming-guide/types/casting-and-type-conversions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8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38c13194c9df4b4e341df175e6d9d7f27b8c7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918</TotalTime>
  <Words>1035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Garamond</vt:lpstr>
      <vt:lpstr>Organic</vt:lpstr>
      <vt:lpstr>Enumerations</vt:lpstr>
      <vt:lpstr>What is an enumeration?</vt:lpstr>
      <vt:lpstr>You’ve used them before and why?</vt:lpstr>
      <vt:lpstr>Using non-default values</vt:lpstr>
      <vt:lpstr>Using a non-default data type</vt:lpstr>
      <vt:lpstr>Casting</vt:lpstr>
      <vt:lpstr>More casting examples</vt:lpstr>
      <vt:lpstr>Using “is” before a cast</vt:lpstr>
      <vt:lpstr>Further reading</vt:lpstr>
      <vt:lpstr>You do it!</vt:lpstr>
      <vt:lpstr>You do it!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to C#: Variables</dc:title>
  <dc:creator>justin.crompton</dc:creator>
  <cp:lastModifiedBy>loakley@wcpschools.wcpss.local</cp:lastModifiedBy>
  <cp:revision>113</cp:revision>
  <dcterms:created xsi:type="dcterms:W3CDTF">2011-09-19T15:37:20Z</dcterms:created>
  <dcterms:modified xsi:type="dcterms:W3CDTF">2018-02-19T14:00:53Z</dcterms:modified>
</cp:coreProperties>
</file>