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F1468-919D-4623-8664-5DE735F3BDA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92BFD-A6C3-4E3E-A6CD-8C7EBAB4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4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Output: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i</a:t>
            </a:r>
            <a:r>
              <a:rPr lang="en-US" sz="2600" dirty="0"/>
              <a:t> is 101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i</a:t>
            </a:r>
            <a:r>
              <a:rPr lang="en-US" sz="2600" dirty="0"/>
              <a:t> is 500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8EB54-36BE-4481-B57A-F9DBC98DD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2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Objects, Properties and Instance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Programming II</a:t>
            </a:r>
          </a:p>
          <a:p>
            <a:r>
              <a:rPr lang="en-US" dirty="0"/>
              <a:t>North Carolina Department of Public Instruction</a:t>
            </a:r>
          </a:p>
        </p:txBody>
      </p:sp>
    </p:spTree>
    <p:extLst>
      <p:ext uri="{BB962C8B-B14F-4D97-AF65-F5344CB8AC3E}">
        <p14:creationId xmlns:p14="http://schemas.microsoft.com/office/powerpoint/2010/main" val="366458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Updated Dog Class with Auto-Implemented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25134"/>
            <a:ext cx="7696199" cy="375073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 Dog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public string name{get; set;}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public string color{get; set;}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public double weight{get; set;}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// more to come later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00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26950"/>
            <a:ext cx="9601196" cy="708445"/>
          </a:xfrm>
        </p:spPr>
        <p:txBody>
          <a:bodyPr>
            <a:normAutofit fontScale="90000"/>
          </a:bodyPr>
          <a:lstStyle/>
          <a:p>
            <a:r>
              <a:rPr lang="en-US" dirty="0"/>
              <a:t>To Access (get or set) a Property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31087"/>
            <a:ext cx="9601196" cy="4625163"/>
          </a:xfrm>
        </p:spPr>
        <p:txBody>
          <a:bodyPr/>
          <a:lstStyle/>
          <a:p>
            <a:r>
              <a:rPr lang="en-US" dirty="0"/>
              <a:t>The user will still use the </a:t>
            </a:r>
            <a:r>
              <a:rPr lang="en-US" b="1" i="1" dirty="0">
                <a:solidFill>
                  <a:srgbClr val="FF0000"/>
                </a:solidFill>
              </a:rPr>
              <a:t>dot operator </a:t>
            </a:r>
            <a:r>
              <a:rPr lang="en-US" dirty="0"/>
              <a:t>“</a:t>
            </a:r>
            <a:r>
              <a:rPr lang="en-US" b="1" i="1" dirty="0"/>
              <a:t>.</a:t>
            </a:r>
            <a:r>
              <a:rPr lang="en-US" dirty="0"/>
              <a:t>” to access the properties and behavior (methods) of an object, but now the class is in control.</a:t>
            </a:r>
          </a:p>
          <a:p>
            <a:r>
              <a:rPr lang="en-US" dirty="0"/>
              <a:t>For example, if I have a Dog object named </a:t>
            </a:r>
            <a:r>
              <a:rPr lang="en-US" dirty="0" err="1"/>
              <a:t>shep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shep.weight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132;</a:t>
            </a:r>
          </a:p>
          <a:p>
            <a:pPr marL="457200" lvl="1" indent="0">
              <a:buNone/>
            </a:pP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shep.color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“brown”;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You used the dot operator in the past: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(“Here is the message”)  ‘ in VB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(“Here is the message”);  // in C#</a:t>
            </a:r>
          </a:p>
          <a:p>
            <a:pPr marL="457200" lvl="1" indent="0">
              <a:buNone/>
            </a:pP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9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6F11-33A7-411F-B01A-CA3C6389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 of 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9301-7435-477B-BC3A-C09712EF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pillars.</a:t>
            </a:r>
          </a:p>
          <a:p>
            <a:r>
              <a:rPr lang="en-US" dirty="0"/>
              <a:t>This presentation has covered two: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Encapsulation</a:t>
            </a:r>
            <a:r>
              <a:rPr lang="en-US" dirty="0"/>
              <a:t>:  the combining of data and behavior into an object whose inner workings are hidden (think of a “capsule”).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: the hiding of the inner workings of an object – also called “black box” or “data hiding”.</a:t>
            </a:r>
          </a:p>
        </p:txBody>
      </p:sp>
    </p:spTree>
    <p:extLst>
      <p:ext uri="{BB962C8B-B14F-4D97-AF65-F5344CB8AC3E}">
        <p14:creationId xmlns:p14="http://schemas.microsoft.com/office/powerpoint/2010/main" val="348433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1720-0FE5-4774-BE07-65287D59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40651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Make an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CA19-77C6-4105-A602-CB33D7E2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27583"/>
            <a:ext cx="9601196" cy="38482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Remember, a class is just a design/pattern/template/factory.  It is NOT the object.  It only defines what the object will look like.</a:t>
            </a:r>
          </a:p>
          <a:p>
            <a:r>
              <a:rPr lang="en-US" dirty="0">
                <a:solidFill>
                  <a:srgbClr val="FF0000"/>
                </a:solidFill>
              </a:rPr>
              <a:t>So once you have a class, how do you make an object?</a:t>
            </a:r>
          </a:p>
          <a:p>
            <a:r>
              <a:rPr lang="en-US" dirty="0"/>
              <a:t>Syntax (you have also used this in the past):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Dog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shep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Dog();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&lt;Class name&gt; &lt;object name&gt; = new &lt;Class name&gt;();</a:t>
            </a:r>
          </a:p>
          <a:p>
            <a:r>
              <a:rPr lang="en-US" dirty="0"/>
              <a:t>That’s it!  Now you can say:</a:t>
            </a:r>
          </a:p>
          <a:p>
            <a:pPr marL="457200" lvl="1" indent="0">
              <a:buNone/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shep.weight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132;</a:t>
            </a:r>
          </a:p>
          <a:p>
            <a:pPr marL="457200" lvl="1" indent="0">
              <a:buNone/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shep.color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“ brown”;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8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AB95-7094-4B36-884E-809DDCE8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90585"/>
            <a:ext cx="9601196" cy="674390"/>
          </a:xfrm>
        </p:spPr>
        <p:txBody>
          <a:bodyPr>
            <a:normAutofit fontScale="90000"/>
          </a:bodyPr>
          <a:lstStyle/>
          <a:p>
            <a:r>
              <a:rPr lang="en-US" dirty="0"/>
              <a:t>You do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A107-386D-4C4F-9240-6B1F01B20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70991"/>
            <a:ext cx="9601196" cy="4638261"/>
          </a:xfrm>
        </p:spPr>
        <p:txBody>
          <a:bodyPr>
            <a:normAutofit/>
          </a:bodyPr>
          <a:lstStyle/>
          <a:p>
            <a:r>
              <a:rPr lang="en-US" dirty="0"/>
              <a:t>Create a Windows Forms program called Animals with a button and a label.</a:t>
            </a:r>
          </a:p>
          <a:p>
            <a:r>
              <a:rPr lang="en-US" dirty="0"/>
              <a:t>In your code window, add the Dog class given in this presentation </a:t>
            </a:r>
            <a:r>
              <a:rPr lang="en-US"/>
              <a:t>(after the Form1 class) – </a:t>
            </a:r>
            <a:r>
              <a:rPr lang="en-US" dirty="0"/>
              <a:t>be sure to use the auto-implemented properties that provide getters and setters.</a:t>
            </a:r>
          </a:p>
          <a:p>
            <a:r>
              <a:rPr lang="en-US" dirty="0"/>
              <a:t>When the button is pushed, use Input Boxes to ask the user for the name, weight, and color of the dog.  Then create an instance of a Dog using the syntax on the previous slide and set the name, weight, and color properties of the Dog.</a:t>
            </a:r>
          </a:p>
          <a:p>
            <a:r>
              <a:rPr lang="en-US" dirty="0"/>
              <a:t>Write the dog’s information to the label using the Dog object you created.</a:t>
            </a:r>
          </a:p>
          <a:p>
            <a:r>
              <a:rPr lang="en-US" dirty="0"/>
              <a:t>Your output should look something like the following slide. </a:t>
            </a:r>
          </a:p>
        </p:txBody>
      </p:sp>
    </p:spTree>
    <p:extLst>
      <p:ext uri="{BB962C8B-B14F-4D97-AF65-F5344CB8AC3E}">
        <p14:creationId xmlns:p14="http://schemas.microsoft.com/office/powerpoint/2010/main" val="63286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D6E6-080E-44D3-96D1-E854354A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72271"/>
            <a:ext cx="9601196" cy="636806"/>
          </a:xfrm>
        </p:spPr>
        <p:txBody>
          <a:bodyPr>
            <a:normAutofit fontScale="90000"/>
          </a:bodyPr>
          <a:lstStyle/>
          <a:p>
            <a:r>
              <a:rPr lang="en-US" dirty="0"/>
              <a:t>To Use </a:t>
            </a:r>
            <a:r>
              <a:rPr lang="en-US" dirty="0" err="1"/>
              <a:t>InputBox</a:t>
            </a:r>
            <a:r>
              <a:rPr lang="en-US" dirty="0"/>
              <a:t>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CE30-A331-45CF-B461-FCD7459F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09077"/>
            <a:ext cx="9601196" cy="4466791"/>
          </a:xfrm>
        </p:spPr>
        <p:txBody>
          <a:bodyPr/>
          <a:lstStyle/>
          <a:p>
            <a:r>
              <a:rPr lang="en-US" dirty="0"/>
              <a:t>Right click References in the Solution Explorer</a:t>
            </a:r>
          </a:p>
          <a:p>
            <a:r>
              <a:rPr lang="en-US" dirty="0"/>
              <a:t>Select “Add Reference…”</a:t>
            </a:r>
          </a:p>
          <a:p>
            <a:r>
              <a:rPr lang="en-US" dirty="0"/>
              <a:t>Click the .NET tab</a:t>
            </a:r>
          </a:p>
          <a:p>
            <a:r>
              <a:rPr lang="en-US" dirty="0"/>
              <a:t>Select </a:t>
            </a:r>
            <a:r>
              <a:rPr lang="en-US" dirty="0" err="1"/>
              <a:t>Microsoft.VisualBasic</a:t>
            </a:r>
            <a:r>
              <a:rPr lang="en-US" dirty="0"/>
              <a:t> and hit OK</a:t>
            </a:r>
          </a:p>
          <a:p>
            <a:r>
              <a:rPr lang="en-US" dirty="0"/>
              <a:t>In your code:</a:t>
            </a:r>
          </a:p>
          <a:p>
            <a:r>
              <a:rPr lang="en-US" dirty="0"/>
              <a:t>Add “using </a:t>
            </a:r>
            <a:r>
              <a:rPr lang="en-US" dirty="0" err="1"/>
              <a:t>Microsoft.VisualBasic</a:t>
            </a:r>
            <a:r>
              <a:rPr lang="en-US" dirty="0"/>
              <a:t>;” at the top</a:t>
            </a:r>
          </a:p>
          <a:p>
            <a:r>
              <a:rPr lang="en-US" dirty="0"/>
              <a:t>When you want to use your </a:t>
            </a:r>
            <a:r>
              <a:rPr lang="en-US" dirty="0" err="1"/>
              <a:t>InputBox</a:t>
            </a:r>
            <a:r>
              <a:rPr lang="en-US" dirty="0"/>
              <a:t>, use </a:t>
            </a:r>
            <a:r>
              <a:rPr lang="en-US" dirty="0" err="1"/>
              <a:t>Interaction.InputBox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21EF-89BC-49B8-A6BF-90E1C784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Use String Interpolation (substitution) outside </a:t>
            </a:r>
            <a:r>
              <a:rPr lang="en-US" dirty="0" err="1"/>
              <a:t>Console.WriteLine</a:t>
            </a:r>
            <a:r>
              <a:rPr lang="en-US" dirty="0"/>
              <a:t>(“”);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F844-2541-434C-BF08-D33E085E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lblOutput.Text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(“Here is my string with one variable {0} \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nAnd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another variable on another line {1}”, varName1, varName2);</a:t>
            </a:r>
          </a:p>
          <a:p>
            <a:r>
              <a:rPr lang="en-US" dirty="0"/>
              <a:t>Use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\n </a:t>
            </a:r>
            <a:r>
              <a:rPr lang="en-US" dirty="0"/>
              <a:t>to get a new line in C#</a:t>
            </a:r>
          </a:p>
        </p:txBody>
      </p:sp>
    </p:spTree>
    <p:extLst>
      <p:ext uri="{BB962C8B-B14F-4D97-AF65-F5344CB8AC3E}">
        <p14:creationId xmlns:p14="http://schemas.microsoft.com/office/powerpoint/2010/main" val="98994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95FD-A208-4B1F-9B52-09075263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67155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9" name="Content Placeholder 8" descr="Animals">
            <a:extLst>
              <a:ext uri="{FF2B5EF4-FFF2-40B4-BE49-F238E27FC236}">
                <a16:creationId xmlns:a16="http://schemas.microsoft.com/office/drawing/2014/main" id="{FB02935E-0A34-4004-8E30-0F3E15AF3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998" y="1961322"/>
            <a:ext cx="3829878" cy="3829878"/>
          </a:xfrm>
        </p:spPr>
      </p:pic>
    </p:spTree>
    <p:extLst>
      <p:ext uri="{BB962C8B-B14F-4D97-AF65-F5344CB8AC3E}">
        <p14:creationId xmlns:p14="http://schemas.microsoft.com/office/powerpoint/2010/main" val="312621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31AF-0A49-4877-9E0C-9990D868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“OOPS” – Object Oriented Programming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1FE5-A45D-47DC-8228-3976E8A7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73348"/>
            <a:ext cx="9601196" cy="41573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Prior to OOPS, code was </a:t>
            </a:r>
            <a:r>
              <a:rPr lang="en-US" b="1" i="1" dirty="0">
                <a:solidFill>
                  <a:srgbClr val="FF0000"/>
                </a:solidFill>
              </a:rPr>
              <a:t>procedural</a:t>
            </a:r>
            <a:r>
              <a:rPr lang="en-US" b="1" dirty="0"/>
              <a:t>,</a:t>
            </a:r>
            <a:r>
              <a:rPr lang="en-US" dirty="0"/>
              <a:t> a systematic order of steps:  do this to data, then do this to data, then do this.</a:t>
            </a:r>
          </a:p>
          <a:p>
            <a:r>
              <a:rPr lang="en-US" dirty="0"/>
              <a:t>In the 1960’s a few people decided programming with objects would be more meaningful and efficient, and the programming </a:t>
            </a:r>
            <a:r>
              <a:rPr lang="en-US" b="1" i="1" dirty="0">
                <a:solidFill>
                  <a:srgbClr val="FF0000"/>
                </a:solidFill>
              </a:rPr>
              <a:t>paradigm</a:t>
            </a:r>
            <a:r>
              <a:rPr lang="en-US" dirty="0"/>
              <a:t> (way of doing things) began to change:  SIMULA, then Smalltalk in the 1970’s (still in use today), then C++ in the 1980’s, then Java in the 1990’s.  Then C# in 2000.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Object-oriented</a:t>
            </a:r>
            <a:r>
              <a:rPr lang="en-US" dirty="0"/>
              <a:t> programming has become the prevalent model of programming.</a:t>
            </a:r>
          </a:p>
          <a:p>
            <a:r>
              <a:rPr lang="en-US" dirty="0"/>
              <a:t>If you want a future in programming, you must understand and become proficient in object-oriented programming.</a:t>
            </a:r>
          </a:p>
          <a:p>
            <a:r>
              <a:rPr lang="en-US" dirty="0"/>
              <a:t>It takes work and time.</a:t>
            </a:r>
          </a:p>
          <a:p>
            <a:r>
              <a:rPr lang="en-US" dirty="0"/>
              <a:t>It is not just a </a:t>
            </a:r>
            <a:r>
              <a:rPr lang="en-US" b="1" i="1" dirty="0">
                <a:solidFill>
                  <a:srgbClr val="FF0000"/>
                </a:solidFill>
              </a:rPr>
              <a:t>syntax</a:t>
            </a:r>
            <a:r>
              <a:rPr lang="en-US" dirty="0"/>
              <a:t>, but a </a:t>
            </a:r>
            <a:r>
              <a:rPr lang="en-US" b="1" i="1" dirty="0">
                <a:solidFill>
                  <a:srgbClr val="FF0000"/>
                </a:solidFill>
              </a:rPr>
              <a:t>logic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3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25134"/>
            <a:ext cx="9601196" cy="381846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An </a:t>
            </a:r>
            <a:r>
              <a:rPr lang="en-US" sz="2800" b="1" i="1" dirty="0">
                <a:solidFill>
                  <a:srgbClr val="FF0000"/>
                </a:solidFill>
              </a:rPr>
              <a:t>object</a:t>
            </a:r>
            <a:r>
              <a:rPr lang="en-US" sz="2800" dirty="0"/>
              <a:t> is a </a:t>
            </a:r>
            <a:r>
              <a:rPr lang="en-US" sz="2800" b="1" i="1" dirty="0">
                <a:solidFill>
                  <a:srgbClr val="FF0000"/>
                </a:solidFill>
              </a:rPr>
              <a:t>self-contained entity </a:t>
            </a:r>
            <a:r>
              <a:rPr lang="en-US" sz="2800" dirty="0"/>
              <a:t>that defines a set of data and behaviors.  We naturally see the world as made up of objects.</a:t>
            </a:r>
          </a:p>
          <a:p>
            <a:r>
              <a:rPr lang="en-US" sz="2800" dirty="0"/>
              <a:t>Just as there are objects in the real world that have </a:t>
            </a:r>
            <a:r>
              <a:rPr lang="en-US" sz="2800" b="1" i="1" dirty="0">
                <a:solidFill>
                  <a:srgbClr val="FF0000"/>
                </a:solidFill>
              </a:rPr>
              <a:t>state</a:t>
            </a:r>
            <a:r>
              <a:rPr lang="en-US" sz="2800" dirty="0"/>
              <a:t> and </a:t>
            </a:r>
            <a:r>
              <a:rPr lang="en-US" sz="2800" b="1" i="1" dirty="0">
                <a:solidFill>
                  <a:srgbClr val="FF0000"/>
                </a:solidFill>
              </a:rPr>
              <a:t>behavior</a:t>
            </a:r>
            <a:r>
              <a:rPr lang="en-US" sz="2800" dirty="0"/>
              <a:t>, there are objects in the programming world.</a:t>
            </a:r>
          </a:p>
          <a:p>
            <a:pPr marL="0" indent="0">
              <a:buNone/>
            </a:pPr>
            <a:r>
              <a:rPr lang="en-US" sz="2800" dirty="0"/>
              <a:t>Example:</a:t>
            </a:r>
          </a:p>
          <a:p>
            <a:r>
              <a:rPr lang="en-US" sz="2800" dirty="0"/>
              <a:t>Dog object</a:t>
            </a:r>
          </a:p>
          <a:p>
            <a:pPr lvl="1"/>
            <a:r>
              <a:rPr lang="en-US" sz="2400" dirty="0"/>
              <a:t>State:  Breed, Weight, Gender, Color (nouns)</a:t>
            </a:r>
          </a:p>
          <a:p>
            <a:pPr lvl="1"/>
            <a:r>
              <a:rPr lang="en-US" sz="2400" dirty="0"/>
              <a:t>Behavior:  Bark, Wag, Sleep, Eat (verbs)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733800"/>
            <a:ext cx="3048000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0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terms (cross-language)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Objects</a:t>
            </a:r>
            <a:r>
              <a:rPr lang="en-US" sz="2800" dirty="0"/>
              <a:t> in computer programming are defined using </a:t>
            </a:r>
            <a:r>
              <a:rPr lang="en-US" sz="2800" b="1" i="1" dirty="0">
                <a:solidFill>
                  <a:srgbClr val="FF0000"/>
                </a:solidFill>
              </a:rPr>
              <a:t>classes. </a:t>
            </a:r>
          </a:p>
          <a:p>
            <a:r>
              <a:rPr lang="en-US" sz="2800" dirty="0"/>
              <a:t>A </a:t>
            </a:r>
            <a:r>
              <a:rPr lang="en-US" sz="2800" b="1" i="1" dirty="0">
                <a:solidFill>
                  <a:srgbClr val="FF0000"/>
                </a:solidFill>
              </a:rPr>
              <a:t>Class</a:t>
            </a:r>
            <a:r>
              <a:rPr lang="en-US" sz="2800" b="1" i="1" dirty="0"/>
              <a:t> </a:t>
            </a:r>
            <a:r>
              <a:rPr lang="en-US" sz="2800" dirty="0"/>
              <a:t> is a </a:t>
            </a:r>
            <a:r>
              <a:rPr lang="en-US" sz="2800" b="1" i="1" dirty="0"/>
              <a:t>template</a:t>
            </a:r>
            <a:r>
              <a:rPr lang="en-US" sz="2800" dirty="0"/>
              <a:t> or </a:t>
            </a:r>
            <a:r>
              <a:rPr lang="en-US" sz="2800" b="1" i="1" dirty="0"/>
              <a:t>cookie cutter </a:t>
            </a:r>
            <a:r>
              <a:rPr lang="en-US" sz="2800" dirty="0"/>
              <a:t>or </a:t>
            </a:r>
            <a:r>
              <a:rPr lang="en-US" sz="2800" b="1" i="1" dirty="0"/>
              <a:t>factory</a:t>
            </a:r>
            <a:r>
              <a:rPr lang="en-US" sz="2800" dirty="0"/>
              <a:t> from which individual objects are created.</a:t>
            </a:r>
          </a:p>
          <a:p>
            <a:r>
              <a:rPr lang="en-US" sz="2800" dirty="0"/>
              <a:t>Creating an object from a class is called </a:t>
            </a:r>
            <a:r>
              <a:rPr lang="en-US" sz="2800" b="1" i="1" dirty="0">
                <a:solidFill>
                  <a:srgbClr val="FF0000"/>
                </a:solidFill>
              </a:rPr>
              <a:t>creating an instance of the class</a:t>
            </a:r>
            <a:r>
              <a:rPr lang="en-US" sz="2800" dirty="0"/>
              <a:t> or </a:t>
            </a:r>
            <a:r>
              <a:rPr lang="en-US" sz="2800" b="1" i="1" dirty="0">
                <a:solidFill>
                  <a:srgbClr val="FF0000"/>
                </a:solidFill>
              </a:rPr>
              <a:t>instantiating the class</a:t>
            </a:r>
            <a:r>
              <a:rPr lang="en-US" sz="2800" dirty="0"/>
              <a:t>.</a:t>
            </a:r>
          </a:p>
          <a:p>
            <a:r>
              <a:rPr lang="en-US" sz="2800" dirty="0"/>
              <a:t>The </a:t>
            </a:r>
            <a:r>
              <a:rPr lang="en-US" sz="2800" b="1" i="1" dirty="0">
                <a:solidFill>
                  <a:srgbClr val="FF0000"/>
                </a:solidFill>
              </a:rPr>
              <a:t>states</a:t>
            </a:r>
            <a:r>
              <a:rPr lang="en-US" sz="2800" dirty="0"/>
              <a:t> of objects are defined using </a:t>
            </a:r>
            <a:r>
              <a:rPr lang="en-US" sz="2800" b="1" i="1" dirty="0">
                <a:solidFill>
                  <a:srgbClr val="FF0000"/>
                </a:solidFill>
              </a:rPr>
              <a:t>instance variables </a:t>
            </a:r>
            <a:r>
              <a:rPr lang="en-US" sz="2800" dirty="0"/>
              <a:t>or </a:t>
            </a:r>
            <a:r>
              <a:rPr lang="en-US" sz="2800" b="1" i="1" dirty="0">
                <a:solidFill>
                  <a:srgbClr val="FF0000"/>
                </a:solidFill>
              </a:rPr>
              <a:t>properties</a:t>
            </a:r>
            <a:r>
              <a:rPr lang="en-US" sz="2800" dirty="0"/>
              <a:t> or </a:t>
            </a:r>
            <a:r>
              <a:rPr lang="en-US" sz="2800" b="1" i="1" dirty="0">
                <a:solidFill>
                  <a:srgbClr val="FF0000"/>
                </a:solidFill>
              </a:rPr>
              <a:t>fields (roughly equivalent)</a:t>
            </a:r>
          </a:p>
          <a:p>
            <a:r>
              <a:rPr lang="en-US" sz="2800" dirty="0"/>
              <a:t>Object </a:t>
            </a:r>
            <a:r>
              <a:rPr lang="en-US" sz="2800" b="1" i="1" dirty="0">
                <a:solidFill>
                  <a:srgbClr val="FF0000"/>
                </a:solidFill>
              </a:rPr>
              <a:t>behavior</a:t>
            </a:r>
            <a:r>
              <a:rPr lang="en-US" sz="2800" dirty="0"/>
              <a:t> is defined using </a:t>
            </a:r>
            <a:r>
              <a:rPr lang="en-US" sz="2800" b="1" i="1" dirty="0">
                <a:solidFill>
                  <a:srgbClr val="FF0000"/>
                </a:solidFill>
              </a:rPr>
              <a:t>methods.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Events </a:t>
            </a:r>
            <a:r>
              <a:rPr lang="en-US" sz="2800" dirty="0"/>
              <a:t>provide communication between objects.  Example: the button click event in a Windows Forms application (everything on your form was an object).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27676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of an object’s </a:t>
            </a:r>
            <a:r>
              <a:rPr lang="en-US" b="1" i="1" dirty="0">
                <a:solidFill>
                  <a:srgbClr val="FF0000"/>
                </a:solidFill>
              </a:rPr>
              <a:t>state</a:t>
            </a:r>
            <a:r>
              <a:rPr lang="en-US" dirty="0"/>
              <a:t>, or </a:t>
            </a:r>
            <a:r>
              <a:rPr lang="en-US" b="1" i="1" dirty="0">
                <a:solidFill>
                  <a:srgbClr val="FF0000"/>
                </a:solidFill>
              </a:rPr>
              <a:t>instance variables</a:t>
            </a:r>
            <a:r>
              <a:rPr lang="en-US" dirty="0"/>
              <a:t>, as the basic data needed by the program to identify and use the object.</a:t>
            </a:r>
          </a:p>
          <a:p>
            <a:r>
              <a:rPr lang="en-US" dirty="0"/>
              <a:t>Back to the Dog object: what data do we need to identify a dog?  These are the instance variables.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Weight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53822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914400"/>
            <a:ext cx="4721225" cy="1303337"/>
          </a:xfrm>
        </p:spPr>
        <p:txBody>
          <a:bodyPr>
            <a:noAutofit/>
          </a:bodyPr>
          <a:lstStyle/>
          <a:p>
            <a:r>
              <a:rPr lang="en-US" sz="2800" dirty="0"/>
              <a:t>Example of Instance Variables or fields for the Dog class (remember a class is a </a:t>
            </a:r>
            <a:r>
              <a:rPr lang="en-US" sz="2800" b="1" i="1" dirty="0">
                <a:solidFill>
                  <a:srgbClr val="FF0000"/>
                </a:solidFill>
              </a:rPr>
              <a:t>template</a:t>
            </a:r>
            <a:r>
              <a:rPr lang="en-US" sz="2800" dirty="0"/>
              <a:t> or </a:t>
            </a:r>
            <a:r>
              <a:rPr lang="en-US" sz="2800" b="1" i="1" dirty="0">
                <a:solidFill>
                  <a:srgbClr val="FF0000"/>
                </a:solidFill>
              </a:rPr>
              <a:t>pattern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143000" y="2362200"/>
            <a:ext cx="4718050" cy="33099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Instance variables are declared inside the class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Are declared with the private, public, or protected access modifier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camelCase in the identifier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Are almost always nouns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2133600"/>
            <a:ext cx="487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/>
          <p:cNvSpPr txBox="1">
            <a:spLocks/>
          </p:cNvSpPr>
          <p:nvPr/>
        </p:nvSpPr>
        <p:spPr>
          <a:xfrm>
            <a:off x="6248400" y="685801"/>
            <a:ext cx="4800600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using System ; </a:t>
            </a:r>
          </a:p>
          <a:p>
            <a:pPr marL="0" indent="0">
              <a:buFont typeface="Arial"/>
              <a:buNone/>
            </a:pPr>
            <a:r>
              <a:rPr lang="en-US" dirty="0"/>
              <a:t>class Dog</a:t>
            </a:r>
          </a:p>
          <a:p>
            <a:pPr marL="0" indent="0">
              <a:buFont typeface="Arial"/>
              <a:buNone/>
            </a:pPr>
            <a:r>
              <a:rPr lang="en-US" dirty="0"/>
              <a:t>{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/>
              <a:t>	private string name;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/>
              <a:t>	private string color;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/>
              <a:t>	private double weight;</a:t>
            </a:r>
          </a:p>
          <a:p>
            <a:pPr marL="0" indent="0">
              <a:buFont typeface="Arial"/>
              <a:buNone/>
            </a:pPr>
            <a:r>
              <a:rPr lang="en-US" dirty="0"/>
              <a:t>	// more stuff to come</a:t>
            </a:r>
          </a:p>
          <a:p>
            <a:pPr marL="0" indent="0">
              <a:buFont typeface="Arial"/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3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37359"/>
            <a:ext cx="9601196" cy="1039041"/>
          </a:xfrm>
        </p:spPr>
        <p:txBody>
          <a:bodyPr/>
          <a:lstStyle/>
          <a:p>
            <a:r>
              <a:rPr lang="en-US" dirty="0"/>
              <a:t>Properties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11507"/>
            <a:ext cx="9601196" cy="448455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Notice the fields on the previous slide are </a:t>
            </a:r>
            <a:r>
              <a:rPr lang="en-US" sz="2800" b="1" i="1" dirty="0"/>
              <a:t>private</a:t>
            </a:r>
            <a:r>
              <a:rPr lang="en-US" sz="2800" dirty="0"/>
              <a:t>.</a:t>
            </a:r>
          </a:p>
          <a:p>
            <a:r>
              <a:rPr lang="en-US" sz="2800" dirty="0"/>
              <a:t>If someone </a:t>
            </a:r>
            <a:r>
              <a:rPr lang="en-US" sz="2800" b="1" i="1" dirty="0"/>
              <a:t>instantiates</a:t>
            </a:r>
            <a:r>
              <a:rPr lang="en-US" sz="2800" dirty="0"/>
              <a:t> your class (creates a Dog object) they cannot change the name, weight, color, etc.</a:t>
            </a:r>
          </a:p>
          <a:p>
            <a:r>
              <a:rPr lang="en-US" sz="2800" dirty="0"/>
              <a:t>If you want to </a:t>
            </a:r>
            <a:r>
              <a:rPr lang="en-US" sz="2800" b="1" i="1" dirty="0">
                <a:solidFill>
                  <a:srgbClr val="FF0000"/>
                </a:solidFill>
              </a:rPr>
              <a:t>expose</a:t>
            </a:r>
            <a:r>
              <a:rPr lang="en-US" sz="2800" dirty="0"/>
              <a:t> your fields (make them accessible to the user), then you need to provide a way to see them or change them </a:t>
            </a:r>
            <a:r>
              <a:rPr lang="en-US" sz="2800" b="1" i="1" dirty="0">
                <a:solidFill>
                  <a:srgbClr val="FF0000"/>
                </a:solidFill>
              </a:rPr>
              <a:t>safely</a:t>
            </a:r>
            <a:r>
              <a:rPr lang="en-US" sz="2800" dirty="0"/>
              <a:t>.</a:t>
            </a:r>
          </a:p>
          <a:p>
            <a:r>
              <a:rPr lang="en-US" sz="2800" dirty="0"/>
              <a:t>A </a:t>
            </a:r>
            <a:r>
              <a:rPr lang="en-US" sz="2800" b="1" i="1" dirty="0">
                <a:solidFill>
                  <a:srgbClr val="FF0000"/>
                </a:solidFill>
              </a:rPr>
              <a:t>property </a:t>
            </a:r>
            <a:r>
              <a:rPr lang="en-US" sz="2800" dirty="0"/>
              <a:t>is a way to do this in C#.</a:t>
            </a:r>
          </a:p>
          <a:p>
            <a:r>
              <a:rPr lang="en-US" sz="2800" b="1" i="1" dirty="0"/>
              <a:t>Public properties are used to access private fields</a:t>
            </a:r>
            <a:r>
              <a:rPr lang="en-US" sz="2800" dirty="0"/>
              <a:t>.</a:t>
            </a:r>
          </a:p>
          <a:p>
            <a:r>
              <a:rPr lang="en-US" sz="2800" dirty="0"/>
              <a:t>This gives the fields of a class protection from being changed outside the class.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635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Properties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305" y="3605838"/>
            <a:ext cx="5333999" cy="2642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Dog class, replace the field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string name; </a:t>
            </a:r>
            <a:r>
              <a:rPr lang="en-US" dirty="0"/>
              <a:t>with the above</a:t>
            </a:r>
          </a:p>
          <a:p>
            <a:r>
              <a:rPr lang="en-US" dirty="0"/>
              <a:t>Notice there is no closing semi-colon outside the curly brackets</a:t>
            </a:r>
          </a:p>
          <a:p>
            <a:r>
              <a:rPr lang="en-US" dirty="0"/>
              <a:t>The code to the right is generated under the covers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2400" y="2261563"/>
            <a:ext cx="2819400" cy="3477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282575" algn="l"/>
                <a:tab pos="631825" algn="l"/>
              </a:tabLst>
            </a:pPr>
            <a:r>
              <a:rPr lang="en-US" sz="2000" dirty="0"/>
              <a:t>public Name</a:t>
            </a:r>
          </a:p>
          <a:p>
            <a:pPr>
              <a:tabLst>
                <a:tab pos="282575" algn="l"/>
                <a:tab pos="631825" algn="l"/>
              </a:tabLst>
            </a:pPr>
            <a:r>
              <a:rPr lang="en-US" sz="2000" dirty="0"/>
              <a:t>{</a:t>
            </a:r>
          </a:p>
          <a:p>
            <a:pPr>
              <a:tabLst>
                <a:tab pos="282575" algn="l"/>
                <a:tab pos="631825" algn="l"/>
              </a:tabLst>
            </a:pPr>
            <a:r>
              <a:rPr lang="en-US" sz="2000" dirty="0"/>
              <a:t>	get</a:t>
            </a:r>
          </a:p>
          <a:p>
            <a:pPr>
              <a:tabLst>
                <a:tab pos="282575" algn="l"/>
                <a:tab pos="631825" algn="l"/>
              </a:tabLst>
            </a:pPr>
            <a:r>
              <a:rPr lang="en-US" sz="2000" dirty="0"/>
              <a:t>	{</a:t>
            </a:r>
          </a:p>
          <a:p>
            <a:pPr>
              <a:tabLst>
                <a:tab pos="282575" algn="l"/>
                <a:tab pos="631825" algn="l"/>
              </a:tabLst>
            </a:pPr>
            <a:r>
              <a:rPr lang="en-US" sz="2000" dirty="0"/>
              <a:t>		return name;</a:t>
            </a:r>
          </a:p>
          <a:p>
            <a:pPr>
              <a:tabLst>
                <a:tab pos="282575" algn="l"/>
                <a:tab pos="631825" algn="l"/>
              </a:tabLst>
            </a:pPr>
            <a:r>
              <a:rPr lang="en-US" sz="2000" dirty="0"/>
              <a:t>	}</a:t>
            </a:r>
          </a:p>
          <a:p>
            <a:pPr>
              <a:tabLst>
                <a:tab pos="282575" algn="l"/>
                <a:tab pos="631825" algn="l"/>
              </a:tabLst>
            </a:pPr>
            <a:r>
              <a:rPr lang="en-US" sz="2000" dirty="0"/>
              <a:t>	set</a:t>
            </a:r>
          </a:p>
          <a:p>
            <a:pPr>
              <a:tabLst>
                <a:tab pos="282575" algn="l"/>
                <a:tab pos="631825" algn="l"/>
              </a:tabLst>
            </a:pPr>
            <a:r>
              <a:rPr lang="en-US" sz="2000" dirty="0"/>
              <a:t>	{</a:t>
            </a:r>
          </a:p>
          <a:p>
            <a:pPr>
              <a:tabLst>
                <a:tab pos="282575" algn="l"/>
                <a:tab pos="631825" algn="l"/>
              </a:tabLst>
            </a:pPr>
            <a:r>
              <a:rPr lang="en-US" sz="2000" dirty="0"/>
              <a:t>		name = value;</a:t>
            </a:r>
          </a:p>
          <a:p>
            <a:pPr>
              <a:tabLst>
                <a:tab pos="282575" algn="l"/>
                <a:tab pos="631825" algn="l"/>
              </a:tabLst>
            </a:pPr>
            <a:r>
              <a:rPr lang="en-US" sz="2000" dirty="0"/>
              <a:t>	}</a:t>
            </a:r>
          </a:p>
          <a:p>
            <a:pPr>
              <a:tabLst>
                <a:tab pos="282575" algn="l"/>
                <a:tab pos="631825" algn="l"/>
              </a:tabLst>
            </a:pPr>
            <a:r>
              <a:rPr lang="en-US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399" y="2219123"/>
            <a:ext cx="44196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public string name {get; set;}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85749" y="2480733"/>
            <a:ext cx="1371601" cy="208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61801" y="2860584"/>
            <a:ext cx="404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block of code to the right and the one above are effectively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297705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55304"/>
            <a:ext cx="9601196" cy="92109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get</a:t>
            </a:r>
            <a:r>
              <a:rPr lang="en-US" dirty="0"/>
              <a:t> and </a:t>
            </a:r>
            <a:r>
              <a:rPr lang="en-US" b="1" i="1" dirty="0"/>
              <a:t>set </a:t>
            </a:r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76400"/>
            <a:ext cx="9601196" cy="4572000"/>
          </a:xfrm>
        </p:spPr>
        <p:txBody>
          <a:bodyPr>
            <a:normAutofit/>
          </a:bodyPr>
          <a:lstStyle/>
          <a:p>
            <a:r>
              <a:rPr lang="en-US" dirty="0"/>
              <a:t>These two codes (</a:t>
            </a:r>
            <a:r>
              <a:rPr lang="en-US" b="1" i="1" dirty="0">
                <a:solidFill>
                  <a:srgbClr val="FF0000"/>
                </a:solidFill>
              </a:rPr>
              <a:t>get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set</a:t>
            </a:r>
            <a:r>
              <a:rPr lang="en-US" dirty="0"/>
              <a:t>) are called </a:t>
            </a:r>
            <a:r>
              <a:rPr lang="en-US" b="1" i="1" dirty="0">
                <a:solidFill>
                  <a:srgbClr val="FF0000"/>
                </a:solidFill>
              </a:rPr>
              <a:t>accessors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i="1" dirty="0">
                <a:solidFill>
                  <a:srgbClr val="FF0000"/>
                </a:solidFill>
              </a:rPr>
              <a:t>mutators</a:t>
            </a:r>
            <a:r>
              <a:rPr lang="en-US" dirty="0"/>
              <a:t>, or the </a:t>
            </a:r>
            <a:r>
              <a:rPr lang="en-US" b="1" i="1" dirty="0">
                <a:solidFill>
                  <a:srgbClr val="FF0000"/>
                </a:solidFill>
              </a:rPr>
              <a:t>getter</a:t>
            </a:r>
            <a:r>
              <a:rPr lang="en-US" dirty="0"/>
              <a:t> and the </a:t>
            </a:r>
            <a:r>
              <a:rPr lang="en-US" b="1" i="1" dirty="0">
                <a:solidFill>
                  <a:srgbClr val="FF0000"/>
                </a:solidFill>
              </a:rPr>
              <a:t>setter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shortcut on the previous slide is called </a:t>
            </a:r>
            <a:r>
              <a:rPr lang="en-US" b="1" i="1" dirty="0">
                <a:solidFill>
                  <a:srgbClr val="FF0000"/>
                </a:solidFill>
              </a:rPr>
              <a:t>auto-implemented properties </a:t>
            </a:r>
            <a:r>
              <a:rPr lang="en-US" dirty="0">
                <a:solidFill>
                  <a:schemeClr val="tx1"/>
                </a:solidFill>
              </a:rPr>
              <a:t>and is a newer addition to C#.</a:t>
            </a:r>
          </a:p>
          <a:p>
            <a:r>
              <a:rPr lang="en-US" dirty="0">
                <a:solidFill>
                  <a:schemeClr val="tx1"/>
                </a:solidFill>
              </a:rPr>
              <a:t>You do not have to provide both a getter and a setter.  You could do: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name {get;}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the property read only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OR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name {set;}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can set but not read (rare)</a:t>
            </a:r>
          </a:p>
        </p:txBody>
      </p:sp>
    </p:spTree>
    <p:extLst>
      <p:ext uri="{BB962C8B-B14F-4D97-AF65-F5344CB8AC3E}">
        <p14:creationId xmlns:p14="http://schemas.microsoft.com/office/powerpoint/2010/main" val="1103248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1270</Words>
  <Application>Microsoft Office PowerPoint</Application>
  <PresentationFormat>Widescreen</PresentationFormat>
  <Paragraphs>130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Garamond</vt:lpstr>
      <vt:lpstr>Organic</vt:lpstr>
      <vt:lpstr>Objects, Properties and Instance Variables</vt:lpstr>
      <vt:lpstr>History of “OOPS” – Object Oriented Programming Systems</vt:lpstr>
      <vt:lpstr>What is an object?</vt:lpstr>
      <vt:lpstr>Object terms (cross-language)</vt:lpstr>
      <vt:lpstr>Objects and Instance Variables</vt:lpstr>
      <vt:lpstr>Example of Instance Variables or fields for the Dog class (remember a class is a template or pattern)</vt:lpstr>
      <vt:lpstr>Properties in C#</vt:lpstr>
      <vt:lpstr>What do Properties look like?</vt:lpstr>
      <vt:lpstr>The get and set Properties</vt:lpstr>
      <vt:lpstr>Updated Dog Class with Auto-Implemented Properties</vt:lpstr>
      <vt:lpstr>To Access (get or set) a Property of a class</vt:lpstr>
      <vt:lpstr>Pillars of OOPS</vt:lpstr>
      <vt:lpstr>How do we Make an Object?</vt:lpstr>
      <vt:lpstr>You do it!</vt:lpstr>
      <vt:lpstr>To Use InputBox in C#</vt:lpstr>
      <vt:lpstr>To Use String Interpolation (substitution) outside Console.WriteLine(“”);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Objects, Properties and Instance Variables</dc:title>
  <dc:creator>loakley@wcpschools.wcpss.local</dc:creator>
  <cp:lastModifiedBy>loakley@wcpschools.wcpss.local</cp:lastModifiedBy>
  <cp:revision>32</cp:revision>
  <dcterms:created xsi:type="dcterms:W3CDTF">2018-01-31T23:13:03Z</dcterms:created>
  <dcterms:modified xsi:type="dcterms:W3CDTF">2019-02-04T12:56:11Z</dcterms:modified>
</cp:coreProperties>
</file>