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71" r:id="rId11"/>
    <p:sldId id="264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58" d="100"/>
          <a:sy n="58" d="100"/>
        </p:scale>
        <p:origin x="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978E-D033-403C-B73E-9F3C3C03EC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Objects and Classes:  Constructors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57D9A-FE37-4A24-8FC1-FA999F53B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Programming II</a:t>
            </a:r>
          </a:p>
          <a:p>
            <a:r>
              <a:rPr lang="en-US" dirty="0"/>
              <a:t>North Carolina Department of Public Instruction</a:t>
            </a:r>
          </a:p>
        </p:txBody>
      </p:sp>
    </p:spTree>
    <p:extLst>
      <p:ext uri="{BB962C8B-B14F-4D97-AF65-F5344CB8AC3E}">
        <p14:creationId xmlns:p14="http://schemas.microsoft.com/office/powerpoint/2010/main" val="1418373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60A9-B9A8-43C7-A82A-B05B5DA4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03836"/>
            <a:ext cx="9601196" cy="714147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Constructor Nuances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5669-E221-493E-A93F-BDD73461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272209"/>
            <a:ext cx="9601196" cy="4929808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/>
              <a:t>While you’re at it, your default constructor should probably initialize all instance variables, like this:</a:t>
            </a:r>
          </a:p>
          <a:p>
            <a:pPr marL="457200" lvl="1" indent="0">
              <a:buNone/>
            </a:pPr>
            <a:r>
              <a:rPr lang="en-US" sz="2400" b="1" dirty="0"/>
              <a:t>class Dog</a:t>
            </a:r>
          </a:p>
          <a:p>
            <a:pPr marL="457200" lvl="1" indent="0">
              <a:buNone/>
            </a:pPr>
            <a:r>
              <a:rPr lang="en-US" sz="2400" b="1" dirty="0"/>
              <a:t>{</a:t>
            </a:r>
          </a:p>
          <a:p>
            <a:pPr marL="457200" lvl="1" indent="0">
              <a:buNone/>
            </a:pPr>
            <a:r>
              <a:rPr lang="en-US" sz="2400" b="1" dirty="0"/>
              <a:t>   public string name {get; set;}</a:t>
            </a:r>
          </a:p>
          <a:p>
            <a:pPr marL="457200" lvl="1" indent="0">
              <a:buNone/>
            </a:pPr>
            <a:r>
              <a:rPr lang="en-US" sz="2400" b="1" dirty="0"/>
              <a:t>   public string color {get; set;}</a:t>
            </a:r>
          </a:p>
          <a:p>
            <a:pPr marL="457200" lvl="1" indent="0">
              <a:buNone/>
            </a:pPr>
            <a:r>
              <a:rPr lang="en-US" sz="2400" b="1" dirty="0"/>
              <a:t>   public double weight {get; set;}</a:t>
            </a:r>
          </a:p>
          <a:p>
            <a:pPr marL="457200" lvl="1" indent="0">
              <a:buNone/>
            </a:pPr>
            <a:endParaRPr lang="en-US" sz="2400" b="1" dirty="0"/>
          </a:p>
          <a:p>
            <a:pPr marL="457200" lvl="1" indent="0">
              <a:buNone/>
            </a:pPr>
            <a:r>
              <a:rPr lang="en-US" sz="2400" b="1" dirty="0"/>
              <a:t>   public Dog()</a:t>
            </a:r>
          </a:p>
          <a:p>
            <a:pPr marL="457200" lvl="1" indent="0">
              <a:buNone/>
            </a:pPr>
            <a:r>
              <a:rPr lang="en-US" sz="2400" b="1" dirty="0"/>
              <a:t>   {    </a:t>
            </a:r>
            <a:r>
              <a:rPr lang="en-US" sz="2400" b="1" dirty="0">
                <a:solidFill>
                  <a:srgbClr val="00B050"/>
                </a:solidFill>
              </a:rPr>
              <a:t>// default constructor because no parameters</a:t>
            </a:r>
          </a:p>
          <a:p>
            <a:pPr marL="457200" lvl="1" indent="0">
              <a:buNone/>
            </a:pPr>
            <a:r>
              <a:rPr lang="en-US" sz="2400" b="1" dirty="0"/>
              <a:t>       name = “”;</a:t>
            </a:r>
          </a:p>
          <a:p>
            <a:pPr marL="457200" lvl="1" indent="0">
              <a:buNone/>
            </a:pPr>
            <a:r>
              <a:rPr lang="en-US" sz="2400" b="1" dirty="0"/>
              <a:t>       color = “”;</a:t>
            </a:r>
          </a:p>
          <a:p>
            <a:pPr marL="457200" lvl="1" indent="0">
              <a:buNone/>
            </a:pPr>
            <a:r>
              <a:rPr lang="en-US" sz="2400" b="1" dirty="0"/>
              <a:t>       weight = 0;</a:t>
            </a:r>
          </a:p>
          <a:p>
            <a:pPr marL="457200" lvl="1" indent="0">
              <a:buNone/>
            </a:pPr>
            <a:r>
              <a:rPr lang="en-US" sz="2400" b="1" dirty="0"/>
              <a:t>   }</a:t>
            </a:r>
          </a:p>
          <a:p>
            <a:pPr marL="457200" lvl="1" indent="0">
              <a:buNone/>
            </a:pPr>
            <a:r>
              <a:rPr 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4193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BE73-530E-4872-899B-8BF4D742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50827"/>
            <a:ext cx="9601196" cy="727399"/>
          </a:xfrm>
        </p:spPr>
        <p:txBody>
          <a:bodyPr>
            <a:normAutofit fontScale="90000"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139A-91AA-4FFF-BA84-FA526EAD1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378226"/>
            <a:ext cx="9601196" cy="4497642"/>
          </a:xfrm>
        </p:spPr>
        <p:txBody>
          <a:bodyPr/>
          <a:lstStyle/>
          <a:p>
            <a:r>
              <a:rPr lang="en-US" dirty="0"/>
              <a:t>Now we get to an idea that a lot of beginning OOPS programmers have trouble with: the idea of an object’s “self”.</a:t>
            </a:r>
          </a:p>
          <a:p>
            <a:r>
              <a:rPr lang="en-US" dirty="0"/>
              <a:t>When you are inside an object, how do you refer to yourself?  When you are OUTSIDE the object, you can use the object name: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Dog coco = new Dog();</a:t>
            </a:r>
          </a:p>
          <a:p>
            <a:r>
              <a:rPr lang="en-US" dirty="0"/>
              <a:t>Now you can use “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coco</a:t>
            </a:r>
            <a:r>
              <a:rPr lang="en-US" dirty="0"/>
              <a:t>” to refer to the object.</a:t>
            </a:r>
          </a:p>
          <a:p>
            <a:r>
              <a:rPr lang="en-US" dirty="0"/>
              <a:t>But what about inside?  Like inside a constructor or another method?</a:t>
            </a:r>
          </a:p>
          <a:p>
            <a:r>
              <a:rPr lang="en-US" dirty="0"/>
              <a:t>Each object-oriented language has a special word that an object can use to refer to itself:  in VB it is “Me”; in Smalltalk, C++, and Python it is “self”; in Java and C# it is “</a:t>
            </a:r>
            <a:r>
              <a:rPr lang="en-US" b="1" i="1" dirty="0">
                <a:solidFill>
                  <a:srgbClr val="FF0000"/>
                </a:solidFill>
              </a:rPr>
              <a:t>this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306350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5524-72CF-4C66-9AF5-79BF117F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50828"/>
            <a:ext cx="9601196" cy="753903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A5A08-A123-4BC0-BD99-55B317148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258957"/>
            <a:ext cx="9601196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sometimes need to use “this” when there is a </a:t>
            </a:r>
            <a:r>
              <a:rPr lang="en-US" b="1" i="1" dirty="0">
                <a:solidFill>
                  <a:srgbClr val="FF0000"/>
                </a:solidFill>
              </a:rPr>
              <a:t>collision</a:t>
            </a:r>
            <a:r>
              <a:rPr lang="en-US" dirty="0"/>
              <a:t> of names.</a:t>
            </a:r>
          </a:p>
          <a:p>
            <a:r>
              <a:rPr lang="en-US" dirty="0"/>
              <a:t>Remember the Dog constructor from a few slides back?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Dog(string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theName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theColor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theWeight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  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parameterized constructor - create a Dog with all data provided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name =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theName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color =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theColor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weight =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theWeight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It would have been much nicer if I hadn’t had to come up with “new” names for the parameters.  I could’ve used the same names and then used “this” in the code, like the following.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90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F70D-A72D-46EA-A784-75B3AB08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77333"/>
            <a:ext cx="9601196" cy="67439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5647-EA3D-4F18-864C-F188B46A2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351723"/>
            <a:ext cx="9601196" cy="442622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Dog(string name, string color, double weight)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  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parameterized constructor - create a Dog with all data provided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this.name = name;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this.color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color;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this.weight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weight;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“this” distinguishes the instance data from the 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You will see “this” used in </a:t>
            </a:r>
            <a:r>
              <a:rPr lang="en-US" dirty="0" err="1">
                <a:cs typeface="Consolas" panose="020B0609020204030204" pitchFamily="49" charset="0"/>
              </a:rPr>
              <a:t>ctors</a:t>
            </a:r>
            <a:r>
              <a:rPr lang="en-US" dirty="0">
                <a:cs typeface="Consolas" panose="020B0609020204030204" pitchFamily="49" charset="0"/>
              </a:rPr>
              <a:t> a lot for this reason ;-), pun intended!</a:t>
            </a:r>
          </a:p>
        </p:txBody>
      </p:sp>
    </p:spTree>
    <p:extLst>
      <p:ext uri="{BB962C8B-B14F-4D97-AF65-F5344CB8AC3E}">
        <p14:creationId xmlns:p14="http://schemas.microsoft.com/office/powerpoint/2010/main" val="597249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840F-A731-4C28-B060-3DA0A848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64081"/>
            <a:ext cx="9601196" cy="700894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Constructors with Default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5988D-5514-42FF-9907-C374A169A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258957"/>
            <a:ext cx="9601196" cy="4863547"/>
          </a:xfrm>
        </p:spPr>
        <p:txBody>
          <a:bodyPr>
            <a:normAutofit/>
          </a:bodyPr>
          <a:lstStyle/>
          <a:p>
            <a:r>
              <a:rPr lang="en-US" dirty="0"/>
              <a:t>You can also make constructors have “</a:t>
            </a:r>
            <a:r>
              <a:rPr lang="en-US" b="1" i="1" dirty="0">
                <a:solidFill>
                  <a:srgbClr val="FF0000"/>
                </a:solidFill>
              </a:rPr>
              <a:t>default parameters</a:t>
            </a:r>
            <a:r>
              <a:rPr lang="en-US" dirty="0"/>
              <a:t>”.</a:t>
            </a:r>
          </a:p>
          <a:p>
            <a:r>
              <a:rPr lang="en-US" dirty="0"/>
              <a:t>This means you list the default value for a parameter if it is omitted.</a:t>
            </a:r>
          </a:p>
          <a:p>
            <a:r>
              <a:rPr lang="en-US" dirty="0"/>
              <a:t>For example, in the following </a:t>
            </a:r>
            <a:r>
              <a:rPr lang="en-US" dirty="0" err="1"/>
              <a:t>ctor</a:t>
            </a:r>
            <a:r>
              <a:rPr lang="en-US" dirty="0"/>
              <a:t> for the Dog class:</a:t>
            </a:r>
          </a:p>
          <a:p>
            <a:pPr marL="457200" lvl="1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Dog(string name, string color, double weight = 0)</a:t>
            </a:r>
          </a:p>
          <a:p>
            <a:pPr marL="457200" lvl="1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this.name = name;</a:t>
            </a:r>
          </a:p>
          <a:p>
            <a:pPr marL="457200" lvl="1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this.color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color;</a:t>
            </a:r>
          </a:p>
          <a:p>
            <a:pPr marL="457200" lvl="1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this.weight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weight;</a:t>
            </a:r>
          </a:p>
          <a:p>
            <a:pPr marL="457200" lvl="1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cs typeface="Consolas" panose="020B0609020204030204" pitchFamily="49" charset="0"/>
              </a:rPr>
              <a:t>The “double weight = 0” means that the weight can be omitted and it will be supplied with the value 0, like this:</a:t>
            </a:r>
          </a:p>
          <a:p>
            <a:pPr marL="457200" lvl="1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Dog lassie = new Dog(“Lassie”, “brown”);</a:t>
            </a:r>
          </a:p>
        </p:txBody>
      </p:sp>
    </p:spTree>
    <p:extLst>
      <p:ext uri="{BB962C8B-B14F-4D97-AF65-F5344CB8AC3E}">
        <p14:creationId xmlns:p14="http://schemas.microsoft.com/office/powerpoint/2010/main" val="120334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C5F9-CFB2-44DD-82DC-94FD0BCD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77332"/>
            <a:ext cx="9601196" cy="793659"/>
          </a:xfrm>
        </p:spPr>
        <p:txBody>
          <a:bodyPr/>
          <a:lstStyle/>
          <a:p>
            <a:r>
              <a:rPr lang="en-US" dirty="0"/>
              <a:t>You do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E2FDF-095D-4FBD-943F-C7131F05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470991"/>
            <a:ext cx="9601196" cy="5039199"/>
          </a:xfrm>
        </p:spPr>
        <p:txBody>
          <a:bodyPr>
            <a:normAutofit fontScale="92500"/>
          </a:bodyPr>
          <a:lstStyle/>
          <a:p>
            <a:r>
              <a:rPr lang="en-US" dirty="0"/>
              <a:t>Open your Animals project from yesterday.</a:t>
            </a:r>
          </a:p>
          <a:p>
            <a:r>
              <a:rPr lang="en-US" dirty="0"/>
              <a:t>Modify your Dog class to have a default constructor, a parameterized constructor with just name, and a parameterized constructor with name, color, and weight.</a:t>
            </a:r>
          </a:p>
          <a:p>
            <a:r>
              <a:rPr lang="en-US" dirty="0"/>
              <a:t>In your button click, add code to create two more Dog objects:  one from the name only constructor, and one from the name, color, and weight constructor.</a:t>
            </a:r>
          </a:p>
          <a:p>
            <a:r>
              <a:rPr lang="en-US" dirty="0"/>
              <a:t>For the Dog created with just a name, add the color and weight after creation.</a:t>
            </a:r>
          </a:p>
          <a:p>
            <a:r>
              <a:rPr lang="en-US" dirty="0"/>
              <a:t>You do not have to get input from the user for the values for the two new Dogs (that is, you can hard code the values if you wish).</a:t>
            </a:r>
          </a:p>
          <a:p>
            <a:r>
              <a:rPr lang="en-US" dirty="0"/>
              <a:t>Write the data of all three Dogs to the label.</a:t>
            </a:r>
          </a:p>
          <a:p>
            <a:r>
              <a:rPr lang="en-US" dirty="0"/>
              <a:t>Make your output look something like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223500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57A1-C537-4344-AAF2-2CAF37DE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 descr="Animals">
            <a:extLst>
              <a:ext uri="{FF2B5EF4-FFF2-40B4-BE49-F238E27FC236}">
                <a16:creationId xmlns:a16="http://schemas.microsoft.com/office/drawing/2014/main" id="{88BF9DB5-4930-49E4-8A2C-0C6D58260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3620" y="2531165"/>
            <a:ext cx="3564759" cy="3564759"/>
          </a:xfrm>
        </p:spPr>
      </p:pic>
    </p:spTree>
    <p:extLst>
      <p:ext uri="{BB962C8B-B14F-4D97-AF65-F5344CB8AC3E}">
        <p14:creationId xmlns:p14="http://schemas.microsoft.com/office/powerpoint/2010/main" val="229543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4AD7-7F0A-4EA2-A6FA-6D765D45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90585"/>
            <a:ext cx="9601196" cy="70089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F9CFB-B97B-442E-B9A2-68BC5FAF1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391479"/>
            <a:ext cx="9601196" cy="44843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</a:t>
            </a:r>
            <a:r>
              <a:rPr lang="en-US" b="1" i="1" dirty="0"/>
              <a:t>object</a:t>
            </a:r>
            <a:r>
              <a:rPr lang="en-US" dirty="0"/>
              <a:t> is an </a:t>
            </a:r>
            <a:r>
              <a:rPr lang="en-US" b="1" i="1" dirty="0"/>
              <a:t>encapsulation</a:t>
            </a:r>
            <a:r>
              <a:rPr lang="en-US" dirty="0"/>
              <a:t> of </a:t>
            </a:r>
            <a:r>
              <a:rPr lang="en-US" b="1" i="1" dirty="0"/>
              <a:t>data</a:t>
            </a:r>
            <a:r>
              <a:rPr lang="en-US" dirty="0"/>
              <a:t> and </a:t>
            </a:r>
            <a:r>
              <a:rPr lang="en-US" b="1" i="1" dirty="0"/>
              <a:t>behavior</a:t>
            </a:r>
            <a:r>
              <a:rPr lang="en-US" dirty="0"/>
              <a:t>, just like in the real world.  Objects provide </a:t>
            </a:r>
            <a:r>
              <a:rPr lang="en-US" b="1" i="1" dirty="0"/>
              <a:t>abstraction</a:t>
            </a:r>
            <a:r>
              <a:rPr lang="en-US" dirty="0"/>
              <a:t> (</a:t>
            </a:r>
            <a:r>
              <a:rPr lang="en-US" b="1" i="1" dirty="0"/>
              <a:t>black box</a:t>
            </a:r>
            <a:r>
              <a:rPr lang="en-US" dirty="0"/>
              <a:t>) in that they do their work without you needing to know the underlying mechanism.</a:t>
            </a:r>
          </a:p>
          <a:p>
            <a:r>
              <a:rPr lang="en-US" dirty="0"/>
              <a:t>A </a:t>
            </a:r>
            <a:r>
              <a:rPr lang="en-US" b="1" i="1" dirty="0"/>
              <a:t>class</a:t>
            </a:r>
            <a:r>
              <a:rPr lang="en-US" dirty="0"/>
              <a:t> is a </a:t>
            </a:r>
            <a:r>
              <a:rPr lang="en-US" b="1" i="1" dirty="0"/>
              <a:t>template</a:t>
            </a:r>
            <a:r>
              <a:rPr lang="en-US" dirty="0"/>
              <a:t> or cookie cutter for an object.</a:t>
            </a:r>
          </a:p>
          <a:p>
            <a:r>
              <a:rPr lang="en-US" dirty="0"/>
              <a:t>An object is </a:t>
            </a:r>
            <a:r>
              <a:rPr lang="en-US" b="1" i="1" dirty="0"/>
              <a:t>instantiated</a:t>
            </a:r>
            <a:r>
              <a:rPr lang="en-US" dirty="0"/>
              <a:t> from a class.</a:t>
            </a:r>
          </a:p>
          <a:p>
            <a:r>
              <a:rPr lang="en-US" dirty="0"/>
              <a:t>A class (and therefore the objects from it) can contain </a:t>
            </a:r>
            <a:r>
              <a:rPr lang="en-US" b="1" i="1" dirty="0"/>
              <a:t>state</a:t>
            </a:r>
            <a:r>
              <a:rPr lang="en-US" dirty="0"/>
              <a:t> information(data) called </a:t>
            </a:r>
            <a:r>
              <a:rPr lang="en-US" b="1" i="1" dirty="0"/>
              <a:t>instance variables </a:t>
            </a:r>
            <a:r>
              <a:rPr lang="en-US" dirty="0"/>
              <a:t>or </a:t>
            </a:r>
            <a:r>
              <a:rPr lang="en-US" b="1" i="1" dirty="0"/>
              <a:t>fields</a:t>
            </a:r>
            <a:r>
              <a:rPr lang="en-US" dirty="0"/>
              <a:t>.</a:t>
            </a:r>
          </a:p>
          <a:p>
            <a:r>
              <a:rPr lang="en-US" dirty="0"/>
              <a:t>In C# you can provide </a:t>
            </a:r>
            <a:r>
              <a:rPr lang="en-US" b="1" i="1" dirty="0"/>
              <a:t>properties</a:t>
            </a:r>
            <a:r>
              <a:rPr lang="en-US" dirty="0"/>
              <a:t> in place of fields that give the user </a:t>
            </a:r>
            <a:r>
              <a:rPr lang="en-US" b="1" i="1" dirty="0"/>
              <a:t>accessors</a:t>
            </a:r>
            <a:r>
              <a:rPr lang="en-US" dirty="0"/>
              <a:t>, or </a:t>
            </a:r>
            <a:r>
              <a:rPr lang="en-US" b="1" i="1" dirty="0"/>
              <a:t>getters</a:t>
            </a:r>
            <a:r>
              <a:rPr lang="en-US" dirty="0"/>
              <a:t> and </a:t>
            </a:r>
            <a:r>
              <a:rPr lang="en-US" b="1" i="1" dirty="0"/>
              <a:t>setters</a:t>
            </a:r>
            <a:r>
              <a:rPr lang="en-US" dirty="0"/>
              <a:t>.</a:t>
            </a:r>
          </a:p>
          <a:p>
            <a:r>
              <a:rPr lang="en-US" dirty="0"/>
              <a:t>To create (instantiate) an object, you use the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 with the class name:</a:t>
            </a:r>
          </a:p>
          <a:p>
            <a:pPr marL="457200" lvl="1" indent="0">
              <a:buNone/>
            </a:pP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Dog coco = new Dog();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FB51-9426-4369-874C-F993B9A9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48139"/>
            <a:ext cx="9601196" cy="1232452"/>
          </a:xfrm>
        </p:spPr>
        <p:txBody>
          <a:bodyPr>
            <a:normAutofit/>
          </a:bodyPr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BFF6-84A6-4771-AF63-B683A5956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98642"/>
            <a:ext cx="9601196" cy="3477225"/>
          </a:xfrm>
        </p:spPr>
        <p:txBody>
          <a:bodyPr>
            <a:normAutofit/>
          </a:bodyPr>
          <a:lstStyle/>
          <a:p>
            <a:r>
              <a:rPr lang="en-US" dirty="0"/>
              <a:t>When you say:</a:t>
            </a:r>
          </a:p>
          <a:p>
            <a:pPr marL="457200" lvl="1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Dog coco = new Dog();</a:t>
            </a:r>
          </a:p>
          <a:p>
            <a:pPr marL="457200" lvl="1" indent="0">
              <a:buNone/>
            </a:pPr>
            <a:r>
              <a:rPr lang="en-US" sz="2400" dirty="0"/>
              <a:t>The thing on the right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Dog()</a:t>
            </a:r>
            <a:r>
              <a:rPr lang="en-US" sz="2400" dirty="0"/>
              <a:t> is actually a method.  And it is a very special method called a </a:t>
            </a:r>
            <a:r>
              <a:rPr lang="en-US" sz="2400" b="1" i="1" dirty="0">
                <a:solidFill>
                  <a:srgbClr val="FF0000"/>
                </a:solidFill>
              </a:rPr>
              <a:t>constructor</a:t>
            </a:r>
            <a:r>
              <a:rPr lang="en-US" sz="2400" dirty="0"/>
              <a:t>.</a:t>
            </a:r>
          </a:p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constructor</a:t>
            </a:r>
            <a:r>
              <a:rPr lang="en-US" dirty="0"/>
              <a:t> is a special method that helps construct an object.  Duh!</a:t>
            </a:r>
          </a:p>
          <a:p>
            <a:r>
              <a:rPr lang="en-US" dirty="0"/>
              <a:t>A constructor </a:t>
            </a:r>
            <a:r>
              <a:rPr lang="en-US" b="1" i="1" dirty="0">
                <a:solidFill>
                  <a:srgbClr val="FF0000"/>
                </a:solidFill>
              </a:rPr>
              <a:t>ALWAYS</a:t>
            </a:r>
            <a:r>
              <a:rPr lang="en-US" dirty="0"/>
              <a:t> has the same name as the class!  That’s how you know it is a constructor!</a:t>
            </a:r>
          </a:p>
        </p:txBody>
      </p:sp>
    </p:spTree>
    <p:extLst>
      <p:ext uri="{BB962C8B-B14F-4D97-AF65-F5344CB8AC3E}">
        <p14:creationId xmlns:p14="http://schemas.microsoft.com/office/powerpoint/2010/main" val="220746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2A5A-AD37-4B07-AEAD-A450A707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36968"/>
            <a:ext cx="9601196" cy="720771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Constructors,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D9F32-C291-4DD0-8E81-98D42EBE4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457739"/>
            <a:ext cx="9601196" cy="462500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If you do not provide a constructor in your class, C# gives you the </a:t>
            </a:r>
            <a:r>
              <a:rPr lang="en-US" b="1" i="1" dirty="0">
                <a:solidFill>
                  <a:srgbClr val="FF0000"/>
                </a:solidFill>
              </a:rPr>
              <a:t>default constructor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class Dog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public string name {get; set;}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public string color {get; set;}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public double weight {get; set;}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Because we did not specify a constructor, we got the default constructor, which is: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 Dog()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   // empty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cs typeface="Consolas" panose="020B0609020204030204" pitchFamily="49" charset="0"/>
              </a:rPr>
              <a:t>It has no parameters, is empty, and does nothing.  We didn’t see it, but it was there.</a:t>
            </a:r>
          </a:p>
        </p:txBody>
      </p:sp>
    </p:spTree>
    <p:extLst>
      <p:ext uri="{BB962C8B-B14F-4D97-AF65-F5344CB8AC3E}">
        <p14:creationId xmlns:p14="http://schemas.microsoft.com/office/powerpoint/2010/main" val="167426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0F9F-A443-436E-9B47-9C3274E01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6D75-FCA6-4F92-8B77-34F75C44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constructor is always called when the </a:t>
            </a:r>
            <a:r>
              <a:rPr lang="en-US" b="1" i="1" dirty="0"/>
              <a:t>new</a:t>
            </a:r>
            <a:r>
              <a:rPr lang="en-US" dirty="0"/>
              <a:t> keyword is used.</a:t>
            </a:r>
          </a:p>
          <a:p>
            <a:r>
              <a:rPr lang="en-US" dirty="0"/>
              <a:t>So when you say: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Dog coco = new Dog();</a:t>
            </a:r>
          </a:p>
          <a:p>
            <a:r>
              <a:rPr lang="en-US" dirty="0"/>
              <a:t>The constructor that looks like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Dog()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(no parameters) </a:t>
            </a:r>
            <a:r>
              <a:rPr lang="en-US" dirty="0"/>
              <a:t>is being called.</a:t>
            </a:r>
          </a:p>
          <a:p>
            <a:r>
              <a:rPr lang="en-US" dirty="0"/>
              <a:t>Your class can have as many constructors as you like!</a:t>
            </a:r>
          </a:p>
        </p:txBody>
      </p:sp>
    </p:spTree>
    <p:extLst>
      <p:ext uri="{BB962C8B-B14F-4D97-AF65-F5344CB8AC3E}">
        <p14:creationId xmlns:p14="http://schemas.microsoft.com/office/powerpoint/2010/main" val="417035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5CC4-CF5C-4860-BA29-0348C4DF0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56846"/>
            <a:ext cx="9601196" cy="674390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Constructors,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23742-197C-4DA6-9FCA-752EA923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431235"/>
            <a:ext cx="9601196" cy="4943061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A class will often want to provide more than one constructor, so that objects from it may be created in many different ways.  </a:t>
            </a:r>
          </a:p>
          <a:p>
            <a:r>
              <a:rPr lang="en-US" dirty="0"/>
              <a:t>For example, with the Dog class: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class Dog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// properties go here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 Dog()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default constructor, does nothing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 Dog(string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theName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    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parameterized constructor - create a Dog with just a name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name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theName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color = “”;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weight = 0;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 Dog(string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theName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theColor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theWeight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  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parameterized constructor - create a Dog with all data provided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name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theName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color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theColor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weight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theWeight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7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F2DA-72E8-4137-8EA4-9D668122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75862"/>
            <a:ext cx="9601196" cy="887895"/>
          </a:xfrm>
        </p:spPr>
        <p:txBody>
          <a:bodyPr/>
          <a:lstStyle/>
          <a:p>
            <a:r>
              <a:rPr lang="en-US" dirty="0"/>
              <a:t>Constructors,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D24D3-C369-4AEF-BAAA-3914070DD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444487"/>
            <a:ext cx="9601196" cy="47310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 three of the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 Dog(…) </a:t>
            </a:r>
            <a:r>
              <a:rPr lang="en-US" dirty="0"/>
              <a:t>methods are constructors (sometimes abbreviated </a:t>
            </a:r>
            <a:r>
              <a:rPr lang="en-US" b="1" i="1" dirty="0" err="1">
                <a:solidFill>
                  <a:srgbClr val="FF0000"/>
                </a:solidFill>
              </a:rPr>
              <a:t>ctors</a:t>
            </a:r>
            <a:r>
              <a:rPr lang="en-US" dirty="0"/>
              <a:t>).</a:t>
            </a:r>
          </a:p>
          <a:p>
            <a:r>
              <a:rPr lang="en-US" dirty="0"/>
              <a:t>You can create a Dog object from any of the three: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Dog coco = new Dog(); 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calls the default constructor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Dog lassie = new Dog(“Lassie”);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calls the single parameter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ctor</a:t>
            </a:r>
            <a:endParaRPr lang="en-US" sz="20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Dog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benji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new Dog(“Benji”, “brown”, 20);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calls the three    parameter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ctor</a:t>
            </a:r>
            <a:endParaRPr lang="en-US" sz="20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The compiler knows which constructor to call based on the number, order, and type of the 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Remember, the constructors are </a:t>
            </a:r>
            <a:r>
              <a:rPr lang="en-US" b="1" i="1" dirty="0">
                <a:solidFill>
                  <a:srgbClr val="FF0000"/>
                </a:solidFill>
                <a:cs typeface="Consolas" panose="020B0609020204030204" pitchFamily="49" charset="0"/>
              </a:rPr>
              <a:t>inside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 the class, usually after the </a:t>
            </a:r>
            <a:r>
              <a:rPr lang="en-US" b="1" i="1" dirty="0">
                <a:solidFill>
                  <a:srgbClr val="FF0000"/>
                </a:solidFill>
                <a:cs typeface="Consolas" panose="020B0609020204030204" pitchFamily="49" charset="0"/>
              </a:rPr>
              <a:t>instance data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, and they must have the </a:t>
            </a:r>
            <a:r>
              <a:rPr lang="en-US" b="1" i="1" dirty="0">
                <a:solidFill>
                  <a:srgbClr val="FF0000"/>
                </a:solidFill>
                <a:cs typeface="Consolas" panose="020B0609020204030204" pitchFamily="49" charset="0"/>
              </a:rPr>
              <a:t>exact same name 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as the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How do you know which constructors to provide?  It depends on the needs of the </a:t>
            </a:r>
            <a:r>
              <a:rPr lang="en-US" b="1" i="1" dirty="0">
                <a:solidFill>
                  <a:srgbClr val="FF0000"/>
                </a:solidFill>
                <a:cs typeface="Consolas" panose="020B0609020204030204" pitchFamily="49" charset="0"/>
              </a:rPr>
              <a:t>clients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 (users) of your class.</a:t>
            </a:r>
          </a:p>
        </p:txBody>
      </p:sp>
    </p:spTree>
    <p:extLst>
      <p:ext uri="{BB962C8B-B14F-4D97-AF65-F5344CB8AC3E}">
        <p14:creationId xmlns:p14="http://schemas.microsoft.com/office/powerpoint/2010/main" val="262146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9A2D-BF0D-425B-938B-807BEB33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30342"/>
            <a:ext cx="9601196" cy="700894"/>
          </a:xfrm>
        </p:spPr>
        <p:txBody>
          <a:bodyPr>
            <a:normAutofit fontScale="90000"/>
          </a:bodyPr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999A9-CCAD-4EF3-806A-D15C4DAC7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431235"/>
            <a:ext cx="9601196" cy="4704521"/>
          </a:xfrm>
        </p:spPr>
        <p:txBody>
          <a:bodyPr>
            <a:normAutofit/>
          </a:bodyPr>
          <a:lstStyle/>
          <a:p>
            <a:r>
              <a:rPr lang="en-US" dirty="0"/>
              <a:t>When you have multiple methods in C# with the </a:t>
            </a:r>
            <a:r>
              <a:rPr lang="en-US" b="1" i="1" dirty="0">
                <a:solidFill>
                  <a:srgbClr val="FF0000"/>
                </a:solidFill>
              </a:rPr>
              <a:t>same name </a:t>
            </a:r>
            <a:r>
              <a:rPr lang="en-US" dirty="0"/>
              <a:t>but </a:t>
            </a:r>
            <a:r>
              <a:rPr lang="en-US" b="1" i="1" dirty="0">
                <a:solidFill>
                  <a:srgbClr val="FF0000"/>
                </a:solidFill>
              </a:rPr>
              <a:t>different parameter lists</a:t>
            </a:r>
            <a:r>
              <a:rPr lang="en-US" dirty="0"/>
              <a:t>, it is called </a:t>
            </a:r>
            <a:r>
              <a:rPr lang="en-US" b="1" i="1" dirty="0">
                <a:solidFill>
                  <a:srgbClr val="FF0000"/>
                </a:solidFill>
              </a:rPr>
              <a:t>overloading</a:t>
            </a:r>
            <a:r>
              <a:rPr lang="en-US" dirty="0"/>
              <a:t>.</a:t>
            </a:r>
          </a:p>
          <a:p>
            <a:r>
              <a:rPr lang="en-US" dirty="0"/>
              <a:t>You can do this with ANY method, not just constructors!  And this is a very </a:t>
            </a:r>
            <a:r>
              <a:rPr lang="en-US" b="1" dirty="0"/>
              <a:t>key</a:t>
            </a:r>
            <a:r>
              <a:rPr lang="en-US" dirty="0"/>
              <a:t> and </a:t>
            </a:r>
            <a:r>
              <a:rPr lang="en-US" b="1" dirty="0"/>
              <a:t>powerful</a:t>
            </a:r>
            <a:r>
              <a:rPr lang="en-US" dirty="0"/>
              <a:t> part of object-oriented programming.</a:t>
            </a:r>
          </a:p>
          <a:p>
            <a:r>
              <a:rPr lang="en-US" dirty="0"/>
              <a:t>That’s why, in VB, you could do:</a:t>
            </a:r>
          </a:p>
          <a:p>
            <a:pPr marL="457200" lvl="1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MessageBox.Show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(“Here is the message”)</a:t>
            </a:r>
          </a:p>
          <a:p>
            <a:r>
              <a:rPr lang="en-US" dirty="0"/>
              <a:t>But you could also do:</a:t>
            </a:r>
          </a:p>
          <a:p>
            <a:pPr marL="457200" lvl="1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MessageBox.Show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(“Here is the message”, “Here is the title”)</a:t>
            </a:r>
          </a:p>
          <a:p>
            <a:r>
              <a:rPr lang="en-US" dirty="0" err="1"/>
              <a:t>MessageBox.Show</a:t>
            </a:r>
            <a:r>
              <a:rPr lang="en-US" dirty="0"/>
              <a:t> is overloaded!  You just didn’t know it.</a:t>
            </a:r>
          </a:p>
        </p:txBody>
      </p:sp>
    </p:spTree>
    <p:extLst>
      <p:ext uri="{BB962C8B-B14F-4D97-AF65-F5344CB8AC3E}">
        <p14:creationId xmlns:p14="http://schemas.microsoft.com/office/powerpoint/2010/main" val="397331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60A9-B9A8-43C7-A82A-B05B5DA4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03836"/>
            <a:ext cx="9601196" cy="714147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Constructor Nuances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5669-E221-493E-A93F-BDD73461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272209"/>
            <a:ext cx="9601196" cy="492980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you provide any constructor other than the default, you </a:t>
            </a:r>
            <a:r>
              <a:rPr lang="en-US" b="1" i="1" dirty="0">
                <a:solidFill>
                  <a:srgbClr val="FF0000"/>
                </a:solidFill>
              </a:rPr>
              <a:t>lose</a:t>
            </a:r>
            <a:r>
              <a:rPr lang="en-US" dirty="0"/>
              <a:t> the automatic default constructor that C# gave you.  You must explicitly specify it.  So it’s good practice to always specify it from the beginning.</a:t>
            </a:r>
          </a:p>
          <a:p>
            <a:r>
              <a:rPr lang="en-US" dirty="0"/>
              <a:t>This means in your Dog class yesterday, you really should have done this:</a:t>
            </a:r>
          </a:p>
          <a:p>
            <a:pPr marL="457200" lvl="1" indent="0">
              <a:buNone/>
            </a:pPr>
            <a:r>
              <a:rPr lang="en-US" sz="2400" b="1" dirty="0"/>
              <a:t>class Dog</a:t>
            </a:r>
          </a:p>
          <a:p>
            <a:pPr marL="457200" lvl="1" indent="0">
              <a:buNone/>
            </a:pPr>
            <a:r>
              <a:rPr lang="en-US" sz="2400" b="1" dirty="0"/>
              <a:t>{</a:t>
            </a:r>
          </a:p>
          <a:p>
            <a:pPr marL="457200" lvl="1" indent="0">
              <a:buNone/>
            </a:pPr>
            <a:r>
              <a:rPr lang="en-US" sz="2400" b="1" dirty="0"/>
              <a:t>   public string name {get; set;}</a:t>
            </a:r>
          </a:p>
          <a:p>
            <a:pPr marL="457200" lvl="1" indent="0">
              <a:buNone/>
            </a:pPr>
            <a:r>
              <a:rPr lang="en-US" sz="2400" b="1" dirty="0"/>
              <a:t>   public string color {get; set;}</a:t>
            </a:r>
          </a:p>
          <a:p>
            <a:pPr marL="457200" lvl="1" indent="0">
              <a:buNone/>
            </a:pPr>
            <a:r>
              <a:rPr lang="en-US" sz="2400" b="1" dirty="0"/>
              <a:t>   public double weight {get; set;}</a:t>
            </a:r>
          </a:p>
          <a:p>
            <a:pPr marL="457200" lvl="1" indent="0">
              <a:buNone/>
            </a:pPr>
            <a:endParaRPr lang="en-US" sz="2400" b="1" dirty="0"/>
          </a:p>
          <a:p>
            <a:pPr marL="457200" lvl="1" indent="0">
              <a:buNone/>
            </a:pPr>
            <a:r>
              <a:rPr lang="en-US" sz="2400" b="1" dirty="0"/>
              <a:t>   public Dog()</a:t>
            </a:r>
          </a:p>
          <a:p>
            <a:pPr marL="457200" lvl="1" indent="0">
              <a:buNone/>
            </a:pPr>
            <a:r>
              <a:rPr lang="en-US" sz="2400" b="1" dirty="0"/>
              <a:t>   {    // default constructor</a:t>
            </a:r>
          </a:p>
          <a:p>
            <a:pPr marL="457200" lvl="1" indent="0">
              <a:buNone/>
            </a:pPr>
            <a:r>
              <a:rPr lang="en-US" sz="2400" b="1" dirty="0"/>
              <a:t>   }</a:t>
            </a:r>
          </a:p>
          <a:p>
            <a:pPr marL="457200" lvl="1" indent="0">
              <a:buNone/>
            </a:pPr>
            <a:r>
              <a:rPr 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6433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113</TotalTime>
  <Words>1433</Words>
  <Application>Microsoft Office PowerPoint</Application>
  <PresentationFormat>Widescreen</PresentationFormat>
  <Paragraphs>148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Consolas</vt:lpstr>
      <vt:lpstr>Garamond</vt:lpstr>
      <vt:lpstr>Organic</vt:lpstr>
      <vt:lpstr>Objects and Classes:  Constructors</vt:lpstr>
      <vt:lpstr>Review</vt:lpstr>
      <vt:lpstr>Constructors</vt:lpstr>
      <vt:lpstr>Constructors, continued</vt:lpstr>
      <vt:lpstr>Constructors, continued</vt:lpstr>
      <vt:lpstr>Constructors, continued</vt:lpstr>
      <vt:lpstr>Constructors, continued</vt:lpstr>
      <vt:lpstr>Overloading</vt:lpstr>
      <vt:lpstr>Constructor Nuances</vt:lpstr>
      <vt:lpstr>Constructor Nuances</vt:lpstr>
      <vt:lpstr>this</vt:lpstr>
      <vt:lpstr>Using this</vt:lpstr>
      <vt:lpstr>Using this</vt:lpstr>
      <vt:lpstr>Constructors with Default Parameters</vt:lpstr>
      <vt:lpstr>You do it!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Classes:  Constructors</dc:title>
  <dc:creator>loakley@wcpschools.wcpss.local</dc:creator>
  <cp:lastModifiedBy>loakley@wcpschools.wcpss.local</cp:lastModifiedBy>
  <cp:revision>40</cp:revision>
  <dcterms:created xsi:type="dcterms:W3CDTF">2018-02-02T00:27:38Z</dcterms:created>
  <dcterms:modified xsi:type="dcterms:W3CDTF">2018-02-09T13:35:28Z</dcterms:modified>
</cp:coreProperties>
</file>