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72" r:id="rId8"/>
    <p:sldId id="271"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67" d="100"/>
          <a:sy n="67" d="100"/>
        </p:scale>
        <p:origin x="9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978E-D033-403C-B73E-9F3C3C03EC72}"/>
              </a:ext>
            </a:extLst>
          </p:cNvPr>
          <p:cNvSpPr>
            <a:spLocks noGrp="1"/>
          </p:cNvSpPr>
          <p:nvPr>
            <p:ph type="ctrTitle"/>
          </p:nvPr>
        </p:nvSpPr>
        <p:spPr/>
        <p:txBody>
          <a:bodyPr/>
          <a:lstStyle/>
          <a:p>
            <a:r>
              <a:rPr lang="en-US" dirty="0"/>
              <a:t>Objects and Classes:  Behavior</a:t>
            </a:r>
          </a:p>
        </p:txBody>
      </p:sp>
      <p:sp>
        <p:nvSpPr>
          <p:cNvPr id="3" name="Subtitle 2">
            <a:extLst>
              <a:ext uri="{FF2B5EF4-FFF2-40B4-BE49-F238E27FC236}">
                <a16:creationId xmlns:a16="http://schemas.microsoft.com/office/drawing/2014/main" id="{16357D9A-FE37-4A24-8FC1-FA999F53BCD8}"/>
              </a:ext>
            </a:extLst>
          </p:cNvPr>
          <p:cNvSpPr>
            <a:spLocks noGrp="1"/>
          </p:cNvSpPr>
          <p:nvPr>
            <p:ph type="subTitle" idx="1"/>
          </p:nvPr>
        </p:nvSpPr>
        <p:spPr/>
        <p:txBody>
          <a:bodyPr/>
          <a:lstStyle/>
          <a:p>
            <a:r>
              <a:rPr lang="en-US" dirty="0"/>
              <a:t>Programming II</a:t>
            </a:r>
          </a:p>
          <a:p>
            <a:r>
              <a:rPr lang="en-US" dirty="0"/>
              <a:t>North Carolina Department of Public Instruction</a:t>
            </a:r>
          </a:p>
        </p:txBody>
      </p:sp>
    </p:spTree>
    <p:extLst>
      <p:ext uri="{BB962C8B-B14F-4D97-AF65-F5344CB8AC3E}">
        <p14:creationId xmlns:p14="http://schemas.microsoft.com/office/powerpoint/2010/main" val="141837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4AD7-7F0A-4EA2-A6FA-6D765D459482}"/>
              </a:ext>
            </a:extLst>
          </p:cNvPr>
          <p:cNvSpPr>
            <a:spLocks noGrp="1"/>
          </p:cNvSpPr>
          <p:nvPr>
            <p:ph type="title"/>
          </p:nvPr>
        </p:nvSpPr>
        <p:spPr>
          <a:xfrm>
            <a:off x="1295401" y="690585"/>
            <a:ext cx="9601196" cy="700894"/>
          </a:xfrm>
        </p:spPr>
        <p:txBody>
          <a:bodyPr>
            <a:normAutofit fontScale="90000"/>
          </a:bodyPr>
          <a:lstStyle/>
          <a:p>
            <a:r>
              <a:rPr lang="en-US" dirty="0"/>
              <a:t>Review</a:t>
            </a:r>
          </a:p>
        </p:txBody>
      </p:sp>
      <p:sp>
        <p:nvSpPr>
          <p:cNvPr id="3" name="Content Placeholder 2">
            <a:extLst>
              <a:ext uri="{FF2B5EF4-FFF2-40B4-BE49-F238E27FC236}">
                <a16:creationId xmlns:a16="http://schemas.microsoft.com/office/drawing/2014/main" id="{F6BF9CFB-B97B-442E-B9A2-68BC5FAF173C}"/>
              </a:ext>
            </a:extLst>
          </p:cNvPr>
          <p:cNvSpPr>
            <a:spLocks noGrp="1"/>
          </p:cNvSpPr>
          <p:nvPr>
            <p:ph idx="1"/>
          </p:nvPr>
        </p:nvSpPr>
        <p:spPr>
          <a:xfrm>
            <a:off x="1295401" y="1219200"/>
            <a:ext cx="9601196" cy="4916557"/>
          </a:xfrm>
        </p:spPr>
        <p:txBody>
          <a:bodyPr>
            <a:normAutofit lnSpcReduction="10000"/>
          </a:bodyPr>
          <a:lstStyle/>
          <a:p>
            <a:r>
              <a:rPr lang="en-US" dirty="0"/>
              <a:t>When you </a:t>
            </a:r>
            <a:r>
              <a:rPr lang="en-US" b="1" i="1" dirty="0"/>
              <a:t>instantiate</a:t>
            </a:r>
            <a:r>
              <a:rPr lang="en-US" dirty="0"/>
              <a:t> an object from a class using the keyword </a:t>
            </a:r>
            <a:r>
              <a:rPr lang="en-US" b="1" i="1" dirty="0"/>
              <a:t>new</a:t>
            </a:r>
            <a:r>
              <a:rPr lang="en-US" dirty="0"/>
              <a:t>, a </a:t>
            </a:r>
            <a:r>
              <a:rPr lang="en-US" b="1" i="1" dirty="0"/>
              <a:t>constructor </a:t>
            </a:r>
            <a:r>
              <a:rPr lang="en-US" dirty="0"/>
              <a:t>is called.</a:t>
            </a:r>
          </a:p>
          <a:p>
            <a:r>
              <a:rPr lang="en-US" dirty="0"/>
              <a:t>A </a:t>
            </a:r>
            <a:r>
              <a:rPr lang="en-US" b="1" i="1" dirty="0"/>
              <a:t>constructor</a:t>
            </a:r>
            <a:r>
              <a:rPr lang="en-US" dirty="0"/>
              <a:t> is a </a:t>
            </a:r>
            <a:r>
              <a:rPr lang="en-US" b="1" i="1" dirty="0"/>
              <a:t>special method </a:t>
            </a:r>
            <a:r>
              <a:rPr lang="en-US" dirty="0"/>
              <a:t>that helps </a:t>
            </a:r>
            <a:r>
              <a:rPr lang="en-US" b="1" i="1" dirty="0"/>
              <a:t>construct</a:t>
            </a:r>
            <a:r>
              <a:rPr lang="en-US" dirty="0"/>
              <a:t> an object.  It is defined </a:t>
            </a:r>
            <a:r>
              <a:rPr lang="en-US" b="1" i="1" dirty="0"/>
              <a:t>inside</a:t>
            </a:r>
            <a:r>
              <a:rPr lang="en-US" dirty="0"/>
              <a:t> the class.</a:t>
            </a:r>
          </a:p>
          <a:p>
            <a:r>
              <a:rPr lang="en-US" dirty="0"/>
              <a:t>If you do not provide a constructor in your class, a </a:t>
            </a:r>
            <a:r>
              <a:rPr lang="en-US" b="1" i="1" dirty="0"/>
              <a:t>default constructor </a:t>
            </a:r>
            <a:r>
              <a:rPr lang="en-US" dirty="0"/>
              <a:t>(one with </a:t>
            </a:r>
            <a:r>
              <a:rPr lang="en-US" b="1" i="1" dirty="0"/>
              <a:t>no parameters</a:t>
            </a:r>
            <a:r>
              <a:rPr lang="en-US" dirty="0"/>
              <a:t>) is generated for you by C#.</a:t>
            </a:r>
          </a:p>
          <a:p>
            <a:r>
              <a:rPr lang="en-US" dirty="0"/>
              <a:t>Your class can have as many constructors as you like, but they all must have the same </a:t>
            </a:r>
            <a:r>
              <a:rPr lang="en-US" b="1" i="1" dirty="0"/>
              <a:t>identifier</a:t>
            </a:r>
            <a:r>
              <a:rPr lang="en-US" dirty="0"/>
              <a:t> – the same name as the class – and they must have </a:t>
            </a:r>
            <a:r>
              <a:rPr lang="en-US" b="1" i="1" dirty="0"/>
              <a:t>different parameter lists</a:t>
            </a:r>
            <a:r>
              <a:rPr lang="en-US" dirty="0"/>
              <a:t>.</a:t>
            </a:r>
          </a:p>
          <a:p>
            <a:r>
              <a:rPr lang="en-US" dirty="0"/>
              <a:t>When you have multiple methods or constructors with the same name but different parameter lists, this is called </a:t>
            </a:r>
            <a:r>
              <a:rPr lang="en-US" b="1" i="1" dirty="0"/>
              <a:t>overloading</a:t>
            </a:r>
            <a:r>
              <a:rPr lang="en-US" dirty="0"/>
              <a:t>.</a:t>
            </a:r>
          </a:p>
          <a:p>
            <a:r>
              <a:rPr lang="en-US" dirty="0"/>
              <a:t>It is good practice to have every constructor initialize all instance variables.</a:t>
            </a:r>
            <a:endParaRPr lang="en-US" sz="2600" b="1"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19526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FB51-9426-4369-874C-F993B9A9D4A0}"/>
              </a:ext>
            </a:extLst>
          </p:cNvPr>
          <p:cNvSpPr>
            <a:spLocks noGrp="1"/>
          </p:cNvSpPr>
          <p:nvPr>
            <p:ph type="title"/>
          </p:nvPr>
        </p:nvSpPr>
        <p:spPr>
          <a:xfrm>
            <a:off x="1295401" y="662608"/>
            <a:ext cx="9601196" cy="795131"/>
          </a:xfrm>
        </p:spPr>
        <p:txBody>
          <a:bodyPr>
            <a:normAutofit fontScale="90000"/>
          </a:bodyPr>
          <a:lstStyle/>
          <a:p>
            <a:r>
              <a:rPr lang="en-US" dirty="0"/>
              <a:t>Before moving ahead: Constructor Nuances</a:t>
            </a:r>
          </a:p>
        </p:txBody>
      </p:sp>
      <p:sp>
        <p:nvSpPr>
          <p:cNvPr id="3" name="Content Placeholder 2">
            <a:extLst>
              <a:ext uri="{FF2B5EF4-FFF2-40B4-BE49-F238E27FC236}">
                <a16:creationId xmlns:a16="http://schemas.microsoft.com/office/drawing/2014/main" id="{8AD4BFF6-84A6-4771-AF63-B683A59565F1}"/>
              </a:ext>
            </a:extLst>
          </p:cNvPr>
          <p:cNvSpPr>
            <a:spLocks noGrp="1"/>
          </p:cNvSpPr>
          <p:nvPr>
            <p:ph idx="1"/>
          </p:nvPr>
        </p:nvSpPr>
        <p:spPr>
          <a:xfrm>
            <a:off x="940904" y="1325217"/>
            <a:ext cx="10522226" cy="4850295"/>
          </a:xfrm>
        </p:spPr>
        <p:txBody>
          <a:bodyPr>
            <a:normAutofit fontScale="62500" lnSpcReduction="20000"/>
          </a:bodyPr>
          <a:lstStyle/>
          <a:p>
            <a:r>
              <a:rPr lang="en-US" sz="3400" dirty="0"/>
              <a:t>To keep from having to repeat initialization code in all your constructors, which is error prone, you can have each constructor call the most complex constructor using the “</a:t>
            </a:r>
            <a:r>
              <a:rPr lang="en-US" sz="3400" dirty="0">
                <a:solidFill>
                  <a:srgbClr val="FF0000"/>
                </a:solidFill>
              </a:rPr>
              <a:t>this</a:t>
            </a:r>
            <a:r>
              <a:rPr lang="en-US" sz="3400" dirty="0"/>
              <a:t>” keyword.  This is called a </a:t>
            </a:r>
            <a:r>
              <a:rPr lang="en-US" sz="3400" b="1" i="1" dirty="0">
                <a:solidFill>
                  <a:srgbClr val="FF0000"/>
                </a:solidFill>
              </a:rPr>
              <a:t>constructor initializer.</a:t>
            </a:r>
          </a:p>
          <a:p>
            <a:pPr marL="457200" lvl="1" indent="0">
              <a:buNone/>
            </a:pPr>
            <a:r>
              <a:rPr lang="en-US" sz="2400" b="1" dirty="0">
                <a:latin typeface="Consolas" panose="020B0609020204030204" pitchFamily="49" charset="0"/>
                <a:cs typeface="Consolas" panose="020B0609020204030204" pitchFamily="49" charset="0"/>
              </a:rPr>
              <a:t>class Dog</a:t>
            </a:r>
          </a:p>
          <a:p>
            <a:pPr marL="457200" lvl="1" indent="0">
              <a:buNone/>
            </a:pPr>
            <a:r>
              <a:rPr lang="en-US" sz="2400" b="1" dirty="0">
                <a:latin typeface="Consolas" panose="020B0609020204030204" pitchFamily="49" charset="0"/>
                <a:cs typeface="Consolas" panose="020B0609020204030204" pitchFamily="49" charset="0"/>
              </a:rPr>
              <a:t>{   </a:t>
            </a:r>
            <a:r>
              <a:rPr lang="en-US" sz="2400" b="1" dirty="0">
                <a:solidFill>
                  <a:srgbClr val="00B050"/>
                </a:solidFill>
                <a:latin typeface="Consolas" panose="020B0609020204030204" pitchFamily="49" charset="0"/>
                <a:cs typeface="Consolas" panose="020B0609020204030204" pitchFamily="49" charset="0"/>
              </a:rPr>
              <a:t>// properties omitted for space</a:t>
            </a:r>
          </a:p>
          <a:p>
            <a:pPr marL="914400" lvl="2" indent="0">
              <a:buNone/>
            </a:pPr>
            <a:r>
              <a:rPr lang="en-US" sz="2600" b="1" dirty="0">
                <a:latin typeface="Consolas" panose="020B0609020204030204" pitchFamily="49" charset="0"/>
                <a:cs typeface="Consolas" panose="020B0609020204030204" pitchFamily="49" charset="0"/>
              </a:rPr>
              <a:t>public Dog() : this(“”,””,0) {}  </a:t>
            </a:r>
            <a:r>
              <a:rPr lang="en-US" sz="2600" b="1" dirty="0">
                <a:solidFill>
                  <a:srgbClr val="00B050"/>
                </a:solidFill>
                <a:latin typeface="Consolas" panose="020B0609020204030204" pitchFamily="49" charset="0"/>
                <a:cs typeface="Consolas" panose="020B0609020204030204" pitchFamily="49" charset="0"/>
              </a:rPr>
              <a:t>// </a:t>
            </a:r>
            <a:r>
              <a:rPr lang="en-US" sz="2600" b="1" dirty="0" err="1">
                <a:solidFill>
                  <a:srgbClr val="00B050"/>
                </a:solidFill>
                <a:latin typeface="Consolas" panose="020B0609020204030204" pitchFamily="49" charset="0"/>
                <a:cs typeface="Consolas" panose="020B0609020204030204" pitchFamily="49" charset="0"/>
              </a:rPr>
              <a:t>ctor</a:t>
            </a:r>
            <a:r>
              <a:rPr lang="en-US" sz="2600" b="1" dirty="0">
                <a:solidFill>
                  <a:srgbClr val="00B050"/>
                </a:solidFill>
                <a:latin typeface="Consolas" panose="020B0609020204030204" pitchFamily="49" charset="0"/>
                <a:cs typeface="Consolas" panose="020B0609020204030204" pitchFamily="49" charset="0"/>
              </a:rPr>
              <a:t> initializer</a:t>
            </a:r>
          </a:p>
          <a:p>
            <a:pPr marL="914400" lvl="2" indent="0">
              <a:buNone/>
            </a:pPr>
            <a:r>
              <a:rPr lang="en-US" sz="2600" b="1" dirty="0">
                <a:latin typeface="Consolas" panose="020B0609020204030204" pitchFamily="49" charset="0"/>
                <a:cs typeface="Consolas" panose="020B0609020204030204" pitchFamily="49" charset="0"/>
              </a:rPr>
              <a:t>public Dog(string name) : this(name,””,0) {}  </a:t>
            </a:r>
            <a:r>
              <a:rPr lang="en-US" sz="2600" b="1" dirty="0">
                <a:solidFill>
                  <a:srgbClr val="00B050"/>
                </a:solidFill>
                <a:latin typeface="Consolas" panose="020B0609020204030204" pitchFamily="49" charset="0"/>
                <a:cs typeface="Consolas" panose="020B0609020204030204" pitchFamily="49" charset="0"/>
              </a:rPr>
              <a:t>// </a:t>
            </a:r>
            <a:r>
              <a:rPr lang="en-US" sz="2600" b="1" dirty="0" err="1">
                <a:solidFill>
                  <a:srgbClr val="00B050"/>
                </a:solidFill>
                <a:latin typeface="Consolas" panose="020B0609020204030204" pitchFamily="49" charset="0"/>
                <a:cs typeface="Consolas" panose="020B0609020204030204" pitchFamily="49" charset="0"/>
              </a:rPr>
              <a:t>ctor</a:t>
            </a:r>
            <a:r>
              <a:rPr lang="en-US" sz="2600" b="1" dirty="0">
                <a:solidFill>
                  <a:srgbClr val="00B050"/>
                </a:solidFill>
                <a:latin typeface="Consolas" panose="020B0609020204030204" pitchFamily="49" charset="0"/>
                <a:cs typeface="Consolas" panose="020B0609020204030204" pitchFamily="49" charset="0"/>
              </a:rPr>
              <a:t> initializer</a:t>
            </a:r>
          </a:p>
          <a:p>
            <a:pPr marL="914400" lvl="2" indent="0">
              <a:buNone/>
            </a:pPr>
            <a:r>
              <a:rPr lang="en-US" sz="2600" b="1" dirty="0">
                <a:latin typeface="Consolas" panose="020B0609020204030204" pitchFamily="49" charset="0"/>
                <a:cs typeface="Consolas" panose="020B0609020204030204" pitchFamily="49" charset="0"/>
              </a:rPr>
              <a:t>public Dog(string name, string color, double weight)</a:t>
            </a:r>
          </a:p>
          <a:p>
            <a:pPr marL="914400" lvl="2" indent="0">
              <a:buNone/>
            </a:pPr>
            <a:r>
              <a:rPr lang="en-US" sz="2600" b="1" dirty="0">
                <a:latin typeface="Consolas" panose="020B0609020204030204" pitchFamily="49" charset="0"/>
                <a:cs typeface="Consolas" panose="020B0609020204030204" pitchFamily="49" charset="0"/>
              </a:rPr>
              <a:t>{</a:t>
            </a:r>
          </a:p>
          <a:p>
            <a:pPr marL="914400" lvl="2" indent="0">
              <a:buNone/>
            </a:pPr>
            <a:r>
              <a:rPr lang="en-US" sz="2600" b="1" dirty="0">
                <a:latin typeface="Consolas" panose="020B0609020204030204" pitchFamily="49" charset="0"/>
                <a:cs typeface="Consolas" panose="020B0609020204030204" pitchFamily="49" charset="0"/>
              </a:rPr>
              <a:t>   this.name = name;</a:t>
            </a:r>
          </a:p>
          <a:p>
            <a:pPr marL="914400" lvl="2" indent="0">
              <a:buNone/>
            </a:pPr>
            <a:r>
              <a:rPr lang="en-US" sz="2600" b="1" dirty="0">
                <a:latin typeface="Consolas" panose="020B0609020204030204" pitchFamily="49" charset="0"/>
                <a:cs typeface="Consolas" panose="020B0609020204030204" pitchFamily="49" charset="0"/>
              </a:rPr>
              <a:t>   </a:t>
            </a:r>
            <a:r>
              <a:rPr lang="en-US" sz="2600" b="1" dirty="0" err="1">
                <a:latin typeface="Consolas" panose="020B0609020204030204" pitchFamily="49" charset="0"/>
                <a:cs typeface="Consolas" panose="020B0609020204030204" pitchFamily="49" charset="0"/>
              </a:rPr>
              <a:t>this.color</a:t>
            </a:r>
            <a:r>
              <a:rPr lang="en-US" sz="2600" b="1" dirty="0">
                <a:latin typeface="Consolas" panose="020B0609020204030204" pitchFamily="49" charset="0"/>
                <a:cs typeface="Consolas" panose="020B0609020204030204" pitchFamily="49" charset="0"/>
              </a:rPr>
              <a:t> = color;</a:t>
            </a:r>
          </a:p>
          <a:p>
            <a:pPr marL="914400" lvl="2" indent="0">
              <a:buNone/>
            </a:pPr>
            <a:r>
              <a:rPr lang="en-US" sz="2600" b="1" dirty="0">
                <a:latin typeface="Consolas" panose="020B0609020204030204" pitchFamily="49" charset="0"/>
                <a:cs typeface="Consolas" panose="020B0609020204030204" pitchFamily="49" charset="0"/>
              </a:rPr>
              <a:t>   </a:t>
            </a:r>
            <a:r>
              <a:rPr lang="en-US" sz="2600" b="1" dirty="0" err="1">
                <a:latin typeface="Consolas" panose="020B0609020204030204" pitchFamily="49" charset="0"/>
                <a:cs typeface="Consolas" panose="020B0609020204030204" pitchFamily="49" charset="0"/>
              </a:rPr>
              <a:t>this.weight</a:t>
            </a:r>
            <a:r>
              <a:rPr lang="en-US" sz="2600" b="1" dirty="0">
                <a:latin typeface="Consolas" panose="020B0609020204030204" pitchFamily="49" charset="0"/>
                <a:cs typeface="Consolas" panose="020B0609020204030204" pitchFamily="49" charset="0"/>
              </a:rPr>
              <a:t> = weight;</a:t>
            </a:r>
          </a:p>
          <a:p>
            <a:pPr marL="914400" lvl="2" indent="0">
              <a:buNone/>
            </a:pPr>
            <a:r>
              <a:rPr lang="en-US" sz="2600" b="1" dirty="0">
                <a:latin typeface="Consolas" panose="020B0609020204030204" pitchFamily="49" charset="0"/>
                <a:cs typeface="Consolas" panose="020B0609020204030204" pitchFamily="49" charset="0"/>
              </a:rPr>
              <a:t>}</a:t>
            </a:r>
          </a:p>
          <a:p>
            <a:pPr marL="457200" lvl="1" indent="0">
              <a:buNone/>
            </a:pPr>
            <a:r>
              <a:rPr lang="en-US" sz="2400" b="1" dirty="0">
                <a:latin typeface="Consolas" panose="020B0609020204030204" pitchFamily="49" charset="0"/>
                <a:cs typeface="Consolas" panose="020B0609020204030204" pitchFamily="49" charset="0"/>
              </a:rPr>
              <a:t>}  </a:t>
            </a:r>
            <a:r>
              <a:rPr lang="en-US" sz="2400" b="1" dirty="0">
                <a:solidFill>
                  <a:srgbClr val="00B050"/>
                </a:solidFill>
                <a:latin typeface="Consolas" panose="020B0609020204030204" pitchFamily="49" charset="0"/>
                <a:cs typeface="Consolas" panose="020B0609020204030204" pitchFamily="49" charset="0"/>
              </a:rPr>
              <a:t>// end class Dog</a:t>
            </a:r>
          </a:p>
          <a:p>
            <a:endParaRPr lang="en-US" dirty="0"/>
          </a:p>
        </p:txBody>
      </p:sp>
    </p:spTree>
    <p:extLst>
      <p:ext uri="{BB962C8B-B14F-4D97-AF65-F5344CB8AC3E}">
        <p14:creationId xmlns:p14="http://schemas.microsoft.com/office/powerpoint/2010/main" val="220746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2A5A-AD37-4B07-AEAD-A450A7070DBE}"/>
              </a:ext>
            </a:extLst>
          </p:cNvPr>
          <p:cNvSpPr>
            <a:spLocks noGrp="1"/>
          </p:cNvSpPr>
          <p:nvPr>
            <p:ph type="title"/>
          </p:nvPr>
        </p:nvSpPr>
        <p:spPr>
          <a:xfrm>
            <a:off x="1295401" y="736968"/>
            <a:ext cx="9601196" cy="720771"/>
          </a:xfrm>
        </p:spPr>
        <p:txBody>
          <a:bodyPr>
            <a:normAutofit fontScale="90000"/>
          </a:bodyPr>
          <a:lstStyle/>
          <a:p>
            <a:r>
              <a:rPr lang="en-US" dirty="0"/>
              <a:t>One More Constructor Nuance</a:t>
            </a:r>
          </a:p>
        </p:txBody>
      </p:sp>
      <p:sp>
        <p:nvSpPr>
          <p:cNvPr id="3" name="Content Placeholder 2">
            <a:extLst>
              <a:ext uri="{FF2B5EF4-FFF2-40B4-BE49-F238E27FC236}">
                <a16:creationId xmlns:a16="http://schemas.microsoft.com/office/drawing/2014/main" id="{50CD9F32-C291-4DD0-8E81-98D42EBE4393}"/>
              </a:ext>
            </a:extLst>
          </p:cNvPr>
          <p:cNvSpPr>
            <a:spLocks noGrp="1"/>
          </p:cNvSpPr>
          <p:nvPr>
            <p:ph idx="1"/>
          </p:nvPr>
        </p:nvSpPr>
        <p:spPr>
          <a:xfrm>
            <a:off x="1295401" y="1457739"/>
            <a:ext cx="9601196" cy="5137264"/>
          </a:xfrm>
        </p:spPr>
        <p:txBody>
          <a:bodyPr>
            <a:normAutofit/>
          </a:bodyPr>
          <a:lstStyle/>
          <a:p>
            <a:r>
              <a:rPr lang="en-US" dirty="0"/>
              <a:t>You can provide property settings </a:t>
            </a:r>
            <a:r>
              <a:rPr lang="en-US" b="1" i="1" dirty="0"/>
              <a:t>outside</a:t>
            </a:r>
            <a:r>
              <a:rPr lang="en-US" dirty="0"/>
              <a:t> of the constructor when using the </a:t>
            </a:r>
            <a:r>
              <a:rPr lang="en-US" b="1" i="1" dirty="0"/>
              <a:t>new</a:t>
            </a:r>
            <a:r>
              <a:rPr lang="en-US" dirty="0"/>
              <a:t> keyword, as shown below.  This is called an </a:t>
            </a:r>
            <a:r>
              <a:rPr lang="en-US" b="1" i="1" dirty="0">
                <a:solidFill>
                  <a:srgbClr val="FF0000"/>
                </a:solidFill>
              </a:rPr>
              <a:t>object initializer</a:t>
            </a:r>
            <a:r>
              <a:rPr lang="en-US" dirty="0"/>
              <a:t>.</a:t>
            </a:r>
          </a:p>
          <a:p>
            <a:pPr marL="0" indent="0">
              <a:buNone/>
            </a:pPr>
            <a:r>
              <a:rPr lang="en-US" b="1" dirty="0">
                <a:latin typeface="Consolas" panose="020B0609020204030204" pitchFamily="49" charset="0"/>
                <a:cs typeface="Consolas" panose="020B0609020204030204" pitchFamily="49" charset="0"/>
              </a:rPr>
              <a:t>Dog coco = new Dog {name = “Coco”, color = “brown”};</a:t>
            </a:r>
          </a:p>
          <a:p>
            <a:r>
              <a:rPr lang="en-US" dirty="0"/>
              <a:t>Is the same as:</a:t>
            </a:r>
          </a:p>
          <a:p>
            <a:pPr marL="0" indent="0">
              <a:buNone/>
            </a:pPr>
            <a:r>
              <a:rPr lang="en-US" b="1" dirty="0">
                <a:latin typeface="Consolas" panose="020B0609020204030204" pitchFamily="49" charset="0"/>
                <a:cs typeface="Consolas" panose="020B0609020204030204" pitchFamily="49" charset="0"/>
              </a:rPr>
              <a:t>Dog coco = new Dog();</a:t>
            </a:r>
          </a:p>
          <a:p>
            <a:pPr marL="0" indent="0">
              <a:buNone/>
            </a:pPr>
            <a:r>
              <a:rPr lang="en-US" b="1" dirty="0">
                <a:latin typeface="Consolas" panose="020B0609020204030204" pitchFamily="49" charset="0"/>
                <a:cs typeface="Consolas" panose="020B0609020204030204" pitchFamily="49" charset="0"/>
              </a:rPr>
              <a:t>coco.name = “Coco”;</a:t>
            </a:r>
          </a:p>
          <a:p>
            <a:pPr marL="0" indent="0">
              <a:buNone/>
            </a:pPr>
            <a:r>
              <a:rPr lang="en-US" b="1" dirty="0" err="1">
                <a:latin typeface="Consolas" panose="020B0609020204030204" pitchFamily="49" charset="0"/>
                <a:cs typeface="Consolas" panose="020B0609020204030204" pitchFamily="49" charset="0"/>
              </a:rPr>
              <a:t>coco.color</a:t>
            </a:r>
            <a:r>
              <a:rPr lang="en-US" b="1" dirty="0">
                <a:latin typeface="Consolas" panose="020B0609020204030204" pitchFamily="49" charset="0"/>
                <a:cs typeface="Consolas" panose="020B0609020204030204" pitchFamily="49" charset="0"/>
              </a:rPr>
              <a:t> = “brown;</a:t>
            </a:r>
          </a:p>
          <a:p>
            <a:pPr>
              <a:buFont typeface="Arial" panose="020B0604020202020204" pitchFamily="34" charset="0"/>
              <a:buChar char="•"/>
            </a:pPr>
            <a:r>
              <a:rPr lang="en-US" dirty="0">
                <a:cs typeface="Consolas" panose="020B0609020204030204" pitchFamily="49" charset="0"/>
              </a:rPr>
              <a:t>This is just a shortcut provided by the language.  If you don’t like it, don’t use it.  Your software development shop will have guidelines about whether or not to use language features like this.</a:t>
            </a:r>
          </a:p>
        </p:txBody>
      </p:sp>
    </p:spTree>
    <p:extLst>
      <p:ext uri="{BB962C8B-B14F-4D97-AF65-F5344CB8AC3E}">
        <p14:creationId xmlns:p14="http://schemas.microsoft.com/office/powerpoint/2010/main" val="167426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0F9F-A443-436E-9B47-9C3274E01104}"/>
              </a:ext>
            </a:extLst>
          </p:cNvPr>
          <p:cNvSpPr>
            <a:spLocks noGrp="1"/>
          </p:cNvSpPr>
          <p:nvPr>
            <p:ph type="title"/>
          </p:nvPr>
        </p:nvSpPr>
        <p:spPr>
          <a:xfrm>
            <a:off x="1295401" y="690585"/>
            <a:ext cx="9601196" cy="700894"/>
          </a:xfrm>
        </p:spPr>
        <p:txBody>
          <a:bodyPr>
            <a:normAutofit fontScale="90000"/>
          </a:bodyPr>
          <a:lstStyle/>
          <a:p>
            <a:r>
              <a:rPr lang="en-US" dirty="0"/>
              <a:t> Behavior</a:t>
            </a:r>
          </a:p>
        </p:txBody>
      </p:sp>
      <p:sp>
        <p:nvSpPr>
          <p:cNvPr id="3" name="Content Placeholder 2">
            <a:extLst>
              <a:ext uri="{FF2B5EF4-FFF2-40B4-BE49-F238E27FC236}">
                <a16:creationId xmlns:a16="http://schemas.microsoft.com/office/drawing/2014/main" id="{30DE6D75-FCA6-4F92-8B77-34F75C442037}"/>
              </a:ext>
            </a:extLst>
          </p:cNvPr>
          <p:cNvSpPr>
            <a:spLocks noGrp="1"/>
          </p:cNvSpPr>
          <p:nvPr>
            <p:ph idx="1"/>
          </p:nvPr>
        </p:nvSpPr>
        <p:spPr>
          <a:xfrm>
            <a:off x="901148" y="1391479"/>
            <a:ext cx="10429461" cy="4903304"/>
          </a:xfrm>
        </p:spPr>
        <p:txBody>
          <a:bodyPr>
            <a:normAutofit fontScale="92500" lnSpcReduction="20000"/>
          </a:bodyPr>
          <a:lstStyle/>
          <a:p>
            <a:r>
              <a:rPr lang="en-US" dirty="0"/>
              <a:t>Remember, an </a:t>
            </a:r>
            <a:r>
              <a:rPr lang="en-US" b="1" i="1" dirty="0"/>
              <a:t>object</a:t>
            </a:r>
            <a:r>
              <a:rPr lang="en-US" dirty="0"/>
              <a:t> is an </a:t>
            </a:r>
            <a:r>
              <a:rPr lang="en-US" b="1" i="1" dirty="0"/>
              <a:t>encapsulation</a:t>
            </a:r>
            <a:r>
              <a:rPr lang="en-US" dirty="0"/>
              <a:t> of </a:t>
            </a:r>
            <a:r>
              <a:rPr lang="en-US" b="1" i="1" dirty="0"/>
              <a:t>data</a:t>
            </a:r>
            <a:r>
              <a:rPr lang="en-US" dirty="0"/>
              <a:t> and </a:t>
            </a:r>
            <a:r>
              <a:rPr lang="en-US" b="1" i="1" dirty="0"/>
              <a:t>behavior</a:t>
            </a:r>
            <a:r>
              <a:rPr lang="en-US" dirty="0"/>
              <a:t>.</a:t>
            </a:r>
          </a:p>
          <a:p>
            <a:r>
              <a:rPr lang="en-US" dirty="0"/>
              <a:t>We have learned how to give our classes (and therefore the objects created from them) </a:t>
            </a:r>
            <a:r>
              <a:rPr lang="en-US" b="1" i="1" dirty="0"/>
              <a:t>data</a:t>
            </a:r>
            <a:r>
              <a:rPr lang="en-US" dirty="0"/>
              <a:t> as </a:t>
            </a:r>
            <a:r>
              <a:rPr lang="en-US" b="1" i="1" dirty="0"/>
              <a:t>properties</a:t>
            </a:r>
            <a:r>
              <a:rPr lang="en-US" dirty="0"/>
              <a:t> or </a:t>
            </a:r>
            <a:r>
              <a:rPr lang="en-US" b="1" i="1" dirty="0"/>
              <a:t>fields</a:t>
            </a:r>
            <a:r>
              <a:rPr lang="en-US" dirty="0"/>
              <a:t>.</a:t>
            </a:r>
          </a:p>
          <a:p>
            <a:r>
              <a:rPr lang="en-US" dirty="0"/>
              <a:t>We provide </a:t>
            </a:r>
            <a:r>
              <a:rPr lang="en-US" b="1" i="1" dirty="0"/>
              <a:t>behavior</a:t>
            </a:r>
            <a:r>
              <a:rPr lang="en-US" dirty="0"/>
              <a:t> with </a:t>
            </a:r>
            <a:r>
              <a:rPr lang="en-US" b="1" i="1" dirty="0">
                <a:solidFill>
                  <a:srgbClr val="FF0000"/>
                </a:solidFill>
              </a:rPr>
              <a:t>methods</a:t>
            </a:r>
            <a:r>
              <a:rPr lang="en-US" dirty="0"/>
              <a:t>.  Methods that provide object behavior are </a:t>
            </a:r>
            <a:r>
              <a:rPr lang="en-US" b="1" i="1" dirty="0">
                <a:solidFill>
                  <a:srgbClr val="FF0000"/>
                </a:solidFill>
              </a:rPr>
              <a:t>inside</a:t>
            </a:r>
            <a:r>
              <a:rPr lang="en-US" dirty="0"/>
              <a:t> the class, just like the data:</a:t>
            </a:r>
          </a:p>
          <a:p>
            <a:pPr marL="457200" lvl="1" indent="0">
              <a:buNone/>
            </a:pPr>
            <a:r>
              <a:rPr lang="en-US" sz="2200" b="1" dirty="0">
                <a:latin typeface="Consolas" panose="020B0609020204030204" pitchFamily="49" charset="0"/>
                <a:cs typeface="Consolas" panose="020B0609020204030204" pitchFamily="49" charset="0"/>
              </a:rPr>
              <a:t>class Dog</a:t>
            </a:r>
          </a:p>
          <a:p>
            <a:pPr marL="457200" lvl="1" indent="0">
              <a:buNone/>
            </a:pPr>
            <a:r>
              <a:rPr lang="en-US" sz="2200" b="1" dirty="0">
                <a:latin typeface="Consolas" panose="020B0609020204030204" pitchFamily="49" charset="0"/>
                <a:cs typeface="Consolas" panose="020B0609020204030204" pitchFamily="49" charset="0"/>
              </a:rPr>
              <a:t>{  </a:t>
            </a:r>
            <a:r>
              <a:rPr lang="en-US" sz="2200" b="1" dirty="0">
                <a:solidFill>
                  <a:srgbClr val="00B050"/>
                </a:solidFill>
                <a:latin typeface="Consolas" panose="020B0609020204030204" pitchFamily="49" charset="0"/>
                <a:cs typeface="Consolas" panose="020B0609020204030204" pitchFamily="49" charset="0"/>
              </a:rPr>
              <a:t>// properties omitted for space</a:t>
            </a:r>
          </a:p>
          <a:p>
            <a:pPr marL="457200" lvl="1" indent="0">
              <a:buNone/>
            </a:pPr>
            <a:r>
              <a:rPr lang="en-US" sz="2200" b="1" dirty="0">
                <a:solidFill>
                  <a:srgbClr val="00B050"/>
                </a:solidFill>
                <a:latin typeface="Consolas" panose="020B0609020204030204" pitchFamily="49" charset="0"/>
                <a:cs typeface="Consolas" panose="020B0609020204030204" pitchFamily="49" charset="0"/>
              </a:rPr>
              <a:t>    // </a:t>
            </a:r>
            <a:r>
              <a:rPr lang="en-US" sz="2200" b="1" dirty="0" err="1">
                <a:solidFill>
                  <a:srgbClr val="00B050"/>
                </a:solidFill>
                <a:latin typeface="Consolas" panose="020B0609020204030204" pitchFamily="49" charset="0"/>
                <a:cs typeface="Consolas" panose="020B0609020204030204" pitchFamily="49" charset="0"/>
              </a:rPr>
              <a:t>ctors</a:t>
            </a:r>
            <a:r>
              <a:rPr lang="en-US" sz="2200" b="1" dirty="0">
                <a:solidFill>
                  <a:srgbClr val="00B050"/>
                </a:solidFill>
                <a:latin typeface="Consolas" panose="020B0609020204030204" pitchFamily="49" charset="0"/>
                <a:cs typeface="Consolas" panose="020B0609020204030204" pitchFamily="49" charset="0"/>
              </a:rPr>
              <a:t> omitted for space</a:t>
            </a:r>
          </a:p>
          <a:p>
            <a:pPr marL="457200" lvl="1" indent="0">
              <a:buNone/>
            </a:pPr>
            <a:r>
              <a:rPr lang="en-US" sz="2200" b="1" dirty="0">
                <a:latin typeface="Consolas" panose="020B0609020204030204" pitchFamily="49" charset="0"/>
                <a:cs typeface="Consolas" panose="020B0609020204030204" pitchFamily="49" charset="0"/>
              </a:rPr>
              <a:t>   public string Bark()</a:t>
            </a:r>
          </a:p>
          <a:p>
            <a:pPr marL="457200" lvl="1" indent="0">
              <a:buNone/>
            </a:pPr>
            <a:r>
              <a:rPr lang="en-US" sz="2200" b="1" dirty="0">
                <a:latin typeface="Consolas" panose="020B0609020204030204" pitchFamily="49" charset="0"/>
                <a:cs typeface="Consolas" panose="020B0609020204030204" pitchFamily="49" charset="0"/>
              </a:rPr>
              <a:t>   {</a:t>
            </a:r>
          </a:p>
          <a:p>
            <a:pPr marL="457200" lvl="1" indent="0">
              <a:buNone/>
            </a:pPr>
            <a:r>
              <a:rPr lang="en-US" sz="2200" b="1" dirty="0">
                <a:latin typeface="Consolas" panose="020B0609020204030204" pitchFamily="49" charset="0"/>
                <a:cs typeface="Consolas" panose="020B0609020204030204" pitchFamily="49" charset="0"/>
              </a:rPr>
              <a:t>      return “Woof, woof!”;</a:t>
            </a:r>
          </a:p>
          <a:p>
            <a:pPr marL="457200" lvl="1" indent="0">
              <a:buNone/>
            </a:pPr>
            <a:r>
              <a:rPr lang="en-US" sz="2200" b="1" dirty="0">
                <a:latin typeface="Consolas" panose="020B0609020204030204" pitchFamily="49" charset="0"/>
                <a:cs typeface="Consolas" panose="020B0609020204030204" pitchFamily="49" charset="0"/>
              </a:rPr>
              <a:t>   }</a:t>
            </a:r>
          </a:p>
          <a:p>
            <a:pPr marL="457200" lvl="1" indent="0">
              <a:buNone/>
            </a:pPr>
            <a:r>
              <a:rPr lang="en-US" sz="2200"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7035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C5F9-CFB2-44DD-82DC-94FD0BCD8546}"/>
              </a:ext>
            </a:extLst>
          </p:cNvPr>
          <p:cNvSpPr>
            <a:spLocks noGrp="1"/>
          </p:cNvSpPr>
          <p:nvPr>
            <p:ph type="title"/>
          </p:nvPr>
        </p:nvSpPr>
        <p:spPr>
          <a:xfrm>
            <a:off x="1295401" y="677332"/>
            <a:ext cx="9601196" cy="793659"/>
          </a:xfrm>
        </p:spPr>
        <p:txBody>
          <a:bodyPr/>
          <a:lstStyle/>
          <a:p>
            <a:r>
              <a:rPr lang="en-US" dirty="0"/>
              <a:t>You do it!</a:t>
            </a:r>
          </a:p>
        </p:txBody>
      </p:sp>
      <p:sp>
        <p:nvSpPr>
          <p:cNvPr id="3" name="Content Placeholder 2">
            <a:extLst>
              <a:ext uri="{FF2B5EF4-FFF2-40B4-BE49-F238E27FC236}">
                <a16:creationId xmlns:a16="http://schemas.microsoft.com/office/drawing/2014/main" id="{877E2FDF-095D-4FBD-943F-C7131F05491B}"/>
              </a:ext>
            </a:extLst>
          </p:cNvPr>
          <p:cNvSpPr>
            <a:spLocks noGrp="1"/>
          </p:cNvSpPr>
          <p:nvPr>
            <p:ph idx="1"/>
          </p:nvPr>
        </p:nvSpPr>
        <p:spPr>
          <a:xfrm>
            <a:off x="1295401" y="1378226"/>
            <a:ext cx="9601196" cy="4922562"/>
          </a:xfrm>
        </p:spPr>
        <p:txBody>
          <a:bodyPr>
            <a:normAutofit lnSpcReduction="10000"/>
          </a:bodyPr>
          <a:lstStyle/>
          <a:p>
            <a:r>
              <a:rPr lang="en-US" dirty="0"/>
              <a:t>Open your Animals project.</a:t>
            </a:r>
          </a:p>
          <a:p>
            <a:r>
              <a:rPr lang="en-US" dirty="0"/>
              <a:t>Change your constructors to look like slide number 3 (use constructor initializers).</a:t>
            </a:r>
          </a:p>
          <a:p>
            <a:r>
              <a:rPr lang="en-US" dirty="0"/>
              <a:t>Modify your Dog class to have the </a:t>
            </a:r>
            <a:r>
              <a:rPr lang="en-US" b="1" dirty="0">
                <a:latin typeface="Consolas" panose="020B0609020204030204" pitchFamily="49" charset="0"/>
                <a:cs typeface="Consolas" panose="020B0609020204030204" pitchFamily="49" charset="0"/>
              </a:rPr>
              <a:t>Bark() </a:t>
            </a:r>
            <a:r>
              <a:rPr lang="en-US" dirty="0"/>
              <a:t>method given on the previous slide.</a:t>
            </a:r>
          </a:p>
          <a:p>
            <a:r>
              <a:rPr lang="en-US" dirty="0"/>
              <a:t>In your button click, make the last dog you create “bark” by calling the method you added and putting the result in the label.  For example:</a:t>
            </a:r>
          </a:p>
          <a:p>
            <a:pPr marL="457200" lvl="1" indent="0">
              <a:buNone/>
            </a:pPr>
            <a:r>
              <a:rPr lang="en-US" b="1" dirty="0" err="1">
                <a:latin typeface="Consolas" panose="020B0609020204030204" pitchFamily="49" charset="0"/>
                <a:cs typeface="Consolas" panose="020B0609020204030204" pitchFamily="49" charset="0"/>
              </a:rPr>
              <a:t>lblOutput.Text</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lassie.Bark</a:t>
            </a:r>
            <a:r>
              <a:rPr lang="en-US" b="1" dirty="0">
                <a:latin typeface="Consolas" panose="020B0609020204030204" pitchFamily="49" charset="0"/>
                <a:cs typeface="Consolas" panose="020B0609020204030204" pitchFamily="49" charset="0"/>
              </a:rPr>
              <a:t>();</a:t>
            </a:r>
          </a:p>
          <a:p>
            <a:r>
              <a:rPr lang="en-US" dirty="0"/>
              <a:t>Test your code.  Your output should look the same as before with “Woof, woof!” at the bottom.</a:t>
            </a:r>
          </a:p>
          <a:p>
            <a:r>
              <a:rPr lang="en-US" dirty="0"/>
              <a:t>Then continue with the next slide.</a:t>
            </a:r>
          </a:p>
        </p:txBody>
      </p:sp>
    </p:spTree>
    <p:extLst>
      <p:ext uri="{BB962C8B-B14F-4D97-AF65-F5344CB8AC3E}">
        <p14:creationId xmlns:p14="http://schemas.microsoft.com/office/powerpoint/2010/main" val="22350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C5F9-CFB2-44DD-82DC-94FD0BCD8546}"/>
              </a:ext>
            </a:extLst>
          </p:cNvPr>
          <p:cNvSpPr>
            <a:spLocks noGrp="1"/>
          </p:cNvSpPr>
          <p:nvPr>
            <p:ph type="title"/>
          </p:nvPr>
        </p:nvSpPr>
        <p:spPr>
          <a:xfrm>
            <a:off x="1295401" y="677332"/>
            <a:ext cx="9601196" cy="793659"/>
          </a:xfrm>
        </p:spPr>
        <p:txBody>
          <a:bodyPr/>
          <a:lstStyle/>
          <a:p>
            <a:r>
              <a:rPr lang="en-US" dirty="0"/>
              <a:t>You do it!</a:t>
            </a:r>
          </a:p>
        </p:txBody>
      </p:sp>
      <p:sp>
        <p:nvSpPr>
          <p:cNvPr id="3" name="Content Placeholder 2">
            <a:extLst>
              <a:ext uri="{FF2B5EF4-FFF2-40B4-BE49-F238E27FC236}">
                <a16:creationId xmlns:a16="http://schemas.microsoft.com/office/drawing/2014/main" id="{877E2FDF-095D-4FBD-943F-C7131F05491B}"/>
              </a:ext>
            </a:extLst>
          </p:cNvPr>
          <p:cNvSpPr>
            <a:spLocks noGrp="1"/>
          </p:cNvSpPr>
          <p:nvPr>
            <p:ph idx="1"/>
          </p:nvPr>
        </p:nvSpPr>
        <p:spPr>
          <a:xfrm>
            <a:off x="1295401" y="1378225"/>
            <a:ext cx="9601196" cy="5022575"/>
          </a:xfrm>
        </p:spPr>
        <p:txBody>
          <a:bodyPr>
            <a:normAutofit fontScale="85000" lnSpcReduction="20000"/>
          </a:bodyPr>
          <a:lstStyle/>
          <a:p>
            <a:r>
              <a:rPr lang="en-US" dirty="0"/>
              <a:t>Now that you have a working </a:t>
            </a:r>
            <a:r>
              <a:rPr lang="en-US" b="1" dirty="0">
                <a:latin typeface="Consolas" panose="020B0609020204030204" pitchFamily="49" charset="0"/>
                <a:cs typeface="Consolas" panose="020B0609020204030204" pitchFamily="49" charset="0"/>
              </a:rPr>
              <a:t>Bark() </a:t>
            </a:r>
            <a:r>
              <a:rPr lang="en-US" dirty="0"/>
              <a:t>method, let’s make it a little more interesting.</a:t>
            </a:r>
          </a:p>
          <a:p>
            <a:r>
              <a:rPr lang="en-US" dirty="0"/>
              <a:t>Download the </a:t>
            </a:r>
            <a:r>
              <a:rPr lang="en-US" b="1" dirty="0"/>
              <a:t>CorrectDogBark.wav </a:t>
            </a:r>
            <a:r>
              <a:rPr lang="en-US" dirty="0"/>
              <a:t>file from Canvas.</a:t>
            </a:r>
          </a:p>
          <a:p>
            <a:r>
              <a:rPr lang="en-US" dirty="0"/>
              <a:t>Modify your </a:t>
            </a:r>
            <a:r>
              <a:rPr lang="en-US" b="1" dirty="0">
                <a:latin typeface="Consolas" panose="020B0609020204030204" pitchFamily="49" charset="0"/>
                <a:cs typeface="Consolas" panose="020B0609020204030204" pitchFamily="49" charset="0"/>
              </a:rPr>
              <a:t>Bark() </a:t>
            </a:r>
            <a:r>
              <a:rPr lang="en-US" dirty="0"/>
              <a:t>method to look like the following (add </a:t>
            </a:r>
            <a:r>
              <a:rPr lang="en-US" b="1" dirty="0">
                <a:latin typeface="Consolas" panose="020B0609020204030204" pitchFamily="49" charset="0"/>
                <a:cs typeface="Consolas" panose="020B0609020204030204" pitchFamily="49" charset="0"/>
              </a:rPr>
              <a:t>using </a:t>
            </a:r>
            <a:r>
              <a:rPr lang="en-US" b="1" dirty="0" err="1">
                <a:latin typeface="Consolas" panose="020B0609020204030204" pitchFamily="49" charset="0"/>
                <a:cs typeface="Consolas" panose="020B0609020204030204" pitchFamily="49" charset="0"/>
              </a:rPr>
              <a:t>System.Media</a:t>
            </a:r>
            <a:r>
              <a:rPr lang="en-US" b="1" dirty="0">
                <a:latin typeface="Consolas" panose="020B0609020204030204" pitchFamily="49" charset="0"/>
                <a:cs typeface="Consolas" panose="020B0609020204030204" pitchFamily="49" charset="0"/>
              </a:rPr>
              <a:t> </a:t>
            </a:r>
            <a:r>
              <a:rPr lang="en-US" dirty="0"/>
              <a:t>at top):</a:t>
            </a:r>
          </a:p>
          <a:p>
            <a:pPr marL="457200" lvl="1" indent="0">
              <a:buNone/>
            </a:pPr>
            <a:r>
              <a:rPr lang="en-US" b="1" dirty="0">
                <a:latin typeface="Consolas" panose="020B0609020204030204" pitchFamily="49" charset="0"/>
                <a:cs typeface="Consolas" panose="020B0609020204030204" pitchFamily="49" charset="0"/>
              </a:rPr>
              <a:t>public void Bark()  </a:t>
            </a:r>
            <a:r>
              <a:rPr lang="en-US" b="1" dirty="0">
                <a:solidFill>
                  <a:srgbClr val="00B050"/>
                </a:solidFill>
                <a:latin typeface="Consolas" panose="020B0609020204030204" pitchFamily="49" charset="0"/>
                <a:cs typeface="Consolas" panose="020B0609020204030204" pitchFamily="49" charset="0"/>
              </a:rPr>
              <a:t>// notice change of return type!!</a:t>
            </a:r>
          </a:p>
          <a:p>
            <a:pPr marL="457200" lvl="1" indent="0">
              <a:buNone/>
            </a:pPr>
            <a:r>
              <a:rPr lang="en-US" b="1" dirty="0">
                <a:latin typeface="Consolas" panose="020B0609020204030204" pitchFamily="49" charset="0"/>
                <a:cs typeface="Consolas" panose="020B0609020204030204" pitchFamily="49" charset="0"/>
              </a:rPr>
              <a:t>{</a:t>
            </a:r>
          </a:p>
          <a:p>
            <a:pPr marL="457200" lvl="1" indent="0">
              <a:buNone/>
            </a:pPr>
            <a:r>
              <a:rPr lang="en-US"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SoundPlayer</a:t>
            </a: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simpleSound</a:t>
            </a:r>
            <a:r>
              <a:rPr lang="en-US" sz="1400" b="1" dirty="0">
                <a:latin typeface="Consolas" panose="020B0609020204030204" pitchFamily="49" charset="0"/>
                <a:cs typeface="Consolas" panose="020B0609020204030204" pitchFamily="49" charset="0"/>
              </a:rPr>
              <a:t> = new </a:t>
            </a:r>
            <a:r>
              <a:rPr lang="en-US" sz="1400" b="1" dirty="0" err="1">
                <a:latin typeface="Consolas" panose="020B0609020204030204" pitchFamily="49" charset="0"/>
                <a:cs typeface="Consolas" panose="020B0609020204030204" pitchFamily="49" charset="0"/>
              </a:rPr>
              <a:t>SoundPlayer</a:t>
            </a:r>
            <a:r>
              <a:rPr lang="en-US" sz="1400" b="1" dirty="0">
                <a:latin typeface="Consolas" panose="020B0609020204030204" pitchFamily="49" charset="0"/>
                <a:cs typeface="Consolas" panose="020B0609020204030204" pitchFamily="49" charset="0"/>
              </a:rPr>
              <a:t>(@"c:\Users\loakley\Downloads\CorrectDogBark.wav");</a:t>
            </a:r>
          </a:p>
          <a:p>
            <a:pPr marL="457200" lvl="1" indent="0">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simpleSound.Play</a:t>
            </a:r>
            <a:r>
              <a:rPr lang="en-US" b="1" dirty="0">
                <a:latin typeface="Consolas" panose="020B0609020204030204" pitchFamily="49" charset="0"/>
                <a:cs typeface="Consolas" panose="020B0609020204030204" pitchFamily="49" charset="0"/>
              </a:rPr>
              <a:t>();</a:t>
            </a:r>
          </a:p>
          <a:p>
            <a:pPr marL="457200" lvl="1" indent="0">
              <a:buNone/>
            </a:pPr>
            <a:r>
              <a:rPr lang="en-US" b="1" dirty="0">
                <a:latin typeface="Consolas" panose="020B0609020204030204" pitchFamily="49" charset="0"/>
                <a:cs typeface="Consolas" panose="020B0609020204030204" pitchFamily="49" charset="0"/>
              </a:rPr>
              <a:t>}</a:t>
            </a:r>
          </a:p>
          <a:p>
            <a:r>
              <a:rPr lang="en-US" dirty="0"/>
              <a:t>Notice the location of the .WAV file must be YOUR downloads folder (or wherever you choose to put the file).  Also note that you are creating a </a:t>
            </a:r>
            <a:r>
              <a:rPr lang="en-US" dirty="0" err="1"/>
              <a:t>SoundPlayer</a:t>
            </a:r>
            <a:r>
              <a:rPr lang="en-US" dirty="0"/>
              <a:t> object with the word “</a:t>
            </a:r>
            <a:r>
              <a:rPr lang="en-US" b="1" dirty="0"/>
              <a:t>new</a:t>
            </a:r>
            <a:r>
              <a:rPr lang="en-US" dirty="0"/>
              <a:t>”.</a:t>
            </a:r>
          </a:p>
          <a:p>
            <a:r>
              <a:rPr lang="en-US" dirty="0"/>
              <a:t>Change the </a:t>
            </a:r>
            <a:r>
              <a:rPr lang="en-US" b="1" dirty="0" err="1">
                <a:latin typeface="Consolas" panose="020B0609020204030204" pitchFamily="49" charset="0"/>
                <a:cs typeface="Consolas" panose="020B0609020204030204" pitchFamily="49" charset="0"/>
              </a:rPr>
              <a:t>lblOutput</a:t>
            </a:r>
            <a:r>
              <a:rPr lang="en-US" dirty="0"/>
              <a:t> statement from the previous slide to just </a:t>
            </a:r>
            <a:r>
              <a:rPr lang="en-US" b="1" dirty="0" err="1">
                <a:latin typeface="Consolas" panose="020B0609020204030204" pitchFamily="49" charset="0"/>
                <a:cs typeface="Consolas" panose="020B0609020204030204" pitchFamily="49" charset="0"/>
              </a:rPr>
              <a:t>lassie.Bark</a:t>
            </a:r>
            <a:r>
              <a:rPr lang="en-US" b="1" dirty="0">
                <a:latin typeface="Consolas" panose="020B0609020204030204" pitchFamily="49" charset="0"/>
                <a:cs typeface="Consolas" panose="020B0609020204030204" pitchFamily="49" charset="0"/>
              </a:rPr>
              <a:t>().  </a:t>
            </a:r>
            <a:r>
              <a:rPr lang="en-US" dirty="0"/>
              <a:t>Test your code with this change.  Do you hear the bark after you create your third dog?  You may need to use earbuds.  When you get this working, move to the next slide.</a:t>
            </a:r>
          </a:p>
        </p:txBody>
      </p:sp>
    </p:spTree>
    <p:extLst>
      <p:ext uri="{BB962C8B-B14F-4D97-AF65-F5344CB8AC3E}">
        <p14:creationId xmlns:p14="http://schemas.microsoft.com/office/powerpoint/2010/main" val="280541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C5F9-CFB2-44DD-82DC-94FD0BCD8546}"/>
              </a:ext>
            </a:extLst>
          </p:cNvPr>
          <p:cNvSpPr>
            <a:spLocks noGrp="1"/>
          </p:cNvSpPr>
          <p:nvPr>
            <p:ph type="title"/>
          </p:nvPr>
        </p:nvSpPr>
        <p:spPr>
          <a:xfrm>
            <a:off x="1295401" y="677333"/>
            <a:ext cx="9601196" cy="700894"/>
          </a:xfrm>
        </p:spPr>
        <p:txBody>
          <a:bodyPr>
            <a:normAutofit fontScale="90000"/>
          </a:bodyPr>
          <a:lstStyle/>
          <a:p>
            <a:r>
              <a:rPr lang="en-US" dirty="0"/>
              <a:t>You do it!</a:t>
            </a:r>
          </a:p>
        </p:txBody>
      </p:sp>
      <p:sp>
        <p:nvSpPr>
          <p:cNvPr id="3" name="Content Placeholder 2">
            <a:extLst>
              <a:ext uri="{FF2B5EF4-FFF2-40B4-BE49-F238E27FC236}">
                <a16:creationId xmlns:a16="http://schemas.microsoft.com/office/drawing/2014/main" id="{877E2FDF-095D-4FBD-943F-C7131F05491B}"/>
              </a:ext>
            </a:extLst>
          </p:cNvPr>
          <p:cNvSpPr>
            <a:spLocks noGrp="1"/>
          </p:cNvSpPr>
          <p:nvPr>
            <p:ph idx="1"/>
          </p:nvPr>
        </p:nvSpPr>
        <p:spPr>
          <a:xfrm>
            <a:off x="1295401" y="1245704"/>
            <a:ext cx="9601196" cy="4996070"/>
          </a:xfrm>
        </p:spPr>
        <p:txBody>
          <a:bodyPr>
            <a:normAutofit fontScale="92500" lnSpcReduction="20000"/>
          </a:bodyPr>
          <a:lstStyle/>
          <a:p>
            <a:r>
              <a:rPr lang="en-US" dirty="0"/>
              <a:t>Now add two more classes to your project:  a Cat class, and a Bird class.  Copy the Dog class and modify it.  Make sure you are not putting one class inside another.</a:t>
            </a:r>
          </a:p>
          <a:p>
            <a:r>
              <a:rPr lang="en-US" dirty="0"/>
              <a:t>Change the </a:t>
            </a:r>
            <a:r>
              <a:rPr lang="en-US" b="1" dirty="0">
                <a:latin typeface="Consolas" panose="020B0609020204030204" pitchFamily="49" charset="0"/>
                <a:cs typeface="Consolas" panose="020B0609020204030204" pitchFamily="49" charset="0"/>
              </a:rPr>
              <a:t>Bark() </a:t>
            </a:r>
            <a:r>
              <a:rPr lang="en-US" dirty="0"/>
              <a:t>method to </a:t>
            </a:r>
            <a:r>
              <a:rPr lang="en-US" b="1" dirty="0">
                <a:latin typeface="Consolas" panose="020B0609020204030204" pitchFamily="49" charset="0"/>
                <a:cs typeface="Consolas" panose="020B0609020204030204" pitchFamily="49" charset="0"/>
              </a:rPr>
              <a:t>Meow() </a:t>
            </a:r>
            <a:r>
              <a:rPr lang="en-US" dirty="0"/>
              <a:t>in the Cat class.  Download the </a:t>
            </a:r>
            <a:r>
              <a:rPr lang="en-US" b="1" dirty="0"/>
              <a:t>CatMeow.wav </a:t>
            </a:r>
            <a:r>
              <a:rPr lang="en-US" dirty="0"/>
              <a:t>from Canvas to play in the method.</a:t>
            </a:r>
          </a:p>
          <a:p>
            <a:r>
              <a:rPr lang="en-US" dirty="0"/>
              <a:t>Change the </a:t>
            </a:r>
            <a:r>
              <a:rPr lang="en-US" b="1" dirty="0">
                <a:latin typeface="Consolas" panose="020B0609020204030204" pitchFamily="49" charset="0"/>
                <a:cs typeface="Consolas" panose="020B0609020204030204" pitchFamily="49" charset="0"/>
              </a:rPr>
              <a:t>Bark() </a:t>
            </a:r>
            <a:r>
              <a:rPr lang="en-US" dirty="0"/>
              <a:t>method to </a:t>
            </a:r>
            <a:r>
              <a:rPr lang="en-US" b="1" dirty="0">
                <a:latin typeface="Consolas" panose="020B0609020204030204" pitchFamily="49" charset="0"/>
                <a:cs typeface="Consolas" panose="020B0609020204030204" pitchFamily="49" charset="0"/>
              </a:rPr>
              <a:t>Tweet() </a:t>
            </a:r>
            <a:r>
              <a:rPr lang="en-US" dirty="0"/>
              <a:t>in the Bird class.  Download the </a:t>
            </a:r>
            <a:r>
              <a:rPr lang="en-US" b="1" dirty="0" err="1"/>
              <a:t>KilldeerSong.Wav</a:t>
            </a:r>
            <a:r>
              <a:rPr lang="en-US" b="1" dirty="0"/>
              <a:t> </a:t>
            </a:r>
            <a:r>
              <a:rPr lang="en-US" dirty="0"/>
              <a:t>from Canvas to play in the method.</a:t>
            </a:r>
          </a:p>
          <a:p>
            <a:r>
              <a:rPr lang="en-US" dirty="0"/>
              <a:t>Modify your form to include a group of three radio buttons indicating what type of animal should be created:  Dog, Cat, or Bird.</a:t>
            </a:r>
          </a:p>
          <a:p>
            <a:r>
              <a:rPr lang="en-US" dirty="0"/>
              <a:t>When the user pushes the button, use an if/else statement based on the radio buttons to determine which type of animal to create.</a:t>
            </a:r>
          </a:p>
          <a:p>
            <a:r>
              <a:rPr lang="en-US" dirty="0"/>
              <a:t>Create one instance of the animal, write it’s data to the label, and call it’s sound-making method.</a:t>
            </a:r>
          </a:p>
          <a:p>
            <a:r>
              <a:rPr lang="en-US" dirty="0"/>
              <a:t>Test each type of animal.</a:t>
            </a:r>
          </a:p>
          <a:p>
            <a:r>
              <a:rPr lang="en-US" dirty="0"/>
              <a:t>Make your output look something like the following:</a:t>
            </a:r>
          </a:p>
        </p:txBody>
      </p:sp>
    </p:spTree>
    <p:extLst>
      <p:ext uri="{BB962C8B-B14F-4D97-AF65-F5344CB8AC3E}">
        <p14:creationId xmlns:p14="http://schemas.microsoft.com/office/powerpoint/2010/main" val="366384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57A1-C537-4344-AAF2-2CAF37DEA024}"/>
              </a:ext>
            </a:extLst>
          </p:cNvPr>
          <p:cNvSpPr>
            <a:spLocks noGrp="1"/>
          </p:cNvSpPr>
          <p:nvPr>
            <p:ph type="title"/>
          </p:nvPr>
        </p:nvSpPr>
        <p:spPr>
          <a:xfrm>
            <a:off x="1295402" y="677332"/>
            <a:ext cx="9601196" cy="621381"/>
          </a:xfrm>
        </p:spPr>
        <p:txBody>
          <a:bodyPr>
            <a:normAutofit fontScale="90000"/>
          </a:bodyPr>
          <a:lstStyle/>
          <a:p>
            <a:r>
              <a:rPr lang="en-US" dirty="0"/>
              <a:t>Output</a:t>
            </a:r>
          </a:p>
        </p:txBody>
      </p:sp>
      <p:pic>
        <p:nvPicPr>
          <p:cNvPr id="7" name="Content Placeholder 6" descr="Animals">
            <a:extLst>
              <a:ext uri="{FF2B5EF4-FFF2-40B4-BE49-F238E27FC236}">
                <a16:creationId xmlns:a16="http://schemas.microsoft.com/office/drawing/2014/main" id="{B87D7946-6B2A-418B-84FE-A39E75A91347}"/>
              </a:ext>
            </a:extLst>
          </p:cNvPr>
          <p:cNvPicPr>
            <a:picLocks noGrp="1" noChangeAspect="1"/>
          </p:cNvPicPr>
          <p:nvPr>
            <p:ph idx="1"/>
          </p:nvPr>
        </p:nvPicPr>
        <p:blipFill>
          <a:blip r:embed="rId2"/>
          <a:stretch>
            <a:fillRect/>
          </a:stretch>
        </p:blipFill>
        <p:spPr>
          <a:xfrm>
            <a:off x="4187688" y="1405499"/>
            <a:ext cx="3604591" cy="4858542"/>
          </a:xfrm>
        </p:spPr>
      </p:pic>
    </p:spTree>
    <p:extLst>
      <p:ext uri="{BB962C8B-B14F-4D97-AF65-F5344CB8AC3E}">
        <p14:creationId xmlns:p14="http://schemas.microsoft.com/office/powerpoint/2010/main" val="22954314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465</TotalTime>
  <Words>937</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Garamond</vt:lpstr>
      <vt:lpstr>Organic</vt:lpstr>
      <vt:lpstr>Objects and Classes:  Behavior</vt:lpstr>
      <vt:lpstr>Review</vt:lpstr>
      <vt:lpstr>Before moving ahead: Constructor Nuances</vt:lpstr>
      <vt:lpstr>One More Constructor Nuance</vt:lpstr>
      <vt:lpstr> Behavior</vt:lpstr>
      <vt:lpstr>You do it!</vt:lpstr>
      <vt:lpstr>You do it!</vt:lpstr>
      <vt:lpstr>You do it!</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and Classes:  Constructors</dc:title>
  <dc:creator>loakley@wcpschools.wcpss.local</dc:creator>
  <cp:lastModifiedBy>loakley@wcpschools.wcpss.local</cp:lastModifiedBy>
  <cp:revision>67</cp:revision>
  <dcterms:created xsi:type="dcterms:W3CDTF">2018-02-02T00:27:38Z</dcterms:created>
  <dcterms:modified xsi:type="dcterms:W3CDTF">2019-02-04T13:22:06Z</dcterms:modified>
</cp:coreProperties>
</file>